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D55B-744F-4467-A29F-7772DF6DE638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84DF16-B133-4C21-B7B8-4E1B54991B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D55B-744F-4467-A29F-7772DF6DE638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DF16-B133-4C21-B7B8-4E1B54991B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D55B-744F-4467-A29F-7772DF6DE638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DF16-B133-4C21-B7B8-4E1B54991B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D55B-744F-4467-A29F-7772DF6DE638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DF16-B133-4C21-B7B8-4E1B54991B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D55B-744F-4467-A29F-7772DF6DE638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DF16-B133-4C21-B7B8-4E1B54991B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D55B-744F-4467-A29F-7772DF6DE638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DF16-B133-4C21-B7B8-4E1B54991B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D55B-744F-4467-A29F-7772DF6DE638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DF16-B133-4C21-B7B8-4E1B54991B2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D55B-744F-4467-A29F-7772DF6DE638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DF16-B133-4C21-B7B8-4E1B54991B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D55B-744F-4467-A29F-7772DF6DE638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DF16-B133-4C21-B7B8-4E1B54991B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D55B-744F-4467-A29F-7772DF6DE638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DF16-B133-4C21-B7B8-4E1B54991B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BD55B-744F-4467-A29F-7772DF6DE638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4DF16-B133-4C21-B7B8-4E1B54991B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F64BD55B-744F-4467-A29F-7772DF6DE638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C84DF16-B133-4C21-B7B8-4E1B54991B2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43000"/>
            <a:ext cx="7315200" cy="2595025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i="1" dirty="0" smtClean="0"/>
              <a:t>How to Read </a:t>
            </a:r>
            <a:r>
              <a:rPr lang="en-US" sz="4000" i="1" dirty="0" smtClean="0"/>
              <a:t>Literature Like </a:t>
            </a:r>
            <a:r>
              <a:rPr lang="en-US" sz="4000" i="1" dirty="0" smtClean="0"/>
              <a:t>a Professor, </a:t>
            </a:r>
            <a:r>
              <a:rPr lang="en-US" sz="4000" dirty="0" smtClean="0"/>
              <a:t>By Thomas C. Foster</a:t>
            </a: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sz="4000" i="1" dirty="0"/>
              <a:t/>
            </a:r>
            <a:br>
              <a:rPr lang="en-US" sz="4000" i="1" dirty="0"/>
            </a:br>
            <a:r>
              <a:rPr lang="en-US" sz="4000" dirty="0" smtClean="0"/>
              <a:t>Chapters 11 &amp; 13</a:t>
            </a:r>
            <a:endParaRPr lang="en-US" sz="4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495800"/>
            <a:ext cx="7315200" cy="1144632"/>
          </a:xfrm>
        </p:spPr>
        <p:txBody>
          <a:bodyPr>
            <a:normAutofit lnSpcReduction="10000"/>
          </a:bodyPr>
          <a:lstStyle/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By Andrew Kraemer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295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0"/>
            <a:ext cx="7315200" cy="1154097"/>
          </a:xfrm>
        </p:spPr>
        <p:txBody>
          <a:bodyPr/>
          <a:lstStyle/>
          <a:p>
            <a:r>
              <a:rPr lang="en-US" dirty="0" smtClean="0"/>
              <a:t>Similarities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Both Common in Literature</a:t>
            </a:r>
          </a:p>
          <a:p>
            <a:endParaRPr lang="en-US" sz="3200" dirty="0"/>
          </a:p>
          <a:p>
            <a:r>
              <a:rPr lang="en-US" sz="3200" dirty="0" smtClean="0"/>
              <a:t>Both Have </a:t>
            </a:r>
            <a:r>
              <a:rPr lang="en-US" sz="3200" dirty="0"/>
              <a:t>M</a:t>
            </a:r>
            <a:r>
              <a:rPr lang="en-US" sz="3200" dirty="0" smtClean="0"/>
              <a:t>eaning, Despite </a:t>
            </a:r>
            <a:r>
              <a:rPr lang="en-US" sz="3200" dirty="0"/>
              <a:t>T</a:t>
            </a:r>
            <a:r>
              <a:rPr lang="en-US" sz="3200" dirty="0" smtClean="0"/>
              <a:t>ext</a:t>
            </a:r>
          </a:p>
          <a:p>
            <a:endParaRPr lang="en-US" sz="3200" dirty="0"/>
          </a:p>
          <a:p>
            <a:r>
              <a:rPr lang="en-US" sz="3200" dirty="0" smtClean="0"/>
              <a:t>Text Representation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40011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53340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11:  “…More Than It’s </a:t>
            </a:r>
            <a:r>
              <a:rPr lang="en-US" dirty="0" err="1" smtClean="0"/>
              <a:t>Gonna</a:t>
            </a:r>
            <a:r>
              <a:rPr lang="en-US" dirty="0" smtClean="0"/>
              <a:t> Hurt You: Concerning Violence”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500" dirty="0" smtClean="0"/>
              <a:t>Most Personal Act</a:t>
            </a:r>
          </a:p>
          <a:p>
            <a:endParaRPr lang="en-US" sz="3500" dirty="0" smtClean="0"/>
          </a:p>
          <a:p>
            <a:r>
              <a:rPr lang="en-US" sz="3500" dirty="0" smtClean="0"/>
              <a:t>Symbolic in many cultures, writing styles</a:t>
            </a:r>
          </a:p>
          <a:p>
            <a:endParaRPr lang="en-US" sz="3500" dirty="0"/>
          </a:p>
          <a:p>
            <a:r>
              <a:rPr lang="en-US" sz="3500" dirty="0" smtClean="0"/>
              <a:t>Often used as a metaphor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29276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533400"/>
            <a:ext cx="7315200" cy="1154097"/>
          </a:xfrm>
        </p:spPr>
        <p:txBody>
          <a:bodyPr/>
          <a:lstStyle/>
          <a:p>
            <a:r>
              <a:rPr lang="en-US" dirty="0" smtClean="0"/>
              <a:t>Thoughts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“Violence…just is.”</a:t>
            </a:r>
          </a:p>
          <a:p>
            <a:endParaRPr lang="en-US" sz="2400" dirty="0"/>
          </a:p>
          <a:p>
            <a:r>
              <a:rPr lang="en-US" sz="2400" dirty="0" smtClean="0"/>
              <a:t>Everywhere in Literature</a:t>
            </a:r>
          </a:p>
          <a:p>
            <a:endParaRPr lang="en-US" sz="2400" dirty="0"/>
          </a:p>
          <a:p>
            <a:r>
              <a:rPr lang="en-US" sz="2400" dirty="0" smtClean="0"/>
              <a:t>Causes plot action</a:t>
            </a:r>
          </a:p>
          <a:p>
            <a:endParaRPr lang="en-US" sz="2400" dirty="0"/>
          </a:p>
          <a:p>
            <a:r>
              <a:rPr lang="en-US" sz="2400" dirty="0" smtClean="0"/>
              <a:t>Increases suspense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625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533400"/>
            <a:ext cx="7315200" cy="1154097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Robert Frost’s “Out, Out-”</a:t>
            </a:r>
          </a:p>
          <a:p>
            <a:endParaRPr lang="en-US" sz="3200" dirty="0"/>
          </a:p>
          <a:p>
            <a:r>
              <a:rPr lang="en-US" sz="3200" dirty="0" smtClean="0"/>
              <a:t>“Barn Burning”</a:t>
            </a:r>
          </a:p>
          <a:p>
            <a:endParaRPr lang="en-US" sz="3200" dirty="0"/>
          </a:p>
          <a:p>
            <a:r>
              <a:rPr lang="en-US" sz="3200" dirty="0" smtClean="0"/>
              <a:t>“Go down, Moses”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68668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15200" cy="1154097"/>
          </a:xfrm>
        </p:spPr>
        <p:txBody>
          <a:bodyPr/>
          <a:lstStyle/>
          <a:p>
            <a:r>
              <a:rPr lang="en-US" dirty="0" smtClean="0"/>
              <a:t>What Was Said…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Violence represents outside force</a:t>
            </a:r>
          </a:p>
          <a:p>
            <a:endParaRPr lang="en-US" sz="2800" dirty="0"/>
          </a:p>
          <a:p>
            <a:r>
              <a:rPr lang="en-US" sz="2800" dirty="0" smtClean="0"/>
              <a:t>Allusions</a:t>
            </a:r>
          </a:p>
          <a:p>
            <a:endParaRPr lang="en-US" sz="2800" dirty="0"/>
          </a:p>
          <a:p>
            <a:r>
              <a:rPr lang="en-US" sz="2800" dirty="0" smtClean="0"/>
              <a:t>Figurative and Literal</a:t>
            </a:r>
          </a:p>
          <a:p>
            <a:endParaRPr lang="en-US" sz="2800" dirty="0"/>
          </a:p>
          <a:p>
            <a:r>
              <a:rPr lang="en-US" sz="2800" dirty="0" smtClean="0"/>
              <a:t>Historical References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3022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315200" cy="1154097"/>
          </a:xfrm>
        </p:spPr>
        <p:txBody>
          <a:bodyPr/>
          <a:lstStyle/>
          <a:p>
            <a:r>
              <a:rPr lang="en-US" dirty="0" smtClean="0"/>
              <a:t>13: “It’s all Political”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Everywhere in Literature</a:t>
            </a:r>
          </a:p>
          <a:p>
            <a:endParaRPr lang="en-US" sz="3200" dirty="0"/>
          </a:p>
          <a:p>
            <a:r>
              <a:rPr lang="en-US" sz="3200" dirty="0" smtClean="0"/>
              <a:t>Less Obvious</a:t>
            </a:r>
          </a:p>
          <a:p>
            <a:endParaRPr lang="en-US" sz="3200" dirty="0"/>
          </a:p>
          <a:p>
            <a:r>
              <a:rPr lang="en-US" sz="3200" dirty="0" smtClean="0"/>
              <a:t>Storyline’s effect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552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533400"/>
            <a:ext cx="7315200" cy="1154097"/>
          </a:xfrm>
        </p:spPr>
        <p:txBody>
          <a:bodyPr/>
          <a:lstStyle/>
          <a:p>
            <a:r>
              <a:rPr lang="en-US" dirty="0" smtClean="0"/>
              <a:t>Important Points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“Nowadays we think of...”</a:t>
            </a:r>
          </a:p>
          <a:p>
            <a:endParaRPr lang="en-US" sz="2800" dirty="0"/>
          </a:p>
          <a:p>
            <a:r>
              <a:rPr lang="en-US" sz="2800" dirty="0" smtClean="0"/>
              <a:t>Social Status</a:t>
            </a:r>
          </a:p>
          <a:p>
            <a:endParaRPr lang="en-US" sz="2800" dirty="0"/>
          </a:p>
          <a:p>
            <a:r>
              <a:rPr lang="en-US" sz="2800" dirty="0" smtClean="0"/>
              <a:t>Revolutionary</a:t>
            </a:r>
          </a:p>
          <a:p>
            <a:endParaRPr lang="en-US" sz="2800" dirty="0"/>
          </a:p>
          <a:p>
            <a:r>
              <a:rPr lang="en-US" sz="2800" dirty="0" smtClean="0"/>
              <a:t>Criticize other lit. styles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268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15200" cy="1154097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“Rip Van Winkle”</a:t>
            </a:r>
          </a:p>
          <a:p>
            <a:endParaRPr lang="en-US" sz="3200" dirty="0"/>
          </a:p>
          <a:p>
            <a:r>
              <a:rPr lang="en-US" sz="3200" dirty="0" smtClean="0"/>
              <a:t>“A Christmas Carol”</a:t>
            </a:r>
          </a:p>
          <a:p>
            <a:endParaRPr lang="en-US" sz="3200" dirty="0"/>
          </a:p>
          <a:p>
            <a:r>
              <a:rPr lang="en-US" sz="3200" dirty="0" smtClean="0"/>
              <a:t>“The Fall of the House of Usher” (Edgar </a:t>
            </a:r>
            <a:r>
              <a:rPr lang="en-US" sz="3200" dirty="0"/>
              <a:t>A</a:t>
            </a:r>
            <a:r>
              <a:rPr lang="en-US" sz="3200" dirty="0" smtClean="0"/>
              <a:t>llen Poe)</a:t>
            </a:r>
          </a:p>
          <a:p>
            <a:endParaRPr lang="en-US" sz="3200" dirty="0"/>
          </a:p>
          <a:p>
            <a:r>
              <a:rPr lang="en-US" sz="3200" dirty="0" smtClean="0"/>
              <a:t>“The Legend of Sleeping Hollow” (Irving)</a:t>
            </a:r>
          </a:p>
          <a:p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787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315200" cy="1154097"/>
          </a:xfrm>
        </p:spPr>
        <p:txBody>
          <a:bodyPr/>
          <a:lstStyle/>
          <a:p>
            <a:r>
              <a:rPr lang="en-US" dirty="0" smtClean="0"/>
              <a:t>What Was Said…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Politics in literature - hard to detect</a:t>
            </a:r>
          </a:p>
          <a:p>
            <a:endParaRPr lang="en-US" dirty="0"/>
          </a:p>
          <a:p>
            <a:r>
              <a:rPr lang="en-US" dirty="0" smtClean="0"/>
              <a:t>Mostly critical of government, society, literature</a:t>
            </a:r>
          </a:p>
          <a:p>
            <a:endParaRPr lang="en-US" dirty="0"/>
          </a:p>
          <a:p>
            <a:r>
              <a:rPr lang="en-US" dirty="0" smtClean="0"/>
              <a:t>Focus on Problems or Solutions</a:t>
            </a:r>
          </a:p>
          <a:p>
            <a:endParaRPr lang="en-US" dirty="0"/>
          </a:p>
          <a:p>
            <a:r>
              <a:rPr lang="en-US" dirty="0" smtClean="0"/>
              <a:t>Author’s opinions scattered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0313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57</TotalTime>
  <Words>194</Words>
  <Application>Microsoft Office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Perspective</vt:lpstr>
      <vt:lpstr>How to Read Literature Like a Professor, By Thomas C. Foster  Chapters 11 &amp; 13</vt:lpstr>
      <vt:lpstr>11:  “…More Than It’s Gonna Hurt You: Concerning Violence”</vt:lpstr>
      <vt:lpstr>Thoughts</vt:lpstr>
      <vt:lpstr>Examples</vt:lpstr>
      <vt:lpstr>What Was Said…</vt:lpstr>
      <vt:lpstr>13: “It’s all Political”</vt:lpstr>
      <vt:lpstr>Important Points</vt:lpstr>
      <vt:lpstr>Examples</vt:lpstr>
      <vt:lpstr>What Was Said…</vt:lpstr>
      <vt:lpstr>Similarities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Read Like a Professor, By Thomas C. Foster  Chapters 11 &amp; 13</dc:title>
  <dc:creator>Kraemer</dc:creator>
  <cp:lastModifiedBy>Kraemer</cp:lastModifiedBy>
  <cp:revision>8</cp:revision>
  <dcterms:created xsi:type="dcterms:W3CDTF">2012-09-13T01:49:05Z</dcterms:created>
  <dcterms:modified xsi:type="dcterms:W3CDTF">2012-09-13T09:53:56Z</dcterms:modified>
</cp:coreProperties>
</file>