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73" r:id="rId12"/>
    <p:sldId id="267" r:id="rId13"/>
    <p:sldId id="274" r:id="rId14"/>
    <p:sldId id="280" r:id="rId15"/>
    <p:sldId id="269" r:id="rId16"/>
    <p:sldId id="275" r:id="rId17"/>
    <p:sldId id="276" r:id="rId18"/>
    <p:sldId id="279" r:id="rId19"/>
    <p:sldId id="271" r:id="rId20"/>
    <p:sldId id="277" r:id="rId21"/>
  </p:sldIdLst>
  <p:sldSz cx="9144000" cy="6858000" type="screen4x3"/>
  <p:notesSz cx="7077075" cy="90043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7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085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4008438" y="0"/>
            <a:ext cx="3067050" cy="450850"/>
          </a:xfrm>
          <a:prstGeom prst="rect">
            <a:avLst/>
          </a:prstGeom>
        </p:spPr>
        <p:txBody>
          <a:bodyPr vert="horz" lIns="91440" tIns="45720" rIns="91440" bIns="45720" rtlCol="0"/>
          <a:lstStyle>
            <a:lvl1pPr algn="r">
              <a:defRPr sz="1200"/>
            </a:lvl1pPr>
          </a:lstStyle>
          <a:p>
            <a:pPr>
              <a:defRPr/>
            </a:pPr>
            <a:fld id="{6AF6A1C4-ED70-44F3-9FF1-549D34144C77}" type="datetimeFigureOut">
              <a:rPr lang="en-US"/>
              <a:pPr>
                <a:defRPr/>
              </a:pPr>
              <a:t>1/31/2013</a:t>
            </a:fld>
            <a:endParaRPr lang="en-US"/>
          </a:p>
        </p:txBody>
      </p:sp>
      <p:sp>
        <p:nvSpPr>
          <p:cNvPr id="4" name="Footer Placeholder 3"/>
          <p:cNvSpPr>
            <a:spLocks noGrp="1"/>
          </p:cNvSpPr>
          <p:nvPr>
            <p:ph type="ftr" sz="quarter" idx="2"/>
          </p:nvPr>
        </p:nvSpPr>
        <p:spPr>
          <a:xfrm>
            <a:off x="0" y="8551863"/>
            <a:ext cx="3067050" cy="45085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4008438" y="8551863"/>
            <a:ext cx="3067050" cy="450850"/>
          </a:xfrm>
          <a:prstGeom prst="rect">
            <a:avLst/>
          </a:prstGeom>
        </p:spPr>
        <p:txBody>
          <a:bodyPr vert="horz" lIns="91440" tIns="45720" rIns="91440" bIns="45720" rtlCol="0" anchor="b"/>
          <a:lstStyle>
            <a:lvl1pPr algn="r">
              <a:defRPr sz="1200"/>
            </a:lvl1pPr>
          </a:lstStyle>
          <a:p>
            <a:pPr>
              <a:defRPr/>
            </a:pPr>
            <a:fld id="{FA89C032-0B9D-4EE8-9412-7309A061D0C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825640-7FF5-4D35-8000-5950D6E32E3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0ED8BE-C81D-4AED-A2CC-44B77BE8B0D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BF0998-6122-471A-94F0-0ACB7722771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941242-495B-45D3-9422-E6D14204908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E4F71C5-FE2C-40FB-AD78-A57B7FA5CBD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FFBC49-3540-485F-AC60-360F8520BD4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9BAE79-7EF0-4566-B3ED-47B61DD0FAA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B05F324-6359-41E6-8431-C71146597CE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2E1E5F9-5F29-4209-8DBD-56CE573E24D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07DF608-2634-48CE-9593-3AE683D047F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6C74CE3-2E10-49D7-A3F6-E15CB24DF8A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76AFF7-8177-4C53-9594-236F729B40E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E6214C4-8D9A-42E6-B9C0-9B421535414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F647BC-A613-441E-AFF1-48328A7631A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emf"/><Relationship Id="rId5" Type="http://schemas.openxmlformats.org/officeDocument/2006/relationships/image" Target="../media/image13.jpeg"/><Relationship Id="rId4" Type="http://schemas.openxmlformats.org/officeDocument/2006/relationships/image" Target="../media/image12.wmf"/></Relationships>
</file>

<file path=ppt/slides/_rels/slide1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a:xfrm>
            <a:off x="838200" y="3352800"/>
            <a:ext cx="7772400" cy="1470025"/>
          </a:xfrm>
        </p:spPr>
        <p:txBody>
          <a:bodyPr/>
          <a:lstStyle/>
          <a:p>
            <a:pPr eaLnBrk="1" hangingPunct="1"/>
            <a:r>
              <a:rPr lang="en-US" sz="4000" smtClean="0">
                <a:solidFill>
                  <a:schemeClr val="hlink"/>
                </a:solidFill>
              </a:rPr>
              <a:t>Designing Your</a:t>
            </a:r>
            <a:br>
              <a:rPr lang="en-US" sz="4000" smtClean="0">
                <a:solidFill>
                  <a:schemeClr val="hlink"/>
                </a:solidFill>
              </a:rPr>
            </a:br>
            <a:r>
              <a:rPr lang="en-US" sz="4000" smtClean="0">
                <a:solidFill>
                  <a:schemeClr val="hlink"/>
                </a:solidFill>
              </a:rPr>
              <a:t>Extended Written Response Assessment</a:t>
            </a:r>
          </a:p>
        </p:txBody>
      </p:sp>
      <p:pic>
        <p:nvPicPr>
          <p:cNvPr id="16386" name="Picture 6" descr="C:\Users\mccreal\AppData\Local\Microsoft\Windows\Temporary Internet Files\Content.IE5\5UK723TC\MPj04088930000[1].jpg"/>
          <p:cNvPicPr>
            <a:picLocks noChangeAspect="1" noChangeArrowheads="1"/>
          </p:cNvPicPr>
          <p:nvPr/>
        </p:nvPicPr>
        <p:blipFill>
          <a:blip r:embed="rId2"/>
          <a:srcRect/>
          <a:stretch>
            <a:fillRect/>
          </a:stretch>
        </p:blipFill>
        <p:spPr bwMode="auto">
          <a:xfrm>
            <a:off x="7135813" y="4876800"/>
            <a:ext cx="1162050" cy="1752600"/>
          </a:xfrm>
          <a:prstGeom prst="rect">
            <a:avLst/>
          </a:prstGeom>
          <a:noFill/>
          <a:ln w="9525">
            <a:noFill/>
            <a:miter lim="800000"/>
            <a:headEnd/>
            <a:tailEnd/>
          </a:ln>
        </p:spPr>
      </p:pic>
      <p:pic>
        <p:nvPicPr>
          <p:cNvPr id="16387" name="Picture 9" descr="C:\Users\mccreal\AppData\Local\Microsoft\Windows\Temporary Internet Files\Content.IE5\7FLP52AP\MPj04423190000[1].jpg"/>
          <p:cNvPicPr>
            <a:picLocks noChangeAspect="1" noChangeArrowheads="1"/>
          </p:cNvPicPr>
          <p:nvPr/>
        </p:nvPicPr>
        <p:blipFill>
          <a:blip r:embed="rId3"/>
          <a:srcRect/>
          <a:stretch>
            <a:fillRect/>
          </a:stretch>
        </p:blipFill>
        <p:spPr bwMode="auto">
          <a:xfrm>
            <a:off x="762000" y="1752600"/>
            <a:ext cx="1752600" cy="1168400"/>
          </a:xfrm>
          <a:prstGeom prst="rect">
            <a:avLst/>
          </a:prstGeom>
          <a:noFill/>
          <a:ln w="9525">
            <a:noFill/>
            <a:miter lim="800000"/>
            <a:headEnd/>
            <a:tailEnd/>
          </a:ln>
        </p:spPr>
      </p:pic>
      <p:pic>
        <p:nvPicPr>
          <p:cNvPr id="16388" name="Picture 12" descr="C:\Users\mccreal\AppData\Local\Microsoft\Windows\Temporary Internet Files\Content.IE5\HJTV9VWO\MCj04404280000[1].wmf"/>
          <p:cNvPicPr>
            <a:picLocks noChangeAspect="1" noChangeArrowheads="1"/>
          </p:cNvPicPr>
          <p:nvPr/>
        </p:nvPicPr>
        <p:blipFill>
          <a:blip r:embed="rId4"/>
          <a:srcRect/>
          <a:stretch>
            <a:fillRect/>
          </a:stretch>
        </p:blipFill>
        <p:spPr bwMode="auto">
          <a:xfrm>
            <a:off x="9448800" y="2133600"/>
            <a:ext cx="868363"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4000" smtClean="0">
                <a:solidFill>
                  <a:schemeClr val="hlink"/>
                </a:solidFill>
              </a:rPr>
              <a:t>Scenario</a:t>
            </a:r>
          </a:p>
        </p:txBody>
      </p:sp>
      <p:pic>
        <p:nvPicPr>
          <p:cNvPr id="25602" name="Picture 8"/>
          <p:cNvPicPr>
            <a:picLocks noChangeAspect="1" noChangeArrowheads="1"/>
          </p:cNvPicPr>
          <p:nvPr/>
        </p:nvPicPr>
        <p:blipFill>
          <a:blip r:embed="rId2"/>
          <a:srcRect/>
          <a:stretch>
            <a:fillRect/>
          </a:stretch>
        </p:blipFill>
        <p:spPr bwMode="auto">
          <a:xfrm>
            <a:off x="533400" y="2286000"/>
            <a:ext cx="8153400" cy="2743200"/>
          </a:xfrm>
          <a:prstGeom prst="rect">
            <a:avLst/>
          </a:prstGeom>
          <a:noFill/>
          <a:ln w="9525">
            <a:noFill/>
            <a:miter lim="800000"/>
            <a:headEnd/>
            <a:tailEnd/>
          </a:ln>
        </p:spPr>
      </p:pic>
      <p:sp>
        <p:nvSpPr>
          <p:cNvPr id="25603" name="Text Box 9"/>
          <p:cNvSpPr txBox="1">
            <a:spLocks noChangeArrowheads="1"/>
          </p:cNvSpPr>
          <p:nvPr/>
        </p:nvSpPr>
        <p:spPr bwMode="auto">
          <a:xfrm>
            <a:off x="228600" y="228600"/>
            <a:ext cx="1981200" cy="366713"/>
          </a:xfrm>
          <a:prstGeom prst="rect">
            <a:avLst/>
          </a:prstGeom>
          <a:noFill/>
          <a:ln w="9525">
            <a:noFill/>
            <a:miter lim="800000"/>
            <a:headEnd/>
            <a:tailEnd/>
          </a:ln>
        </p:spPr>
        <p:txBody>
          <a:bodyPr>
            <a:spAutoFit/>
          </a:bodyPr>
          <a:lstStyle/>
          <a:p>
            <a:pPr>
              <a:spcBef>
                <a:spcPct val="50000"/>
              </a:spcBef>
            </a:pPr>
            <a:r>
              <a:rPr lang="en-US"/>
              <a:t>9</a:t>
            </a:r>
            <a:r>
              <a:rPr lang="en-US" baseline="30000"/>
              <a:t>th</a:t>
            </a:r>
            <a:r>
              <a:rPr lang="en-US"/>
              <a:t> Grade Biology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457200" y="0"/>
            <a:ext cx="8229600" cy="1143000"/>
          </a:xfrm>
        </p:spPr>
        <p:txBody>
          <a:bodyPr/>
          <a:lstStyle/>
          <a:p>
            <a:pPr eaLnBrk="1" hangingPunct="1"/>
            <a:r>
              <a:rPr lang="en-US" sz="4000" smtClean="0">
                <a:solidFill>
                  <a:schemeClr val="hlink"/>
                </a:solidFill>
              </a:rPr>
              <a:t>Scenario and Prompt</a:t>
            </a:r>
          </a:p>
        </p:txBody>
      </p:sp>
      <p:pic>
        <p:nvPicPr>
          <p:cNvPr id="26626" name="Picture 1"/>
          <p:cNvPicPr>
            <a:picLocks noChangeAspect="1" noChangeArrowheads="1"/>
          </p:cNvPicPr>
          <p:nvPr/>
        </p:nvPicPr>
        <p:blipFill>
          <a:blip r:embed="rId2"/>
          <a:srcRect/>
          <a:stretch>
            <a:fillRect/>
          </a:stretch>
        </p:blipFill>
        <p:spPr bwMode="auto">
          <a:xfrm>
            <a:off x="2971800" y="3352800"/>
            <a:ext cx="457200" cy="395288"/>
          </a:xfrm>
          <a:prstGeom prst="rect">
            <a:avLst/>
          </a:prstGeom>
          <a:noFill/>
          <a:ln w="9525">
            <a:noFill/>
            <a:miter lim="800000"/>
            <a:headEnd/>
            <a:tailEnd/>
          </a:ln>
        </p:spPr>
      </p:pic>
      <p:pic>
        <p:nvPicPr>
          <p:cNvPr id="26627" name="Picture 3"/>
          <p:cNvPicPr>
            <a:picLocks noChangeAspect="1" noChangeArrowheads="1"/>
          </p:cNvPicPr>
          <p:nvPr/>
        </p:nvPicPr>
        <p:blipFill>
          <a:blip r:embed="rId3"/>
          <a:srcRect/>
          <a:stretch>
            <a:fillRect/>
          </a:stretch>
        </p:blipFill>
        <p:spPr bwMode="auto">
          <a:xfrm>
            <a:off x="2971800" y="4038600"/>
            <a:ext cx="457200" cy="457200"/>
          </a:xfrm>
          <a:prstGeom prst="rect">
            <a:avLst/>
          </a:prstGeom>
          <a:noFill/>
          <a:ln w="9525">
            <a:noFill/>
            <a:miter lim="800000"/>
            <a:headEnd/>
            <a:tailEnd/>
          </a:ln>
        </p:spPr>
      </p:pic>
      <p:pic>
        <p:nvPicPr>
          <p:cNvPr id="26628" name="Picture 2"/>
          <p:cNvPicPr>
            <a:picLocks noChangeAspect="1" noChangeArrowheads="1"/>
          </p:cNvPicPr>
          <p:nvPr/>
        </p:nvPicPr>
        <p:blipFill>
          <a:blip r:embed="rId4"/>
          <a:srcRect/>
          <a:stretch>
            <a:fillRect/>
          </a:stretch>
        </p:blipFill>
        <p:spPr bwMode="auto">
          <a:xfrm>
            <a:off x="2971800" y="4724400"/>
            <a:ext cx="381000" cy="366713"/>
          </a:xfrm>
          <a:prstGeom prst="rect">
            <a:avLst/>
          </a:prstGeom>
          <a:noFill/>
          <a:ln w="9525">
            <a:noFill/>
            <a:miter lim="800000"/>
            <a:headEnd/>
            <a:tailEnd/>
          </a:ln>
        </p:spPr>
      </p:pic>
      <p:pic>
        <p:nvPicPr>
          <p:cNvPr id="26629" name="Picture 4"/>
          <p:cNvPicPr>
            <a:picLocks noChangeAspect="1" noChangeArrowheads="1"/>
          </p:cNvPicPr>
          <p:nvPr/>
        </p:nvPicPr>
        <p:blipFill>
          <a:blip r:embed="rId5"/>
          <a:srcRect/>
          <a:stretch>
            <a:fillRect/>
          </a:stretch>
        </p:blipFill>
        <p:spPr bwMode="auto">
          <a:xfrm>
            <a:off x="2971800" y="5334000"/>
            <a:ext cx="381000" cy="331788"/>
          </a:xfrm>
          <a:prstGeom prst="rect">
            <a:avLst/>
          </a:prstGeom>
          <a:noFill/>
          <a:ln w="9525">
            <a:noFill/>
            <a:miter lim="800000"/>
            <a:headEnd/>
            <a:tailEnd/>
          </a:ln>
        </p:spPr>
      </p:pic>
      <p:sp>
        <p:nvSpPr>
          <p:cNvPr id="26630" name="Rectangle 248"/>
          <p:cNvSpPr>
            <a:spLocks noChangeArrowheads="1"/>
          </p:cNvSpPr>
          <p:nvPr/>
        </p:nvSpPr>
        <p:spPr bwMode="auto">
          <a:xfrm>
            <a:off x="2636838" y="1884363"/>
            <a:ext cx="1012825" cy="0"/>
          </a:xfrm>
          <a:prstGeom prst="rect">
            <a:avLst/>
          </a:prstGeom>
          <a:noFill/>
          <a:ln w="9525">
            <a:noFill/>
            <a:miter lim="800000"/>
            <a:headEnd/>
            <a:tailEnd/>
          </a:ln>
        </p:spPr>
        <p:txBody>
          <a:bodyPr wrap="none">
            <a:spAutoFit/>
          </a:bodyPr>
          <a:lstStyle/>
          <a:p>
            <a:endParaRPr lang="en-US"/>
          </a:p>
        </p:txBody>
      </p:sp>
      <p:sp>
        <p:nvSpPr>
          <p:cNvPr id="26631" name="Rectangle 256"/>
          <p:cNvSpPr>
            <a:spLocks noChangeArrowheads="1"/>
          </p:cNvSpPr>
          <p:nvPr/>
        </p:nvSpPr>
        <p:spPr bwMode="auto">
          <a:xfrm>
            <a:off x="2636838" y="1884363"/>
            <a:ext cx="1012825" cy="0"/>
          </a:xfrm>
          <a:prstGeom prst="rect">
            <a:avLst/>
          </a:prstGeom>
          <a:noFill/>
          <a:ln w="9525">
            <a:noFill/>
            <a:miter lim="800000"/>
            <a:headEnd/>
            <a:tailEnd/>
          </a:ln>
        </p:spPr>
        <p:txBody>
          <a:bodyPr wrap="none">
            <a:spAutoFit/>
          </a:bodyPr>
          <a:lstStyle/>
          <a:p>
            <a:endParaRPr lang="en-US"/>
          </a:p>
        </p:txBody>
      </p:sp>
      <p:sp>
        <p:nvSpPr>
          <p:cNvPr id="26632" name="Rectangle 264"/>
          <p:cNvSpPr>
            <a:spLocks noChangeArrowheads="1"/>
          </p:cNvSpPr>
          <p:nvPr/>
        </p:nvSpPr>
        <p:spPr bwMode="auto">
          <a:xfrm>
            <a:off x="2636838" y="1884363"/>
            <a:ext cx="1012825" cy="0"/>
          </a:xfrm>
          <a:prstGeom prst="rect">
            <a:avLst/>
          </a:prstGeom>
          <a:noFill/>
          <a:ln w="9525">
            <a:noFill/>
            <a:miter lim="800000"/>
            <a:headEnd/>
            <a:tailEnd/>
          </a:ln>
        </p:spPr>
        <p:txBody>
          <a:bodyPr wrap="none">
            <a:spAutoFit/>
          </a:bodyPr>
          <a:lstStyle/>
          <a:p>
            <a:endParaRPr lang="en-US"/>
          </a:p>
        </p:txBody>
      </p:sp>
      <p:sp>
        <p:nvSpPr>
          <p:cNvPr id="26633" name="Rectangle 272"/>
          <p:cNvSpPr>
            <a:spLocks noChangeArrowheads="1"/>
          </p:cNvSpPr>
          <p:nvPr/>
        </p:nvSpPr>
        <p:spPr bwMode="auto">
          <a:xfrm>
            <a:off x="2636838" y="1884363"/>
            <a:ext cx="1012825" cy="0"/>
          </a:xfrm>
          <a:prstGeom prst="rect">
            <a:avLst/>
          </a:prstGeom>
          <a:noFill/>
          <a:ln w="9525">
            <a:noFill/>
            <a:miter lim="800000"/>
            <a:headEnd/>
            <a:tailEnd/>
          </a:ln>
        </p:spPr>
        <p:txBody>
          <a:bodyPr wrap="none">
            <a:spAutoFit/>
          </a:bodyPr>
          <a:lstStyle/>
          <a:p>
            <a:endParaRPr lang="en-US"/>
          </a:p>
        </p:txBody>
      </p:sp>
      <p:graphicFrame>
        <p:nvGraphicFramePr>
          <p:cNvPr id="24033" name="Group 481"/>
          <p:cNvGraphicFramePr>
            <a:graphicFrameLocks noGrp="1"/>
          </p:cNvGraphicFramePr>
          <p:nvPr/>
        </p:nvGraphicFramePr>
        <p:xfrm>
          <a:off x="2667000" y="3124200"/>
          <a:ext cx="3870325" cy="3160713"/>
        </p:xfrm>
        <a:graphic>
          <a:graphicData uri="http://schemas.openxmlformats.org/drawingml/2006/table">
            <a:tbl>
              <a:tblPr/>
              <a:tblGrid>
                <a:gridCol w="1012825"/>
                <a:gridCol w="476250"/>
                <a:gridCol w="476250"/>
                <a:gridCol w="476250"/>
                <a:gridCol w="476250"/>
                <a:gridCol w="476250"/>
                <a:gridCol w="476250"/>
              </a:tblGrid>
              <a:tr h="762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ea typeface="Calibri" pitchFamily="34" charset="0"/>
                          <a:cs typeface="Calibri" pitchFamily="34" charset="0"/>
                        </a:rPr>
                        <a:t>cat</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64A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64A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64A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64A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64A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064A2"/>
                    </a:solidFill>
                  </a:tcPr>
                </a:tc>
              </a:tr>
              <a:tr h="6000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ea typeface="Calibri" pitchFamily="34" charset="0"/>
                          <a:cs typeface="Calibri" pitchFamily="34" charset="0"/>
                        </a:rPr>
                        <a:t>fish</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7964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7964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7964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00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ea typeface="Calibri" pitchFamily="34" charset="0"/>
                          <a:cs typeface="Calibri" pitchFamily="34" charset="0"/>
                        </a:rPr>
                        <a:t>dog</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4F81BD"/>
                    </a:solidFill>
                  </a:tcPr>
                </a:tc>
              </a:tr>
              <a:tr h="598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ea typeface="Calibri" pitchFamily="34" charset="0"/>
                          <a:cs typeface="Calibri" pitchFamily="34" charset="0"/>
                        </a:rPr>
                        <a:t>hamster</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504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504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0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Calibri" pitchFamily="34" charset="0"/>
                          <a:cs typeface="Calibri" pitchFamily="34"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Calibri" pitchFamily="34" charset="0"/>
                          <a:cs typeface="Calibri" pitchFamily="34"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Calibri" pitchFamily="34" charset="0"/>
                          <a:cs typeface="Calibri" pitchFamily="34" charset="0"/>
                        </a:rPr>
                        <a:t>3</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Calibri" pitchFamily="34" charset="0"/>
                          <a:cs typeface="Calibri" pitchFamily="34" charset="0"/>
                        </a:rPr>
                        <a:t>4</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Calibri" pitchFamily="34" charset="0"/>
                          <a:cs typeface="Calibri" pitchFamily="34" charset="0"/>
                        </a:rPr>
                        <a:t>5</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Calibri" pitchFamily="34" charset="0"/>
                          <a:cs typeface="Calibri" pitchFamily="34" charset="0"/>
                        </a:rPr>
                        <a:t>6</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6684" name="Text Box 482"/>
          <p:cNvSpPr txBox="1">
            <a:spLocks noChangeArrowheads="1"/>
          </p:cNvSpPr>
          <p:nvPr/>
        </p:nvSpPr>
        <p:spPr bwMode="auto">
          <a:xfrm>
            <a:off x="3657600" y="6400800"/>
            <a:ext cx="1905000" cy="366713"/>
          </a:xfrm>
          <a:prstGeom prst="rect">
            <a:avLst/>
          </a:prstGeom>
          <a:noFill/>
          <a:ln w="9525">
            <a:noFill/>
            <a:miter lim="800000"/>
            <a:headEnd/>
            <a:tailEnd/>
          </a:ln>
        </p:spPr>
        <p:txBody>
          <a:bodyPr>
            <a:spAutoFit/>
          </a:bodyPr>
          <a:lstStyle/>
          <a:p>
            <a:pPr algn="ctr">
              <a:spcBef>
                <a:spcPct val="50000"/>
              </a:spcBef>
            </a:pPr>
            <a:r>
              <a:rPr lang="en-US"/>
              <a:t>Students</a:t>
            </a:r>
          </a:p>
        </p:txBody>
      </p:sp>
      <p:pic>
        <p:nvPicPr>
          <p:cNvPr id="26685" name="Picture 483"/>
          <p:cNvPicPr>
            <a:picLocks noChangeAspect="1" noChangeArrowheads="1"/>
          </p:cNvPicPr>
          <p:nvPr/>
        </p:nvPicPr>
        <p:blipFill>
          <a:blip r:embed="rId6"/>
          <a:srcRect/>
          <a:stretch>
            <a:fillRect/>
          </a:stretch>
        </p:blipFill>
        <p:spPr bwMode="auto">
          <a:xfrm>
            <a:off x="1828800" y="762000"/>
            <a:ext cx="5948363" cy="2262188"/>
          </a:xfrm>
          <a:prstGeom prst="rect">
            <a:avLst/>
          </a:prstGeom>
          <a:noFill/>
          <a:ln w="9525">
            <a:noFill/>
            <a:miter lim="800000"/>
            <a:headEnd/>
            <a:tailEnd/>
          </a:ln>
        </p:spPr>
      </p:pic>
      <p:sp>
        <p:nvSpPr>
          <p:cNvPr id="26686" name="TextBox 13"/>
          <p:cNvSpPr txBox="1">
            <a:spLocks noChangeArrowheads="1"/>
          </p:cNvSpPr>
          <p:nvPr/>
        </p:nvSpPr>
        <p:spPr bwMode="auto">
          <a:xfrm>
            <a:off x="1752600" y="2133600"/>
            <a:ext cx="914400" cy="369888"/>
          </a:xfrm>
          <a:prstGeom prst="rect">
            <a:avLst/>
          </a:prstGeom>
          <a:solidFill>
            <a:srgbClr val="FF0000"/>
          </a:solidFill>
          <a:ln w="9525">
            <a:noFill/>
            <a:miter lim="800000"/>
            <a:headEnd/>
            <a:tailEnd/>
          </a:ln>
        </p:spPr>
        <p:txBody>
          <a:bodyPr>
            <a:spAutoFit/>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sz="4000" smtClean="0">
                <a:solidFill>
                  <a:schemeClr val="hlink"/>
                </a:solidFill>
              </a:rPr>
              <a:t>Stand Alone</a:t>
            </a:r>
          </a:p>
        </p:txBody>
      </p:sp>
      <p:pic>
        <p:nvPicPr>
          <p:cNvPr id="27650" name="Picture 9"/>
          <p:cNvPicPr>
            <a:picLocks noChangeAspect="1" noChangeArrowheads="1"/>
          </p:cNvPicPr>
          <p:nvPr/>
        </p:nvPicPr>
        <p:blipFill>
          <a:blip r:embed="rId2"/>
          <a:srcRect/>
          <a:stretch>
            <a:fillRect/>
          </a:stretch>
        </p:blipFill>
        <p:spPr bwMode="auto">
          <a:xfrm>
            <a:off x="685800" y="1581150"/>
            <a:ext cx="7924800" cy="3775075"/>
          </a:xfrm>
          <a:prstGeom prst="rect">
            <a:avLst/>
          </a:prstGeom>
          <a:noFill/>
          <a:ln w="9525">
            <a:noFill/>
            <a:miter lim="800000"/>
            <a:headEnd/>
            <a:tailEnd/>
          </a:ln>
        </p:spPr>
      </p:pic>
      <p:sp>
        <p:nvSpPr>
          <p:cNvPr id="27651" name="Text Box 10"/>
          <p:cNvSpPr txBox="1">
            <a:spLocks noChangeArrowheads="1"/>
          </p:cNvSpPr>
          <p:nvPr/>
        </p:nvSpPr>
        <p:spPr bwMode="auto">
          <a:xfrm>
            <a:off x="228600" y="228600"/>
            <a:ext cx="1981200" cy="366713"/>
          </a:xfrm>
          <a:prstGeom prst="rect">
            <a:avLst/>
          </a:prstGeom>
          <a:noFill/>
          <a:ln w="9525">
            <a:noFill/>
            <a:miter lim="800000"/>
            <a:headEnd/>
            <a:tailEnd/>
          </a:ln>
        </p:spPr>
        <p:txBody>
          <a:bodyPr>
            <a:spAutoFit/>
          </a:bodyPr>
          <a:lstStyle/>
          <a:p>
            <a:pPr>
              <a:spcBef>
                <a:spcPct val="50000"/>
              </a:spcBef>
            </a:pPr>
            <a:r>
              <a:rPr lang="en-US"/>
              <a:t>9</a:t>
            </a:r>
            <a:r>
              <a:rPr lang="en-US" baseline="30000"/>
              <a:t>th</a:t>
            </a:r>
            <a:r>
              <a:rPr lang="en-US"/>
              <a:t> Grade Biology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en-US" sz="4000" smtClean="0">
                <a:solidFill>
                  <a:srgbClr val="FF0000"/>
                </a:solidFill>
              </a:rPr>
              <a:t>Set the Context</a:t>
            </a:r>
            <a:r>
              <a:rPr lang="en-US" sz="4000" smtClean="0">
                <a:solidFill>
                  <a:schemeClr val="hlink"/>
                </a:solidFill>
              </a:rPr>
              <a:t>, Specify the Reasoning, </a:t>
            </a:r>
            <a:r>
              <a:rPr lang="en-US" sz="4000" smtClean="0">
                <a:solidFill>
                  <a:schemeClr val="folHlink"/>
                </a:solidFill>
              </a:rPr>
              <a:t>and Point the Way</a:t>
            </a:r>
          </a:p>
        </p:txBody>
      </p:sp>
      <p:sp>
        <p:nvSpPr>
          <p:cNvPr id="28674" name="Rectangle 4"/>
          <p:cNvSpPr>
            <a:spLocks noChangeArrowheads="1"/>
          </p:cNvSpPr>
          <p:nvPr/>
        </p:nvSpPr>
        <p:spPr bwMode="auto">
          <a:xfrm>
            <a:off x="304800" y="2390775"/>
            <a:ext cx="8458200" cy="2563813"/>
          </a:xfrm>
          <a:prstGeom prst="rect">
            <a:avLst/>
          </a:prstGeom>
          <a:noFill/>
          <a:ln w="9525">
            <a:noFill/>
            <a:miter lim="800000"/>
            <a:headEnd/>
            <a:tailEnd/>
          </a:ln>
        </p:spPr>
        <p:txBody>
          <a:bodyPr anchor="ctr">
            <a:spAutoFit/>
          </a:bodyPr>
          <a:lstStyle/>
          <a:p>
            <a:pPr algn="ctr"/>
            <a:r>
              <a:rPr lang="en-US" b="1"/>
              <a:t>Question 1: Are Viruses Living?</a:t>
            </a:r>
            <a:endParaRPr lang="en-US"/>
          </a:p>
          <a:p>
            <a:r>
              <a:rPr lang="en-US">
                <a:solidFill>
                  <a:srgbClr val="FF0000"/>
                </a:solidFill>
              </a:rPr>
              <a:t>We have learned a lot about viruses in this unit. We have also discussed the characteristics that all living things have in common.</a:t>
            </a:r>
            <a:r>
              <a:rPr lang="en-US"/>
              <a:t> </a:t>
            </a:r>
            <a:r>
              <a:rPr lang="en-US">
                <a:solidFill>
                  <a:schemeClr val="hlink"/>
                </a:solidFill>
              </a:rPr>
              <a:t>Imagine a panel of scientists is debating the issue of whether or not viruses should be considering living. They have examined the characteristics of living things and those of viruses, but are unable to come to a decision. They have asked you to help them decide.</a:t>
            </a:r>
            <a:r>
              <a:rPr lang="en-US"/>
              <a:t> </a:t>
            </a:r>
            <a:r>
              <a:rPr lang="en-US">
                <a:solidFill>
                  <a:schemeClr val="folHlink"/>
                </a:solidFill>
              </a:rPr>
              <a:t>On the space provided, </a:t>
            </a:r>
            <a:r>
              <a:rPr lang="en-US" u="sng">
                <a:solidFill>
                  <a:schemeClr val="folHlink"/>
                </a:solidFill>
              </a:rPr>
              <a:t>write a letter</a:t>
            </a:r>
            <a:r>
              <a:rPr lang="en-US">
                <a:solidFill>
                  <a:schemeClr val="folHlink"/>
                </a:solidFill>
              </a:rPr>
              <a:t> to the panel outlining your position on what they should decide. Be sure to use the </a:t>
            </a:r>
            <a:r>
              <a:rPr lang="en-US" u="sng">
                <a:solidFill>
                  <a:schemeClr val="folHlink"/>
                </a:solidFill>
              </a:rPr>
              <a:t>characteristics of life</a:t>
            </a:r>
            <a:r>
              <a:rPr lang="en-US">
                <a:solidFill>
                  <a:schemeClr val="folHlink"/>
                </a:solidFill>
              </a:rPr>
              <a:t> when planning your response. </a:t>
            </a:r>
          </a:p>
        </p:txBody>
      </p:sp>
      <p:sp>
        <p:nvSpPr>
          <p:cNvPr id="28675" name="Text Box 5"/>
          <p:cNvSpPr txBox="1">
            <a:spLocks noChangeArrowheads="1"/>
          </p:cNvSpPr>
          <p:nvPr/>
        </p:nvSpPr>
        <p:spPr bwMode="auto">
          <a:xfrm>
            <a:off x="304800" y="1600200"/>
            <a:ext cx="1981200" cy="366713"/>
          </a:xfrm>
          <a:prstGeom prst="rect">
            <a:avLst/>
          </a:prstGeom>
          <a:noFill/>
          <a:ln w="9525">
            <a:noFill/>
            <a:miter lim="800000"/>
            <a:headEnd/>
            <a:tailEnd/>
          </a:ln>
        </p:spPr>
        <p:txBody>
          <a:bodyPr>
            <a:spAutoFit/>
          </a:bodyPr>
          <a:lstStyle/>
          <a:p>
            <a:pPr>
              <a:spcBef>
                <a:spcPct val="50000"/>
              </a:spcBef>
            </a:pPr>
            <a:r>
              <a:rPr lang="en-US"/>
              <a:t>9</a:t>
            </a:r>
            <a:r>
              <a:rPr lang="en-US" baseline="30000"/>
              <a:t>th</a:t>
            </a:r>
            <a:r>
              <a:rPr lang="en-US"/>
              <a:t> Grade Biology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sz="4000" smtClean="0">
                <a:solidFill>
                  <a:schemeClr val="hlink"/>
                </a:solidFill>
              </a:rPr>
              <a:t>Include a place for students </a:t>
            </a:r>
            <a:br>
              <a:rPr lang="en-US" sz="4000" smtClean="0">
                <a:solidFill>
                  <a:schemeClr val="hlink"/>
                </a:solidFill>
              </a:rPr>
            </a:br>
            <a:r>
              <a:rPr lang="en-US" sz="4000" smtClean="0">
                <a:solidFill>
                  <a:schemeClr val="hlink"/>
                </a:solidFill>
              </a:rPr>
              <a:t>to write their response</a:t>
            </a:r>
          </a:p>
        </p:txBody>
      </p:sp>
      <p:sp>
        <p:nvSpPr>
          <p:cNvPr id="29698" name="Rectangle 3"/>
          <p:cNvSpPr>
            <a:spLocks noGrp="1" noChangeArrowheads="1"/>
          </p:cNvSpPr>
          <p:nvPr>
            <p:ph type="body" idx="1"/>
          </p:nvPr>
        </p:nvSpPr>
        <p:spPr/>
        <p:txBody>
          <a:bodyPr/>
          <a:lstStyle/>
          <a:p>
            <a:pPr eaLnBrk="1" hangingPunct="1">
              <a:buFontTx/>
              <a:buNone/>
            </a:pPr>
            <a:r>
              <a:rPr lang="en-US"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US" sz="4000" smtClean="0">
                <a:solidFill>
                  <a:schemeClr val="hlink"/>
                </a:solidFill>
              </a:rPr>
              <a:t>Include Holistic Rubrics (1 score) – </a:t>
            </a:r>
            <a:br>
              <a:rPr lang="en-US" sz="4000" smtClean="0">
                <a:solidFill>
                  <a:schemeClr val="hlink"/>
                </a:solidFill>
              </a:rPr>
            </a:br>
            <a:r>
              <a:rPr lang="en-US" sz="4000" smtClean="0">
                <a:solidFill>
                  <a:schemeClr val="hlink"/>
                </a:solidFill>
              </a:rPr>
              <a:t>Use Student Friendly Language</a:t>
            </a:r>
          </a:p>
        </p:txBody>
      </p:sp>
      <p:sp>
        <p:nvSpPr>
          <p:cNvPr id="30722" name="Text Box 105"/>
          <p:cNvSpPr txBox="1">
            <a:spLocks noChangeArrowheads="1"/>
          </p:cNvSpPr>
          <p:nvPr/>
        </p:nvSpPr>
        <p:spPr bwMode="auto">
          <a:xfrm>
            <a:off x="152400" y="1385888"/>
            <a:ext cx="1981200" cy="366712"/>
          </a:xfrm>
          <a:prstGeom prst="rect">
            <a:avLst/>
          </a:prstGeom>
          <a:noFill/>
          <a:ln w="9525">
            <a:noFill/>
            <a:miter lim="800000"/>
            <a:headEnd/>
            <a:tailEnd/>
          </a:ln>
        </p:spPr>
        <p:txBody>
          <a:bodyPr>
            <a:spAutoFit/>
          </a:bodyPr>
          <a:lstStyle/>
          <a:p>
            <a:pPr>
              <a:spcBef>
                <a:spcPct val="50000"/>
              </a:spcBef>
            </a:pPr>
            <a:r>
              <a:rPr lang="en-US"/>
              <a:t>9</a:t>
            </a:r>
            <a:r>
              <a:rPr lang="en-US" baseline="30000"/>
              <a:t>th</a:t>
            </a:r>
            <a:r>
              <a:rPr lang="en-US"/>
              <a:t> Grade Biology</a:t>
            </a:r>
          </a:p>
        </p:txBody>
      </p:sp>
      <p:graphicFrame>
        <p:nvGraphicFramePr>
          <p:cNvPr id="17622" name="Group 214"/>
          <p:cNvGraphicFramePr>
            <a:graphicFrameLocks noGrp="1"/>
          </p:cNvGraphicFramePr>
          <p:nvPr>
            <p:ph idx="1"/>
          </p:nvPr>
        </p:nvGraphicFramePr>
        <p:xfrm>
          <a:off x="457200" y="1874838"/>
          <a:ext cx="8229600" cy="4652962"/>
        </p:xfrm>
        <a:graphic>
          <a:graphicData uri="http://schemas.openxmlformats.org/drawingml/2006/table">
            <a:tbl>
              <a:tblPr/>
              <a:tblGrid>
                <a:gridCol w="1254125"/>
                <a:gridCol w="2325688"/>
                <a:gridCol w="2324100"/>
                <a:gridCol w="2325687"/>
              </a:tblGrid>
              <a:tr h="508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Book Antiqua" pitchFamily="18" charset="0"/>
                          <a:cs typeface="Times New Roman" pitchFamily="18" charset="0"/>
                        </a:rPr>
                        <a:t>Learning target</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Book Antiqua" pitchFamily="18" charset="0"/>
                          <a:cs typeface="Times New Roman" pitchFamily="18" charset="0"/>
                        </a:rPr>
                        <a:t>5</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Book Antiqua" pitchFamily="18" charset="0"/>
                          <a:cs typeface="Times New Roman" pitchFamily="18" charset="0"/>
                        </a:rPr>
                        <a:t>3</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Book Antiqua"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179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Book Antiqua" pitchFamily="18" charset="0"/>
                          <a:cs typeface="Times New Roman" pitchFamily="18" charset="0"/>
                        </a:rPr>
                        <a:t>I can explain whether a virus is living or not</a:t>
                      </a:r>
                      <a:endParaRPr kumimoji="0" lang="en-US" sz="1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400" b="0" i="0" u="none" strike="noStrike" cap="none" normalizeH="0" baseline="0" smtClean="0">
                          <a:ln>
                            <a:noFill/>
                          </a:ln>
                          <a:solidFill>
                            <a:schemeClr val="tx1"/>
                          </a:solidFill>
                          <a:effectLst/>
                          <a:latin typeface="Book Antiqua" pitchFamily="18" charset="0"/>
                          <a:cs typeface="Times New Roman" pitchFamily="18" charset="0"/>
                        </a:rPr>
                        <a:t>I have chosen an opinion clearly, and my evidence supports that opinion</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400" b="0" i="0" u="none" strike="noStrike" cap="none" normalizeH="0" baseline="0" smtClean="0">
                          <a:ln>
                            <a:noFill/>
                          </a:ln>
                          <a:solidFill>
                            <a:schemeClr val="tx1"/>
                          </a:solidFill>
                          <a:effectLst/>
                          <a:latin typeface="Book Antiqua" pitchFamily="18" charset="0"/>
                          <a:cs typeface="Times New Roman" pitchFamily="18" charset="0"/>
                        </a:rPr>
                        <a:t>I have correctly and thoroughly explained examples of characteristics of life</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400" b="0" i="0" u="none" strike="noStrike" cap="none" normalizeH="0" baseline="0" smtClean="0">
                          <a:ln>
                            <a:noFill/>
                          </a:ln>
                          <a:solidFill>
                            <a:schemeClr val="tx1"/>
                          </a:solidFill>
                          <a:effectLst/>
                          <a:latin typeface="Book Antiqua" pitchFamily="18" charset="0"/>
                          <a:cs typeface="Times New Roman" pitchFamily="18" charset="0"/>
                        </a:rPr>
                        <a:t>I have correctly and thoroughly described several characteristics of viruses</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400" b="0" i="0" u="none" strike="noStrike" cap="none" normalizeH="0" baseline="0" smtClean="0">
                          <a:ln>
                            <a:noFill/>
                          </a:ln>
                          <a:solidFill>
                            <a:schemeClr val="tx1"/>
                          </a:solidFill>
                          <a:effectLst/>
                          <a:latin typeface="Book Antiqua" pitchFamily="18" charset="0"/>
                          <a:cs typeface="Times New Roman" pitchFamily="18" charset="0"/>
                        </a:rPr>
                        <a:t>I may have chosen an opinion that is unclear, or tried to support multiple opinions, or chose an opinion but failed to support it consistently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400" b="0" i="0" u="none" strike="noStrike" cap="none" normalizeH="0" baseline="0" smtClean="0">
                          <a:ln>
                            <a:noFill/>
                          </a:ln>
                          <a:solidFill>
                            <a:schemeClr val="tx1"/>
                          </a:solidFill>
                          <a:effectLst/>
                          <a:latin typeface="Book Antiqua" pitchFamily="18" charset="0"/>
                          <a:cs typeface="Times New Roman" pitchFamily="18" charset="0"/>
                        </a:rPr>
                        <a:t>I only explained some of the characteristics of life correctly, additional explanations may be present but not correct or explanations may be incomplete</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400" b="0" i="0" u="none" strike="noStrike" cap="none" normalizeH="0" baseline="0" smtClean="0">
                          <a:ln>
                            <a:noFill/>
                          </a:ln>
                          <a:solidFill>
                            <a:schemeClr val="tx1"/>
                          </a:solidFill>
                          <a:effectLst/>
                          <a:latin typeface="Book Antiqua" pitchFamily="18" charset="0"/>
                          <a:cs typeface="Times New Roman" pitchFamily="18" charset="0"/>
                        </a:rPr>
                        <a:t>I only correctly described some of the characteristics of viruses, some descriptions may be inaccurate or incomplete</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400" b="0" i="0" u="none" strike="noStrike" cap="none" normalizeH="0" baseline="0" smtClean="0">
                          <a:ln>
                            <a:noFill/>
                          </a:ln>
                          <a:solidFill>
                            <a:schemeClr val="tx1"/>
                          </a:solidFill>
                          <a:effectLst/>
                          <a:latin typeface="Book Antiqua" pitchFamily="18" charset="0"/>
                          <a:cs typeface="Times New Roman" pitchFamily="18" charset="0"/>
                        </a:rPr>
                        <a:t>I have defended multiple opinions or taken no position</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400" b="0" i="0" u="none" strike="noStrike" cap="none" normalizeH="0" baseline="0" smtClean="0">
                          <a:ln>
                            <a:noFill/>
                          </a:ln>
                          <a:solidFill>
                            <a:schemeClr val="tx1"/>
                          </a:solidFill>
                          <a:effectLst/>
                          <a:latin typeface="Book Antiqua" pitchFamily="18" charset="0"/>
                          <a:cs typeface="Times New Roman" pitchFamily="18" charset="0"/>
                        </a:rPr>
                        <a:t>I have incorrectly explained the characteristics of life as examples</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400" b="0" i="0" u="none" strike="noStrike" cap="none" normalizeH="0" baseline="0" smtClean="0">
                          <a:ln>
                            <a:noFill/>
                          </a:ln>
                          <a:solidFill>
                            <a:schemeClr val="tx1"/>
                          </a:solidFill>
                          <a:effectLst/>
                          <a:latin typeface="Book Antiqua" pitchFamily="18" charset="0"/>
                          <a:cs typeface="Times New Roman" pitchFamily="18" charset="0"/>
                        </a:rPr>
                        <a:t>I have incorrectly described the characteristics of viruses</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sz="4000" smtClean="0">
                <a:solidFill>
                  <a:schemeClr val="hlink"/>
                </a:solidFill>
              </a:rPr>
              <a:t>Student Involvement</a:t>
            </a:r>
          </a:p>
        </p:txBody>
      </p:sp>
      <p:sp>
        <p:nvSpPr>
          <p:cNvPr id="31746" name="Text Box 3"/>
          <p:cNvSpPr txBox="1">
            <a:spLocks noChangeArrowheads="1"/>
          </p:cNvSpPr>
          <p:nvPr/>
        </p:nvSpPr>
        <p:spPr bwMode="auto">
          <a:xfrm>
            <a:off x="152400" y="1385888"/>
            <a:ext cx="1981200" cy="366712"/>
          </a:xfrm>
          <a:prstGeom prst="rect">
            <a:avLst/>
          </a:prstGeom>
          <a:noFill/>
          <a:ln w="9525">
            <a:noFill/>
            <a:miter lim="800000"/>
            <a:headEnd/>
            <a:tailEnd/>
          </a:ln>
        </p:spPr>
        <p:txBody>
          <a:bodyPr>
            <a:spAutoFit/>
          </a:bodyPr>
          <a:lstStyle/>
          <a:p>
            <a:pPr>
              <a:spcBef>
                <a:spcPct val="50000"/>
              </a:spcBef>
            </a:pPr>
            <a:r>
              <a:rPr lang="en-US"/>
              <a:t>9</a:t>
            </a:r>
            <a:r>
              <a:rPr lang="en-US" baseline="30000"/>
              <a:t>th</a:t>
            </a:r>
            <a:r>
              <a:rPr lang="en-US"/>
              <a:t> Grade Biology</a:t>
            </a:r>
          </a:p>
        </p:txBody>
      </p:sp>
      <p:pic>
        <p:nvPicPr>
          <p:cNvPr id="31747" name="Picture 22"/>
          <p:cNvPicPr>
            <a:picLocks noChangeAspect="1" noChangeArrowheads="1"/>
          </p:cNvPicPr>
          <p:nvPr/>
        </p:nvPicPr>
        <p:blipFill>
          <a:blip r:embed="rId2"/>
          <a:srcRect/>
          <a:stretch>
            <a:fillRect/>
          </a:stretch>
        </p:blipFill>
        <p:spPr bwMode="auto">
          <a:xfrm>
            <a:off x="1597025" y="2295525"/>
            <a:ext cx="5948363" cy="2271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n-US" sz="4000" smtClean="0">
                <a:solidFill>
                  <a:schemeClr val="hlink"/>
                </a:solidFill>
              </a:rPr>
              <a:t>Student Involvement</a:t>
            </a:r>
          </a:p>
        </p:txBody>
      </p:sp>
      <p:sp>
        <p:nvSpPr>
          <p:cNvPr id="32770" name="Text Box 3"/>
          <p:cNvSpPr txBox="1">
            <a:spLocks noChangeArrowheads="1"/>
          </p:cNvSpPr>
          <p:nvPr/>
        </p:nvSpPr>
        <p:spPr bwMode="auto">
          <a:xfrm>
            <a:off x="152400" y="1385888"/>
            <a:ext cx="1981200" cy="366712"/>
          </a:xfrm>
          <a:prstGeom prst="rect">
            <a:avLst/>
          </a:prstGeom>
          <a:noFill/>
          <a:ln w="9525">
            <a:noFill/>
            <a:miter lim="800000"/>
            <a:headEnd/>
            <a:tailEnd/>
          </a:ln>
        </p:spPr>
        <p:txBody>
          <a:bodyPr>
            <a:spAutoFit/>
          </a:bodyPr>
          <a:lstStyle/>
          <a:p>
            <a:pPr>
              <a:spcBef>
                <a:spcPct val="50000"/>
              </a:spcBef>
            </a:pPr>
            <a:r>
              <a:rPr lang="en-US"/>
              <a:t>9</a:t>
            </a:r>
            <a:r>
              <a:rPr lang="en-US" baseline="30000"/>
              <a:t>th</a:t>
            </a:r>
            <a:r>
              <a:rPr lang="en-US"/>
              <a:t> Grade Biology</a:t>
            </a:r>
          </a:p>
        </p:txBody>
      </p:sp>
      <p:pic>
        <p:nvPicPr>
          <p:cNvPr id="32771" name="Picture 5"/>
          <p:cNvPicPr>
            <a:picLocks noChangeAspect="1" noChangeArrowheads="1"/>
          </p:cNvPicPr>
          <p:nvPr/>
        </p:nvPicPr>
        <p:blipFill>
          <a:blip r:embed="rId2"/>
          <a:srcRect/>
          <a:stretch>
            <a:fillRect/>
          </a:stretch>
        </p:blipFill>
        <p:spPr bwMode="auto">
          <a:xfrm>
            <a:off x="1600200" y="2057400"/>
            <a:ext cx="5948363" cy="4159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sz="4000" smtClean="0">
                <a:solidFill>
                  <a:schemeClr val="hlink"/>
                </a:solidFill>
              </a:rPr>
              <a:t>Student Involvement</a:t>
            </a:r>
          </a:p>
        </p:txBody>
      </p:sp>
      <p:sp>
        <p:nvSpPr>
          <p:cNvPr id="33794" name="Text Box 3"/>
          <p:cNvSpPr txBox="1">
            <a:spLocks noChangeArrowheads="1"/>
          </p:cNvSpPr>
          <p:nvPr/>
        </p:nvSpPr>
        <p:spPr bwMode="auto">
          <a:xfrm>
            <a:off x="152400" y="1385888"/>
            <a:ext cx="1981200" cy="366712"/>
          </a:xfrm>
          <a:prstGeom prst="rect">
            <a:avLst/>
          </a:prstGeom>
          <a:noFill/>
          <a:ln w="9525">
            <a:noFill/>
            <a:miter lim="800000"/>
            <a:headEnd/>
            <a:tailEnd/>
          </a:ln>
        </p:spPr>
        <p:txBody>
          <a:bodyPr>
            <a:spAutoFit/>
          </a:bodyPr>
          <a:lstStyle/>
          <a:p>
            <a:pPr>
              <a:spcBef>
                <a:spcPct val="50000"/>
              </a:spcBef>
            </a:pPr>
            <a:r>
              <a:rPr lang="en-US"/>
              <a:t>1</a:t>
            </a:r>
            <a:r>
              <a:rPr lang="en-US" baseline="30000"/>
              <a:t>st</a:t>
            </a:r>
            <a:r>
              <a:rPr lang="en-US"/>
              <a:t> Grade Math</a:t>
            </a:r>
          </a:p>
        </p:txBody>
      </p:sp>
      <p:pic>
        <p:nvPicPr>
          <p:cNvPr id="33795" name="Picture 5"/>
          <p:cNvPicPr>
            <a:picLocks noChangeAspect="1" noChangeArrowheads="1"/>
          </p:cNvPicPr>
          <p:nvPr/>
        </p:nvPicPr>
        <p:blipFill>
          <a:blip r:embed="rId2"/>
          <a:srcRect/>
          <a:stretch>
            <a:fillRect/>
          </a:stretch>
        </p:blipFill>
        <p:spPr bwMode="auto">
          <a:xfrm>
            <a:off x="990600" y="1981200"/>
            <a:ext cx="7010400" cy="3733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476"/>
          <p:cNvSpPr>
            <a:spLocks noChangeArrowheads="1"/>
          </p:cNvSpPr>
          <p:nvPr/>
        </p:nvSpPr>
        <p:spPr bwMode="auto">
          <a:xfrm>
            <a:off x="0" y="9975850"/>
            <a:ext cx="9144000" cy="0"/>
          </a:xfrm>
          <a:prstGeom prst="rect">
            <a:avLst/>
          </a:prstGeom>
          <a:noFill/>
          <a:ln w="9525">
            <a:noFill/>
            <a:miter lim="800000"/>
            <a:headEnd/>
            <a:tailEnd/>
          </a:ln>
        </p:spPr>
        <p:txBody>
          <a:bodyPr wrap="none" anchor="ctr">
            <a:spAutoFit/>
          </a:bodyPr>
          <a:lstStyle/>
          <a:p>
            <a:endParaRPr lang="en-US"/>
          </a:p>
        </p:txBody>
      </p:sp>
      <p:sp>
        <p:nvSpPr>
          <p:cNvPr id="34818" name="Rectangle 648"/>
          <p:cNvSpPr>
            <a:spLocks noChangeArrowheads="1"/>
          </p:cNvSpPr>
          <p:nvPr/>
        </p:nvSpPr>
        <p:spPr bwMode="auto">
          <a:xfrm>
            <a:off x="0" y="17221200"/>
            <a:ext cx="9144000" cy="0"/>
          </a:xfrm>
          <a:prstGeom prst="rect">
            <a:avLst/>
          </a:prstGeom>
          <a:noFill/>
          <a:ln w="9525">
            <a:noFill/>
            <a:miter lim="800000"/>
            <a:headEnd/>
            <a:tailEnd/>
          </a:ln>
        </p:spPr>
        <p:txBody>
          <a:bodyPr wrap="none" anchor="ctr">
            <a:spAutoFit/>
          </a:bodyPr>
          <a:lstStyle/>
          <a:p>
            <a:endParaRPr lang="en-US"/>
          </a:p>
        </p:txBody>
      </p:sp>
      <p:pic>
        <p:nvPicPr>
          <p:cNvPr id="34819" name="Picture 660"/>
          <p:cNvPicPr>
            <a:picLocks noChangeAspect="1" noChangeArrowheads="1"/>
          </p:cNvPicPr>
          <p:nvPr/>
        </p:nvPicPr>
        <p:blipFill>
          <a:blip r:embed="rId2"/>
          <a:srcRect/>
          <a:stretch>
            <a:fillRect/>
          </a:stretch>
        </p:blipFill>
        <p:spPr bwMode="auto">
          <a:xfrm>
            <a:off x="609600" y="228600"/>
            <a:ext cx="7696200" cy="640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smtClean="0">
                <a:solidFill>
                  <a:schemeClr val="hlink"/>
                </a:solidFill>
              </a:rPr>
              <a:t>Create a Cover Page</a:t>
            </a:r>
          </a:p>
        </p:txBody>
      </p:sp>
      <p:sp>
        <p:nvSpPr>
          <p:cNvPr id="17410" name="Rectangle 3"/>
          <p:cNvSpPr>
            <a:spLocks noGrp="1" noChangeArrowheads="1"/>
          </p:cNvSpPr>
          <p:nvPr>
            <p:ph type="body" idx="1"/>
          </p:nvPr>
        </p:nvSpPr>
        <p:spPr>
          <a:xfrm>
            <a:off x="228600" y="1295400"/>
            <a:ext cx="8915400" cy="5257800"/>
          </a:xfrm>
        </p:spPr>
        <p:txBody>
          <a:bodyPr/>
          <a:lstStyle/>
          <a:p>
            <a:pPr eaLnBrk="1" hangingPunct="1"/>
            <a:r>
              <a:rPr lang="en-US" b="1" u="sng" smtClean="0"/>
              <a:t>Include:</a:t>
            </a:r>
          </a:p>
          <a:p>
            <a:pPr lvl="1" eaLnBrk="1" hangingPunct="1"/>
            <a:r>
              <a:rPr lang="en-US" smtClean="0"/>
              <a:t>A statement of purpose</a:t>
            </a:r>
          </a:p>
          <a:p>
            <a:pPr lvl="2" eaLnBrk="1" hangingPunct="1"/>
            <a:r>
              <a:rPr lang="en-US" smtClean="0"/>
              <a:t>Is this an assessment FOR or OF learning (formative or summative), who are the users, what are the uses, where does this assessment fit in the plan for the unit?</a:t>
            </a:r>
          </a:p>
          <a:p>
            <a:pPr lvl="1" eaLnBrk="1" hangingPunct="1"/>
            <a:r>
              <a:rPr lang="en-US" smtClean="0"/>
              <a:t>The GLCEs or HSCEs the assessment addresses.</a:t>
            </a:r>
          </a:p>
          <a:p>
            <a:pPr lvl="1" eaLnBrk="1" hangingPunct="1"/>
            <a:r>
              <a:rPr lang="en-US" smtClean="0"/>
              <a:t>A target chart</a:t>
            </a:r>
          </a:p>
          <a:p>
            <a:pPr lvl="1" eaLnBrk="1" hangingPunct="1"/>
            <a:r>
              <a:rPr lang="en-US" smtClean="0"/>
              <a:t>Include each target, and tell if the targets are included in the FIRST or SECOND question.  Are the targets </a:t>
            </a:r>
            <a:r>
              <a:rPr lang="en-US" b="1" u="sng" smtClean="0">
                <a:solidFill>
                  <a:srgbClr val="FF0000"/>
                </a:solidFill>
              </a:rPr>
              <a:t>Knowledge and/or Reasoning</a:t>
            </a:r>
            <a:r>
              <a:rPr lang="en-US" smtClean="0"/>
              <a:t>?</a:t>
            </a:r>
          </a:p>
          <a:p>
            <a:pPr lvl="2"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179"/>
          <p:cNvPicPr>
            <a:picLocks noChangeAspect="1" noChangeArrowheads="1"/>
          </p:cNvPicPr>
          <p:nvPr/>
        </p:nvPicPr>
        <p:blipFill>
          <a:blip r:embed="rId2"/>
          <a:srcRect/>
          <a:stretch>
            <a:fillRect/>
          </a:stretch>
        </p:blipFill>
        <p:spPr bwMode="auto">
          <a:xfrm>
            <a:off x="609600" y="457200"/>
            <a:ext cx="7696200" cy="2824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46"/>
          <p:cNvSpPr>
            <a:spLocks noChangeArrowheads="1"/>
          </p:cNvSpPr>
          <p:nvPr/>
        </p:nvSpPr>
        <p:spPr bwMode="auto">
          <a:xfrm>
            <a:off x="-4538663" y="6334125"/>
            <a:ext cx="184150" cy="549275"/>
          </a:xfrm>
          <a:prstGeom prst="rect">
            <a:avLst/>
          </a:prstGeom>
          <a:noFill/>
          <a:ln w="9525">
            <a:noFill/>
            <a:miter lim="800000"/>
            <a:headEnd/>
            <a:tailEnd/>
          </a:ln>
        </p:spPr>
        <p:txBody>
          <a:bodyPr wrap="none" anchor="ctr">
            <a:spAutoFit/>
          </a:bodyPr>
          <a:lstStyle/>
          <a:p>
            <a:r>
              <a:rPr lang="en-US" sz="1200">
                <a:solidFill>
                  <a:srgbClr val="FF0000"/>
                </a:solidFill>
                <a:latin typeface="Book Antiqua" pitchFamily="18" charset="0"/>
                <a:cs typeface="Times New Roman" pitchFamily="18" charset="0"/>
              </a:rPr>
              <a:t/>
            </a:r>
            <a:br>
              <a:rPr lang="en-US" sz="1200">
                <a:solidFill>
                  <a:srgbClr val="FF0000"/>
                </a:solidFill>
                <a:latin typeface="Book Antiqua" pitchFamily="18" charset="0"/>
                <a:cs typeface="Times New Roman" pitchFamily="18" charset="0"/>
              </a:rPr>
            </a:br>
            <a:endParaRPr lang="en-US"/>
          </a:p>
        </p:txBody>
      </p:sp>
      <p:pic>
        <p:nvPicPr>
          <p:cNvPr id="18434" name="Picture 257"/>
          <p:cNvPicPr>
            <a:picLocks noChangeAspect="1" noChangeArrowheads="1"/>
          </p:cNvPicPr>
          <p:nvPr/>
        </p:nvPicPr>
        <p:blipFill>
          <a:blip r:embed="rId2"/>
          <a:srcRect/>
          <a:stretch>
            <a:fillRect/>
          </a:stretch>
        </p:blipFill>
        <p:spPr bwMode="auto">
          <a:xfrm>
            <a:off x="1219200" y="228600"/>
            <a:ext cx="6329363" cy="4200525"/>
          </a:xfrm>
          <a:prstGeom prst="rect">
            <a:avLst/>
          </a:prstGeom>
          <a:noFill/>
          <a:ln w="9525">
            <a:noFill/>
            <a:miter lim="800000"/>
            <a:headEnd/>
            <a:tailEnd/>
          </a:ln>
        </p:spPr>
      </p:pic>
      <p:graphicFrame>
        <p:nvGraphicFramePr>
          <p:cNvPr id="4407" name="Group 311"/>
          <p:cNvGraphicFramePr>
            <a:graphicFrameLocks noGrp="1"/>
          </p:cNvGraphicFramePr>
          <p:nvPr/>
        </p:nvGraphicFramePr>
        <p:xfrm>
          <a:off x="1295400" y="4572000"/>
          <a:ext cx="6381750" cy="1430338"/>
        </p:xfrm>
        <a:graphic>
          <a:graphicData uri="http://schemas.openxmlformats.org/drawingml/2006/table">
            <a:tbl>
              <a:tblPr/>
              <a:tblGrid>
                <a:gridCol w="3473450"/>
                <a:gridCol w="1454150"/>
                <a:gridCol w="1454150"/>
              </a:tblGrid>
              <a:tr h="393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Book Antiqua" pitchFamily="18" charset="0"/>
                          <a:ea typeface="Times New Roman" pitchFamily="18" charset="0"/>
                          <a:cs typeface="Arial" charset="0"/>
                        </a:rPr>
                        <a:t>Learning Target</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Book Antiqua" pitchFamily="18" charset="0"/>
                          <a:ea typeface="Times New Roman" pitchFamily="18" charset="0"/>
                          <a:cs typeface="Arial" charset="0"/>
                        </a:rPr>
                        <a:t>Knowledge Items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Book Antiqua" pitchFamily="18" charset="0"/>
                          <a:ea typeface="Times New Roman" pitchFamily="18" charset="0"/>
                          <a:cs typeface="Arial" charset="0"/>
                        </a:rPr>
                        <a:t>Reasoning Items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Book Antiqua" pitchFamily="18" charset="0"/>
                          <a:ea typeface="Times New Roman" pitchFamily="18" charset="0"/>
                          <a:cs typeface="Arial" charset="0"/>
                        </a:rPr>
                        <a:t>I can explain if a virus is living or not</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8" charset="0"/>
                          <a:ea typeface="Times New Roman" pitchFamily="18" charset="0"/>
                          <a:cs typeface="Arial" charset="0"/>
                        </a:rPr>
                        <a:t>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Book Antiqua" pitchFamily="18" charset="0"/>
                          <a:ea typeface="Times New Roman" pitchFamily="18" charset="0"/>
                          <a:cs typeface="Arial" charset="0"/>
                        </a:rPr>
                        <a:t>I can compare/contrast bacteria and viruses</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Book Antiqua" pitchFamily="18" charset="0"/>
                          <a:ea typeface="Times New Roman" pitchFamily="18" charset="0"/>
                          <a:cs typeface="Arial" charset="0"/>
                        </a:rPr>
                        <a:t>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8453" name="TextBox 4"/>
          <p:cNvSpPr txBox="1">
            <a:spLocks noChangeArrowheads="1"/>
          </p:cNvSpPr>
          <p:nvPr/>
        </p:nvSpPr>
        <p:spPr bwMode="auto">
          <a:xfrm>
            <a:off x="1219200" y="228600"/>
            <a:ext cx="1524000" cy="369888"/>
          </a:xfrm>
          <a:prstGeom prst="rect">
            <a:avLst/>
          </a:prstGeom>
          <a:solidFill>
            <a:srgbClr val="FF0000"/>
          </a:solidFill>
          <a:ln w="9525">
            <a:noFill/>
            <a:miter lim="800000"/>
            <a:headEnd/>
            <a:tailEnd/>
          </a:ln>
        </p:spPr>
        <p:txBody>
          <a:bodyPr>
            <a:spAutoFit/>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20"/>
          <p:cNvSpPr>
            <a:spLocks noChangeArrowheads="1"/>
          </p:cNvSpPr>
          <p:nvPr/>
        </p:nvSpPr>
        <p:spPr bwMode="auto">
          <a:xfrm>
            <a:off x="-4583113" y="6427788"/>
            <a:ext cx="9144001" cy="0"/>
          </a:xfrm>
          <a:prstGeom prst="rect">
            <a:avLst/>
          </a:prstGeom>
          <a:noFill/>
          <a:ln w="9525">
            <a:noFill/>
            <a:miter lim="800000"/>
            <a:headEnd/>
            <a:tailEnd/>
          </a:ln>
        </p:spPr>
        <p:txBody>
          <a:bodyPr wrap="none" anchor="ctr">
            <a:spAutoFit/>
          </a:bodyPr>
          <a:lstStyle/>
          <a:p>
            <a:endParaRPr lang="en-US"/>
          </a:p>
        </p:txBody>
      </p:sp>
      <p:pic>
        <p:nvPicPr>
          <p:cNvPr id="19458" name="Picture 121"/>
          <p:cNvPicPr>
            <a:picLocks noChangeAspect="1" noChangeArrowheads="1"/>
          </p:cNvPicPr>
          <p:nvPr/>
        </p:nvPicPr>
        <p:blipFill>
          <a:blip r:embed="rId2"/>
          <a:srcRect/>
          <a:stretch>
            <a:fillRect/>
          </a:stretch>
        </p:blipFill>
        <p:spPr bwMode="auto">
          <a:xfrm>
            <a:off x="1143000" y="228600"/>
            <a:ext cx="7086600" cy="3581400"/>
          </a:xfrm>
          <a:prstGeom prst="rect">
            <a:avLst/>
          </a:prstGeom>
          <a:noFill/>
          <a:ln w="9525">
            <a:noFill/>
            <a:miter lim="800000"/>
            <a:headEnd/>
            <a:tailEnd/>
          </a:ln>
        </p:spPr>
      </p:pic>
      <p:graphicFrame>
        <p:nvGraphicFramePr>
          <p:cNvPr id="5337" name="Group 217"/>
          <p:cNvGraphicFramePr>
            <a:graphicFrameLocks noGrp="1"/>
          </p:cNvGraphicFramePr>
          <p:nvPr/>
        </p:nvGraphicFramePr>
        <p:xfrm>
          <a:off x="1371600" y="4038600"/>
          <a:ext cx="6081713" cy="2433638"/>
        </p:xfrm>
        <a:graphic>
          <a:graphicData uri="http://schemas.openxmlformats.org/drawingml/2006/table">
            <a:tbl>
              <a:tblPr/>
              <a:tblGrid>
                <a:gridCol w="2027238"/>
                <a:gridCol w="2027237"/>
                <a:gridCol w="2027238"/>
              </a:tblGrid>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ea typeface="Calibri" pitchFamily="34" charset="0"/>
                          <a:cs typeface="Calibri" pitchFamily="34" charset="0"/>
                        </a:rPr>
                        <a:t>Learning Targets</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BD4B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ea typeface="Calibri" pitchFamily="34" charset="0"/>
                          <a:cs typeface="Calibri" pitchFamily="34" charset="0"/>
                        </a:rPr>
                        <a:t>Knowledge Item</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BD4B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ea typeface="Calibri" pitchFamily="34" charset="0"/>
                          <a:cs typeface="Calibri" pitchFamily="34" charset="0"/>
                        </a:rPr>
                        <a:t>Reasoning Item</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BD4B4"/>
                    </a:solidFill>
                  </a:tcPr>
                </a:tc>
              </a:tr>
              <a:tr h="260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ea typeface="Calibri" pitchFamily="34" charset="0"/>
                          <a:cs typeface="Calibri" pitchFamily="34" charset="0"/>
                        </a:rPr>
                        <a:t>Question #</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ea typeface="Calibri" pitchFamily="34" charset="0"/>
                          <a:cs typeface="Calibri" pitchFamily="34" charset="0"/>
                        </a:rPr>
                        <a:t>Question #</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I can interpret and explain information from a graph.</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1, 2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I can solve one-step word problems using addition and/or subtraction.</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33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I understand math vocabulary such as, “more” “more than”, “less”, “less than”, “equal”.</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1, 2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1, 2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9485" name="TextBox 5"/>
          <p:cNvSpPr txBox="1">
            <a:spLocks noChangeArrowheads="1"/>
          </p:cNvSpPr>
          <p:nvPr/>
        </p:nvSpPr>
        <p:spPr bwMode="auto">
          <a:xfrm>
            <a:off x="1066800" y="152400"/>
            <a:ext cx="914400" cy="369888"/>
          </a:xfrm>
          <a:prstGeom prst="rect">
            <a:avLst/>
          </a:prstGeom>
          <a:solidFill>
            <a:srgbClr val="FF0000"/>
          </a:solidFill>
          <a:ln w="9525">
            <a:noFill/>
            <a:miter lim="800000"/>
            <a:headEnd/>
            <a:tailEnd/>
          </a:ln>
        </p:spPr>
        <p:txBody>
          <a:bodyPr>
            <a:spAutoFit/>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457200" y="304800"/>
            <a:ext cx="8229600" cy="1143000"/>
          </a:xfrm>
        </p:spPr>
        <p:txBody>
          <a:bodyPr/>
          <a:lstStyle/>
          <a:p>
            <a:pPr eaLnBrk="1" hangingPunct="1"/>
            <a:r>
              <a:rPr lang="en-US" sz="4000" smtClean="0">
                <a:solidFill>
                  <a:schemeClr val="hlink"/>
                </a:solidFill>
              </a:rPr>
              <a:t>Include Clear Directions</a:t>
            </a:r>
            <a:br>
              <a:rPr lang="en-US" sz="4000" smtClean="0">
                <a:solidFill>
                  <a:schemeClr val="hlink"/>
                </a:solidFill>
              </a:rPr>
            </a:br>
            <a:r>
              <a:rPr lang="en-US" sz="4000" smtClean="0">
                <a:solidFill>
                  <a:schemeClr val="hlink"/>
                </a:solidFill>
              </a:rPr>
              <a:t>Write them – even if you intend to read them to the students</a:t>
            </a:r>
          </a:p>
        </p:txBody>
      </p:sp>
      <p:graphicFrame>
        <p:nvGraphicFramePr>
          <p:cNvPr id="6208" name="Group 64"/>
          <p:cNvGraphicFramePr>
            <a:graphicFrameLocks noGrp="1"/>
          </p:cNvGraphicFramePr>
          <p:nvPr>
            <p:ph idx="1"/>
          </p:nvPr>
        </p:nvGraphicFramePr>
        <p:xfrm>
          <a:off x="457200" y="2057400"/>
          <a:ext cx="8229600" cy="4525963"/>
        </p:xfrm>
        <a:graphic>
          <a:graphicData uri="http://schemas.openxmlformats.org/drawingml/2006/table">
            <a:tbl>
              <a:tblPr/>
              <a:tblGrid>
                <a:gridCol w="8229600"/>
              </a:tblGrid>
              <a:tr h="8429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Directions:  Provide complete directions, both for the overall test and for each item format.  Directions include guidance for what is expected in the response as well as how to respond.</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83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  Directions tell the students the objective of the assessment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83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  Directions tell students types of items found on the assessment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83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  Directions tell students how many points items are worth</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83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  Directions tell students where to put name, hour, date, etc.</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83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5.  Directions tell students where to write their responses.</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83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6.  Directions tell students how much time they have to complete the assessment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83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7.  Directions tell students what to do if they have questions</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83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8.  Directions tell students where to put assessment when finished</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83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9.  Directions tell students what to do when finished</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83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10.  Encouragement given.</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6"/>
          <p:cNvPicPr>
            <a:picLocks noChangeAspect="1" noChangeArrowheads="1"/>
          </p:cNvPicPr>
          <p:nvPr/>
        </p:nvPicPr>
        <p:blipFill>
          <a:blip r:embed="rId2"/>
          <a:srcRect/>
          <a:stretch>
            <a:fillRect/>
          </a:stretch>
        </p:blipFill>
        <p:spPr bwMode="auto">
          <a:xfrm>
            <a:off x="1597025" y="863600"/>
            <a:ext cx="5948363" cy="5137150"/>
          </a:xfrm>
          <a:prstGeom prst="rect">
            <a:avLst/>
          </a:prstGeom>
          <a:noFill/>
          <a:ln w="9525">
            <a:noFill/>
            <a:miter lim="800000"/>
            <a:headEnd/>
            <a:tailEnd/>
          </a:ln>
        </p:spPr>
      </p:pic>
      <p:sp>
        <p:nvSpPr>
          <p:cNvPr id="21506" name="Text Box 7"/>
          <p:cNvSpPr txBox="1">
            <a:spLocks noChangeArrowheads="1"/>
          </p:cNvSpPr>
          <p:nvPr/>
        </p:nvSpPr>
        <p:spPr bwMode="auto">
          <a:xfrm>
            <a:off x="228600" y="228600"/>
            <a:ext cx="1981200" cy="366713"/>
          </a:xfrm>
          <a:prstGeom prst="rect">
            <a:avLst/>
          </a:prstGeom>
          <a:noFill/>
          <a:ln w="9525">
            <a:noFill/>
            <a:miter lim="800000"/>
            <a:headEnd/>
            <a:tailEnd/>
          </a:ln>
        </p:spPr>
        <p:txBody>
          <a:bodyPr>
            <a:spAutoFit/>
          </a:bodyPr>
          <a:lstStyle/>
          <a:p>
            <a:pPr>
              <a:spcBef>
                <a:spcPct val="50000"/>
              </a:spcBef>
            </a:pPr>
            <a:r>
              <a:rPr lang="en-US"/>
              <a:t>9</a:t>
            </a:r>
            <a:r>
              <a:rPr lang="en-US" baseline="30000"/>
              <a:t>th</a:t>
            </a:r>
            <a:r>
              <a:rPr lang="en-US"/>
              <a:t> Grade Biology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8"/>
          <p:cNvPicPr>
            <a:picLocks noChangeAspect="1" noChangeArrowheads="1"/>
          </p:cNvPicPr>
          <p:nvPr/>
        </p:nvPicPr>
        <p:blipFill>
          <a:blip r:embed="rId2"/>
          <a:srcRect/>
          <a:stretch>
            <a:fillRect/>
          </a:stretch>
        </p:blipFill>
        <p:spPr bwMode="auto">
          <a:xfrm>
            <a:off x="228600" y="304800"/>
            <a:ext cx="8610600" cy="3200400"/>
          </a:xfrm>
          <a:prstGeom prst="rect">
            <a:avLst/>
          </a:prstGeom>
          <a:noFill/>
          <a:ln w="9525">
            <a:noFill/>
            <a:miter lim="800000"/>
            <a:headEnd/>
            <a:tailEnd/>
          </a:ln>
        </p:spPr>
      </p:pic>
      <p:sp>
        <p:nvSpPr>
          <p:cNvPr id="22530" name="Rectangle 9"/>
          <p:cNvSpPr>
            <a:spLocks noChangeArrowheads="1"/>
          </p:cNvSpPr>
          <p:nvPr/>
        </p:nvSpPr>
        <p:spPr bwMode="auto">
          <a:xfrm>
            <a:off x="457200" y="4191000"/>
            <a:ext cx="1020763" cy="260350"/>
          </a:xfrm>
          <a:prstGeom prst="rect">
            <a:avLst/>
          </a:prstGeom>
          <a:noFill/>
          <a:ln w="9525">
            <a:noFill/>
            <a:miter lim="800000"/>
            <a:headEnd/>
            <a:tailEnd/>
          </a:ln>
        </p:spPr>
        <p:txBody>
          <a:bodyPr wrap="none" anchor="ctr">
            <a:spAutoFit/>
          </a:bodyPr>
          <a:lstStyle/>
          <a:p>
            <a:r>
              <a:rPr lang="en-US" sz="1100" b="1"/>
              <a:t>Question # 1</a:t>
            </a:r>
            <a:endParaRPr lang="en-US"/>
          </a:p>
        </p:txBody>
      </p:sp>
      <p:sp>
        <p:nvSpPr>
          <p:cNvPr id="22531" name="Rectangle 68"/>
          <p:cNvSpPr>
            <a:spLocks noChangeArrowheads="1"/>
          </p:cNvSpPr>
          <p:nvPr/>
        </p:nvSpPr>
        <p:spPr bwMode="auto">
          <a:xfrm>
            <a:off x="457200" y="5791200"/>
            <a:ext cx="1020763" cy="260350"/>
          </a:xfrm>
          <a:prstGeom prst="rect">
            <a:avLst/>
          </a:prstGeom>
          <a:noFill/>
          <a:ln w="9525">
            <a:noFill/>
            <a:miter lim="800000"/>
            <a:headEnd/>
            <a:tailEnd/>
          </a:ln>
        </p:spPr>
        <p:txBody>
          <a:bodyPr wrap="none" anchor="ctr">
            <a:spAutoFit/>
          </a:bodyPr>
          <a:lstStyle/>
          <a:p>
            <a:r>
              <a:rPr lang="en-US" sz="1100" b="1"/>
              <a:t>Question # 2</a:t>
            </a:r>
            <a:endParaRPr lang="en-US"/>
          </a:p>
        </p:txBody>
      </p:sp>
      <p:graphicFrame>
        <p:nvGraphicFramePr>
          <p:cNvPr id="9383" name="Group 167"/>
          <p:cNvGraphicFramePr>
            <a:graphicFrameLocks noGrp="1"/>
          </p:cNvGraphicFramePr>
          <p:nvPr/>
        </p:nvGraphicFramePr>
        <p:xfrm>
          <a:off x="1676400" y="3733800"/>
          <a:ext cx="6081713" cy="1358900"/>
        </p:xfrm>
        <a:graphic>
          <a:graphicData uri="http://schemas.openxmlformats.org/drawingml/2006/table">
            <a:tbl>
              <a:tblPr/>
              <a:tblGrid>
                <a:gridCol w="2027238"/>
                <a:gridCol w="2027237"/>
                <a:gridCol w="2027238"/>
              </a:tblGrid>
              <a:tr h="428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smtClean="0">
                        <a:ln>
                          <a:noFill/>
                        </a:ln>
                        <a:solidFill>
                          <a:schemeClr val="tx1"/>
                        </a:solidFill>
                        <a:effectLst/>
                        <a:latin typeface="Times New Roman" pitchFamily="18" charset="0"/>
                        <a:ea typeface="Calibri" pitchFamily="34" charset="0"/>
                        <a:cs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ea typeface="Calibri" pitchFamily="34" charset="0"/>
                          <a:cs typeface="Calibri" pitchFamily="34" charset="0"/>
                        </a:rPr>
                        <a:t>5 points</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6D9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ea typeface="Calibri" pitchFamily="34" charset="0"/>
                          <a:cs typeface="Calibri" pitchFamily="34" charset="0"/>
                        </a:rPr>
                        <a:t>3 points</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6D9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ea typeface="Calibri" pitchFamily="34" charset="0"/>
                          <a:cs typeface="Calibri" pitchFamily="34" charset="0"/>
                        </a:rPr>
                        <a:t>1 point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6D9F1"/>
                    </a:solidFill>
                  </a:tcPr>
                </a:tc>
              </a:tr>
              <a:tr h="858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Times New Roman" pitchFamily="18" charset="0"/>
                          <a:ea typeface="Calibri" pitchFamily="34" charset="0"/>
                          <a:cs typeface="Calibri" pitchFamily="34" charset="0"/>
                        </a:rPr>
                        <a:t>I can write about the graph, and I included number amounts and words such as; “more”, “more than”, “less”, “less than”, “equal”.</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I can write about the graph and I included the number amount of the items on the graph.</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I can write about the graph. I did not include number amount or words such as; “more”, “more than” “less”, “less than”, “equal”.</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9423" name="Group 207"/>
          <p:cNvGraphicFramePr>
            <a:graphicFrameLocks noGrp="1"/>
          </p:cNvGraphicFramePr>
          <p:nvPr/>
        </p:nvGraphicFramePr>
        <p:xfrm>
          <a:off x="1676400" y="5354638"/>
          <a:ext cx="6081713" cy="1358900"/>
        </p:xfrm>
        <a:graphic>
          <a:graphicData uri="http://schemas.openxmlformats.org/drawingml/2006/table">
            <a:tbl>
              <a:tblPr/>
              <a:tblGrid>
                <a:gridCol w="2027238"/>
                <a:gridCol w="2027237"/>
                <a:gridCol w="2027238"/>
              </a:tblGrid>
              <a:tr h="428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smtClean="0">
                        <a:ln>
                          <a:noFill/>
                        </a:ln>
                        <a:solidFill>
                          <a:schemeClr val="tx1"/>
                        </a:solidFill>
                        <a:effectLst/>
                        <a:latin typeface="Times New Roman" pitchFamily="18" charset="0"/>
                        <a:ea typeface="Calibri" pitchFamily="34" charset="0"/>
                        <a:cs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ea typeface="Calibri" pitchFamily="34" charset="0"/>
                          <a:cs typeface="Calibri" pitchFamily="34" charset="0"/>
                        </a:rPr>
                        <a:t>5 points</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6D9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ea typeface="Calibri" pitchFamily="34" charset="0"/>
                          <a:cs typeface="Calibri" pitchFamily="34" charset="0"/>
                        </a:rPr>
                        <a:t>3 points</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6D9F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ea typeface="Calibri" pitchFamily="34" charset="0"/>
                          <a:cs typeface="Calibri" pitchFamily="34" charset="0"/>
                        </a:rPr>
                        <a:t>1 point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6D9F1"/>
                    </a:solidFill>
                  </a:tcPr>
                </a:tc>
              </a:tr>
              <a:tr h="260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I can write the correct answer and show how I solved the problem using a number model/sentence, picture or words.</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I can write the correct answer, but how I solved the problem in not clear or hard to understand.</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Times New Roman" pitchFamily="18" charset="0"/>
                          <a:ea typeface="Calibri" pitchFamily="34" charset="0"/>
                          <a:cs typeface="Calibri" pitchFamily="34" charset="0"/>
                        </a:rPr>
                        <a:t>I can write an answer, but I did not show how I solved the problem.</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2560" name="Rectangle 208"/>
          <p:cNvSpPr>
            <a:spLocks noChangeArrowheads="1"/>
          </p:cNvSpPr>
          <p:nvPr/>
        </p:nvSpPr>
        <p:spPr bwMode="auto">
          <a:xfrm>
            <a:off x="0" y="5049838"/>
            <a:ext cx="9144000" cy="0"/>
          </a:xfrm>
          <a:prstGeom prst="rect">
            <a:avLst/>
          </a:prstGeom>
          <a:noFill/>
          <a:ln w="9525">
            <a:noFill/>
            <a:miter lim="800000"/>
            <a:headEnd/>
            <a:tailEnd/>
          </a:ln>
        </p:spPr>
        <p:txBody>
          <a:bodyPr wrap="none" anchor="ctr">
            <a:spAutoFit/>
          </a:bodyPr>
          <a:lstStyle/>
          <a:p>
            <a:endParaRPr lang="en-US"/>
          </a:p>
        </p:txBody>
      </p:sp>
      <p:sp>
        <p:nvSpPr>
          <p:cNvPr id="22561" name="Text Box 209"/>
          <p:cNvSpPr txBox="1">
            <a:spLocks noChangeArrowheads="1"/>
          </p:cNvSpPr>
          <p:nvPr/>
        </p:nvSpPr>
        <p:spPr bwMode="auto">
          <a:xfrm>
            <a:off x="6019800" y="0"/>
            <a:ext cx="2590800" cy="366713"/>
          </a:xfrm>
          <a:prstGeom prst="rect">
            <a:avLst/>
          </a:prstGeom>
          <a:noFill/>
          <a:ln w="9525">
            <a:noFill/>
            <a:miter lim="800000"/>
            <a:headEnd/>
            <a:tailEnd/>
          </a:ln>
        </p:spPr>
        <p:txBody>
          <a:bodyPr>
            <a:spAutoFit/>
          </a:bodyPr>
          <a:lstStyle/>
          <a:p>
            <a:pPr>
              <a:spcBef>
                <a:spcPct val="50000"/>
              </a:spcBef>
            </a:pPr>
            <a:r>
              <a:rPr lang="en-US"/>
              <a:t>1</a:t>
            </a:r>
            <a:r>
              <a:rPr lang="en-US" baseline="30000"/>
              <a:t>st</a:t>
            </a:r>
            <a:r>
              <a:rPr lang="en-US"/>
              <a:t> Grade Math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8"/>
          <p:cNvPicPr>
            <a:picLocks noChangeAspect="1" noChangeArrowheads="1"/>
          </p:cNvPicPr>
          <p:nvPr/>
        </p:nvPicPr>
        <p:blipFill>
          <a:blip r:embed="rId2"/>
          <a:srcRect/>
          <a:stretch>
            <a:fillRect/>
          </a:stretch>
        </p:blipFill>
        <p:spPr bwMode="auto">
          <a:xfrm>
            <a:off x="1597025" y="879475"/>
            <a:ext cx="5948363" cy="5105400"/>
          </a:xfrm>
          <a:prstGeom prst="rect">
            <a:avLst/>
          </a:prstGeom>
          <a:noFill/>
          <a:ln w="9525">
            <a:noFill/>
            <a:miter lim="800000"/>
            <a:headEnd/>
            <a:tailEnd/>
          </a:ln>
        </p:spPr>
      </p:pic>
      <p:sp>
        <p:nvSpPr>
          <p:cNvPr id="23554" name="Text Box 9"/>
          <p:cNvSpPr txBox="1">
            <a:spLocks noChangeArrowheads="1"/>
          </p:cNvSpPr>
          <p:nvPr/>
        </p:nvSpPr>
        <p:spPr bwMode="auto">
          <a:xfrm>
            <a:off x="6019800" y="0"/>
            <a:ext cx="2590800" cy="366713"/>
          </a:xfrm>
          <a:prstGeom prst="rect">
            <a:avLst/>
          </a:prstGeom>
          <a:noFill/>
          <a:ln w="9525">
            <a:noFill/>
            <a:miter lim="800000"/>
            <a:headEnd/>
            <a:tailEnd/>
          </a:ln>
        </p:spPr>
        <p:txBody>
          <a:bodyPr>
            <a:spAutoFit/>
          </a:bodyPr>
          <a:lstStyle/>
          <a:p>
            <a:pPr>
              <a:spcBef>
                <a:spcPct val="50000"/>
              </a:spcBef>
            </a:pPr>
            <a:r>
              <a:rPr lang="en-US"/>
              <a:t>1</a:t>
            </a:r>
            <a:r>
              <a:rPr lang="en-US" baseline="30000"/>
              <a:t>st</a:t>
            </a:r>
            <a:r>
              <a:rPr lang="en-US"/>
              <a:t> Grade Math</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en-US" smtClean="0">
                <a:solidFill>
                  <a:schemeClr val="hlink"/>
                </a:solidFill>
              </a:rPr>
              <a:t>Types of questions to include</a:t>
            </a:r>
          </a:p>
        </p:txBody>
      </p:sp>
      <p:sp>
        <p:nvSpPr>
          <p:cNvPr id="24578" name="Rectangle 3"/>
          <p:cNvSpPr>
            <a:spLocks noGrp="1" noChangeArrowheads="1"/>
          </p:cNvSpPr>
          <p:nvPr>
            <p:ph type="body" idx="1"/>
          </p:nvPr>
        </p:nvSpPr>
        <p:spPr/>
        <p:txBody>
          <a:bodyPr/>
          <a:lstStyle/>
          <a:p>
            <a:pPr eaLnBrk="1" hangingPunct="1"/>
            <a:r>
              <a:rPr lang="en-US" smtClean="0"/>
              <a:t>Stand Alone</a:t>
            </a:r>
          </a:p>
          <a:p>
            <a:pPr eaLnBrk="1" hangingPunct="1"/>
            <a:r>
              <a:rPr lang="en-US" smtClean="0"/>
              <a:t>Scenario</a:t>
            </a:r>
          </a:p>
          <a:p>
            <a:pPr eaLnBrk="1" hangingPunct="1"/>
            <a:r>
              <a:rPr lang="en-US" smtClean="0"/>
              <a:t>Prompt</a:t>
            </a:r>
          </a:p>
          <a:p>
            <a:pPr eaLnBrk="1" hangingPunct="1"/>
            <a:r>
              <a:rPr lang="en-US" smtClean="0"/>
              <a:t>Construct/Create</a:t>
            </a:r>
          </a:p>
          <a:p>
            <a:pPr eaLnBrk="1" hangingPunct="1"/>
            <a:endParaRPr lang="en-US" smtClean="0"/>
          </a:p>
          <a:p>
            <a:pPr eaLnBrk="1" hangingPunct="1"/>
            <a:r>
              <a:rPr lang="en-US" smtClean="0"/>
              <a:t>This assessment </a:t>
            </a:r>
            <a:r>
              <a:rPr lang="en-US" u="sng" smtClean="0"/>
              <a:t>must contain </a:t>
            </a:r>
            <a:r>
              <a:rPr lang="en-US" u="sng" smtClean="0">
                <a:solidFill>
                  <a:srgbClr val="FF0000"/>
                </a:solidFill>
              </a:rPr>
              <a:t>2 </a:t>
            </a:r>
            <a:r>
              <a:rPr lang="en-US" u="sng" smtClean="0"/>
              <a:t>questions </a:t>
            </a:r>
            <a:r>
              <a:rPr lang="en-US" smtClean="0"/>
              <a:t>– </a:t>
            </a:r>
            <a:r>
              <a:rPr lang="en-US" b="1" u="sng" smtClean="0">
                <a:solidFill>
                  <a:srgbClr val="FF0000"/>
                </a:solidFill>
              </a:rPr>
              <a:t>use 2 different types </a:t>
            </a:r>
            <a:r>
              <a:rPr lang="en-US" smtClean="0"/>
              <a:t>of questions (from above)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773</Words>
  <Application>Microsoft Office PowerPoint</Application>
  <PresentationFormat>On-screen Show (4:3)</PresentationFormat>
  <Paragraphs>114</Paragraphs>
  <Slides>20</Slides>
  <Notes>0</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20</vt:i4>
      </vt:variant>
    </vt:vector>
  </HeadingPairs>
  <TitlesOfParts>
    <vt:vector size="26" baseType="lpstr">
      <vt:lpstr>Arial</vt:lpstr>
      <vt:lpstr>Calibri</vt:lpstr>
      <vt:lpstr>Book Antiqua</vt:lpstr>
      <vt:lpstr>Times New Roman</vt:lpstr>
      <vt:lpstr>Symbol</vt:lpstr>
      <vt:lpstr>Default Design</vt:lpstr>
      <vt:lpstr>Designing Your Extended Written Response Assessment</vt:lpstr>
      <vt:lpstr>Create a Cover Page</vt:lpstr>
      <vt:lpstr>Slide 3</vt:lpstr>
      <vt:lpstr>Slide 4</vt:lpstr>
      <vt:lpstr>Include Clear Directions Write them – even if you intend to read them to the students</vt:lpstr>
      <vt:lpstr>Slide 6</vt:lpstr>
      <vt:lpstr>Slide 7</vt:lpstr>
      <vt:lpstr>Slide 8</vt:lpstr>
      <vt:lpstr>Types of questions to include</vt:lpstr>
      <vt:lpstr>Scenario</vt:lpstr>
      <vt:lpstr>Scenario and Prompt</vt:lpstr>
      <vt:lpstr>Stand Alone</vt:lpstr>
      <vt:lpstr>Set the Context, Specify the Reasoning, and Point the Way</vt:lpstr>
      <vt:lpstr>Include a place for students  to write their response</vt:lpstr>
      <vt:lpstr>Include Holistic Rubrics (1 score) –  Use Student Friendly Language</vt:lpstr>
      <vt:lpstr>Student Involvement</vt:lpstr>
      <vt:lpstr>Student Involvement</vt:lpstr>
      <vt:lpstr>Student Involvement</vt:lpstr>
      <vt:lpstr>Slide 19</vt:lpstr>
      <vt:lpstr>Slide 20</vt:lpstr>
    </vt:vector>
  </TitlesOfParts>
  <Company>GVSU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Your Selected Response Assessment</dc:title>
  <dc:creator>melinj</dc:creator>
  <cp:lastModifiedBy>Aric Foster</cp:lastModifiedBy>
  <cp:revision>9</cp:revision>
  <dcterms:created xsi:type="dcterms:W3CDTF">2009-08-17T04:29:17Z</dcterms:created>
  <dcterms:modified xsi:type="dcterms:W3CDTF">2013-01-31T12:11:07Z</dcterms:modified>
</cp:coreProperties>
</file>