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5"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6/1/2015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6/1/2015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6/1/2015</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6/1/2015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6/1/2015</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6/1/2015</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15" y="1302588"/>
            <a:ext cx="7271895" cy="1689742"/>
          </a:xfrm>
        </p:spPr>
        <p:txBody>
          <a:bodyPr>
            <a:normAutofit fontScale="90000"/>
          </a:bodyPr>
          <a:lstStyle/>
          <a:p>
            <a:r>
              <a:rPr lang="en-US" dirty="0" smtClean="0"/>
              <a:t>Symbols </a:t>
            </a:r>
            <a:r>
              <a:rPr lang="en-US" dirty="0" smtClean="0"/>
              <a:t>from </a:t>
            </a:r>
            <a:r>
              <a:rPr lang="en-US" i="1" dirty="0" smtClean="0"/>
              <a:t>Lord of the Flies</a:t>
            </a:r>
            <a:endParaRPr lang="en-US" i="1" dirty="0"/>
          </a:p>
        </p:txBody>
      </p:sp>
      <p:sp>
        <p:nvSpPr>
          <p:cNvPr id="3" name="Subtitle 2"/>
          <p:cNvSpPr>
            <a:spLocks noGrp="1"/>
          </p:cNvSpPr>
          <p:nvPr>
            <p:ph type="subTitle" idx="1"/>
          </p:nvPr>
        </p:nvSpPr>
        <p:spPr>
          <a:xfrm>
            <a:off x="1100015" y="3079630"/>
            <a:ext cx="7315200" cy="2505016"/>
          </a:xfrm>
        </p:spPr>
        <p:txBody>
          <a:bodyPr>
            <a:normAutofit/>
          </a:bodyPr>
          <a:lstStyle/>
          <a:p>
            <a:r>
              <a:rPr lang="en-US" b="1" dirty="0" smtClean="0">
                <a:solidFill>
                  <a:schemeClr val="tx1"/>
                </a:solidFill>
              </a:rPr>
              <a:t>There is </a:t>
            </a:r>
            <a:r>
              <a:rPr lang="en-US" b="1" dirty="0">
                <a:solidFill>
                  <a:schemeClr val="tx1"/>
                </a:solidFill>
              </a:rPr>
              <a:t>another example at: </a:t>
            </a:r>
            <a:endParaRPr lang="en-US" b="1" dirty="0" smtClean="0">
              <a:solidFill>
                <a:schemeClr val="tx1"/>
              </a:solidFill>
            </a:endParaRPr>
          </a:p>
          <a:p>
            <a:r>
              <a:rPr lang="en-US" b="1" dirty="0" smtClean="0">
                <a:solidFill>
                  <a:schemeClr val="tx1"/>
                </a:solidFill>
              </a:rPr>
              <a:t>https</a:t>
            </a:r>
            <a:r>
              <a:rPr lang="en-US" b="1" dirty="0">
                <a:solidFill>
                  <a:schemeClr val="tx1"/>
                </a:solidFill>
              </a:rPr>
              <a:t>://prezi.com/l4awjs65bcpn/fire/?</a:t>
            </a:r>
            <a:r>
              <a:rPr lang="en-US" b="1" dirty="0" smtClean="0">
                <a:solidFill>
                  <a:schemeClr val="tx1"/>
                </a:solidFill>
              </a:rPr>
              <a:t>utm_campaign=share&amp;utm_medium=copy </a:t>
            </a:r>
            <a:endParaRPr lang="en-US" b="1" dirty="0" smtClean="0">
              <a:solidFill>
                <a:schemeClr val="tx1"/>
              </a:solidFill>
            </a:endParaRPr>
          </a:p>
          <a:p>
            <a:r>
              <a:rPr lang="en-US" b="1" dirty="0" smtClean="0">
                <a:solidFill>
                  <a:schemeClr val="tx1"/>
                </a:solidFill>
              </a:rPr>
              <a:t>AND</a:t>
            </a:r>
          </a:p>
          <a:p>
            <a:r>
              <a:rPr lang="en-US" b="1">
                <a:solidFill>
                  <a:schemeClr val="tx1"/>
                </a:solidFill>
              </a:rPr>
              <a:t>http</a:t>
            </a:r>
            <a:r>
              <a:rPr lang="en-US" b="1">
                <a:solidFill>
                  <a:schemeClr val="tx1"/>
                </a:solidFill>
              </a:rPr>
              <a:t>://</a:t>
            </a:r>
            <a:r>
              <a:rPr lang="en-US" b="1" smtClean="0">
                <a:solidFill>
                  <a:schemeClr val="tx1"/>
                </a:solidFill>
              </a:rPr>
              <a:t>lotfliteralfigurative.weebly.com</a:t>
            </a:r>
            <a:endParaRPr lang="en-US" b="1" dirty="0">
              <a:solidFill>
                <a:schemeClr val="tx1"/>
              </a:solidFill>
            </a:endParaRPr>
          </a:p>
        </p:txBody>
      </p:sp>
    </p:spTree>
    <p:extLst>
      <p:ext uri="{BB962C8B-B14F-4D97-AF65-F5344CB8AC3E}">
        <p14:creationId xmlns:p14="http://schemas.microsoft.com/office/powerpoint/2010/main" val="124590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Piggy</a:t>
            </a:r>
            <a:endParaRPr lang="en-US" dirty="0"/>
          </a:p>
        </p:txBody>
      </p:sp>
      <p:sp>
        <p:nvSpPr>
          <p:cNvPr id="3" name="Content Placeholder 2"/>
          <p:cNvSpPr>
            <a:spLocks noGrp="1"/>
          </p:cNvSpPr>
          <p:nvPr>
            <p:ph idx="1"/>
          </p:nvPr>
        </p:nvSpPr>
        <p:spPr/>
        <p:txBody>
          <a:bodyPr/>
          <a:lstStyle/>
          <a:p>
            <a:r>
              <a:rPr lang="en-US" dirty="0" smtClean="0"/>
              <a:t>Piggy is one of the older boys. He is overweight, asthmatic, and also wears glasses. He represents the order on the island, adulthood, and authority between the boys. </a:t>
            </a:r>
          </a:p>
          <a:p>
            <a:r>
              <a:rPr lang="en-US" dirty="0" smtClean="0"/>
              <a:t>Impact on Book: Once Piggy was gone, the remaining boys turned even more savage. Piggy was the order on the island, and with him gone, the children lost it – their minds, their manners, their very last bit of civilization.</a:t>
            </a:r>
            <a:endParaRPr lang="en-US" dirty="0"/>
          </a:p>
        </p:txBody>
      </p:sp>
    </p:spTree>
    <p:extLst>
      <p:ext uri="{BB962C8B-B14F-4D97-AF65-F5344CB8AC3E}">
        <p14:creationId xmlns:p14="http://schemas.microsoft.com/office/powerpoint/2010/main" val="1813411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Parachute Man</a:t>
            </a:r>
            <a:endParaRPr lang="en-US" dirty="0"/>
          </a:p>
        </p:txBody>
      </p:sp>
      <p:sp>
        <p:nvSpPr>
          <p:cNvPr id="3" name="Content Placeholder 2"/>
          <p:cNvSpPr>
            <a:spLocks noGrp="1"/>
          </p:cNvSpPr>
          <p:nvPr>
            <p:ph idx="1"/>
          </p:nvPr>
        </p:nvSpPr>
        <p:spPr/>
        <p:txBody>
          <a:bodyPr/>
          <a:lstStyle/>
          <a:p>
            <a:r>
              <a:rPr lang="en-US" dirty="0" smtClean="0"/>
              <a:t>The parachute guy is literally a dead man who ended up landing on the island. War is going on, so it can be assumed that he was shot done. He can figuratively stand for adulthood also. He also stands for war; he was in the middle of fighting before the war ended </a:t>
            </a:r>
            <a:r>
              <a:rPr lang="en-US" smtClean="0"/>
              <a:t>up killing him. </a:t>
            </a:r>
            <a:endParaRPr lang="en-US" dirty="0"/>
          </a:p>
        </p:txBody>
      </p:sp>
    </p:spTree>
    <p:extLst>
      <p:ext uri="{BB962C8B-B14F-4D97-AF65-F5344CB8AC3E}">
        <p14:creationId xmlns:p14="http://schemas.microsoft.com/office/powerpoint/2010/main" val="400788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Scar</a:t>
            </a:r>
            <a:endParaRPr lang="en-US" dirty="0"/>
          </a:p>
        </p:txBody>
      </p:sp>
      <p:sp>
        <p:nvSpPr>
          <p:cNvPr id="3" name="Content Placeholder 2"/>
          <p:cNvSpPr>
            <a:spLocks noGrp="1"/>
          </p:cNvSpPr>
          <p:nvPr>
            <p:ph idx="1"/>
          </p:nvPr>
        </p:nvSpPr>
        <p:spPr/>
        <p:txBody>
          <a:bodyPr/>
          <a:lstStyle/>
          <a:p>
            <a:r>
              <a:rPr lang="en-US" dirty="0" smtClean="0"/>
              <a:t>The scar was the spot where the boys’ plane crashed on to the island. This </a:t>
            </a:r>
            <a:r>
              <a:rPr lang="en-US" b="1" dirty="0" smtClean="0">
                <a:solidFill>
                  <a:srgbClr val="FF0000"/>
                </a:solidFill>
              </a:rPr>
              <a:t>symbolizes</a:t>
            </a:r>
            <a:r>
              <a:rPr lang="en-US" dirty="0" smtClean="0"/>
              <a:t> man’s destruction of nature.</a:t>
            </a:r>
            <a:endParaRPr lang="en-US" dirty="0"/>
          </a:p>
        </p:txBody>
      </p:sp>
    </p:spTree>
    <p:extLst>
      <p:ext uri="{BB962C8B-B14F-4D97-AF65-F5344CB8AC3E}">
        <p14:creationId xmlns:p14="http://schemas.microsoft.com/office/powerpoint/2010/main" val="100252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a:t>
            </a:r>
            <a:endParaRPr lang="en-US" dirty="0"/>
          </a:p>
        </p:txBody>
      </p:sp>
      <p:sp>
        <p:nvSpPr>
          <p:cNvPr id="3" name="Content Placeholder 2"/>
          <p:cNvSpPr>
            <a:spLocks noGrp="1"/>
          </p:cNvSpPr>
          <p:nvPr>
            <p:ph idx="1"/>
          </p:nvPr>
        </p:nvSpPr>
        <p:spPr/>
        <p:txBody>
          <a:bodyPr/>
          <a:lstStyle/>
          <a:p>
            <a:r>
              <a:rPr lang="en-US" dirty="0" smtClean="0"/>
              <a:t>The fire was built on the island by the boys. It originally was lit on the </a:t>
            </a:r>
            <a:r>
              <a:rPr lang="en-US" b="1" dirty="0" smtClean="0">
                <a:solidFill>
                  <a:srgbClr val="FF0000"/>
                </a:solidFill>
              </a:rPr>
              <a:t>precipice</a:t>
            </a:r>
            <a:r>
              <a:rPr lang="en-US" dirty="0" smtClean="0">
                <a:solidFill>
                  <a:srgbClr val="FF0000"/>
                </a:solidFill>
              </a:rPr>
              <a:t> </a:t>
            </a:r>
            <a:r>
              <a:rPr lang="en-US" dirty="0" smtClean="0"/>
              <a:t>of the mountain. This object was a </a:t>
            </a:r>
            <a:r>
              <a:rPr lang="en-US" b="1" dirty="0" smtClean="0">
                <a:solidFill>
                  <a:srgbClr val="FF0000"/>
                </a:solidFill>
              </a:rPr>
              <a:t>motif</a:t>
            </a:r>
            <a:r>
              <a:rPr lang="en-US" dirty="0" smtClean="0"/>
              <a:t> throughout the book; it stood for hope and the boys’ homes. </a:t>
            </a:r>
            <a:endParaRPr lang="en-US" dirty="0"/>
          </a:p>
        </p:txBody>
      </p:sp>
    </p:spTree>
    <p:extLst>
      <p:ext uri="{BB962C8B-B14F-4D97-AF65-F5344CB8AC3E}">
        <p14:creationId xmlns:p14="http://schemas.microsoft.com/office/powerpoint/2010/main" val="2967199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Conch Shell</a:t>
            </a:r>
            <a:endParaRPr lang="en-US" dirty="0"/>
          </a:p>
        </p:txBody>
      </p:sp>
      <p:sp>
        <p:nvSpPr>
          <p:cNvPr id="3" name="Content Placeholder 2"/>
          <p:cNvSpPr>
            <a:spLocks noGrp="1"/>
          </p:cNvSpPr>
          <p:nvPr>
            <p:ph idx="1"/>
          </p:nvPr>
        </p:nvSpPr>
        <p:spPr/>
        <p:txBody>
          <a:bodyPr/>
          <a:lstStyle/>
          <a:p>
            <a:r>
              <a:rPr lang="en-US" dirty="0" smtClean="0"/>
              <a:t>The conch shell is a large shell; the boys use it to call meetings to order and whoever holds the shell has the right to speak at the time. The shell is a </a:t>
            </a:r>
            <a:r>
              <a:rPr lang="en-US" b="1" dirty="0" smtClean="0">
                <a:solidFill>
                  <a:srgbClr val="FF0000"/>
                </a:solidFill>
              </a:rPr>
              <a:t>talisman</a:t>
            </a:r>
            <a:r>
              <a:rPr lang="en-US" dirty="0" smtClean="0"/>
              <a:t>, an object with magical powers, because the children believe that whoever has the shell, has the power too. The conch is a symbol for order and power.</a:t>
            </a:r>
          </a:p>
          <a:p>
            <a:r>
              <a:rPr lang="en-US" dirty="0" smtClean="0"/>
              <a:t>Impact on Book: Once the shell is broken, all order is gone. The children stuck on the island go wild and no one was complete control. There are two distinct tribes now, and each tribe is nothing but chaos.</a:t>
            </a:r>
          </a:p>
        </p:txBody>
      </p:sp>
    </p:spTree>
    <p:extLst>
      <p:ext uri="{BB962C8B-B14F-4D97-AF65-F5344CB8AC3E}">
        <p14:creationId xmlns:p14="http://schemas.microsoft.com/office/powerpoint/2010/main" val="270935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Simon</a:t>
            </a:r>
            <a:endParaRPr lang="en-US" dirty="0"/>
          </a:p>
        </p:txBody>
      </p:sp>
      <p:sp>
        <p:nvSpPr>
          <p:cNvPr id="3" name="Content Placeholder 2"/>
          <p:cNvSpPr>
            <a:spLocks noGrp="1"/>
          </p:cNvSpPr>
          <p:nvPr>
            <p:ph idx="1"/>
          </p:nvPr>
        </p:nvSpPr>
        <p:spPr/>
        <p:txBody>
          <a:bodyPr/>
          <a:lstStyle/>
          <a:p>
            <a:r>
              <a:rPr lang="en-US" dirty="0" smtClean="0"/>
              <a:t>Simon’s persona is a little odd and different from all the other boys. He likes to adventure by himself, and doesn’t mind being alone inside of all the </a:t>
            </a:r>
            <a:r>
              <a:rPr lang="en-US" b="1" dirty="0" smtClean="0">
                <a:solidFill>
                  <a:srgbClr val="FF0000"/>
                </a:solidFill>
              </a:rPr>
              <a:t>foliage</a:t>
            </a:r>
            <a:r>
              <a:rPr lang="en-US" dirty="0" smtClean="0"/>
              <a:t>. He is a helpful boy, but can often be “all about”; in other words, Simon is an </a:t>
            </a:r>
            <a:r>
              <a:rPr lang="en-US" b="1" dirty="0" smtClean="0">
                <a:solidFill>
                  <a:srgbClr val="FF0000"/>
                </a:solidFill>
              </a:rPr>
              <a:t>amiable </a:t>
            </a:r>
            <a:r>
              <a:rPr lang="en-US" dirty="0" smtClean="0">
                <a:solidFill>
                  <a:schemeClr val="tx1"/>
                </a:solidFill>
              </a:rPr>
              <a:t>kid that is a busy body. He symbolizes the Jesus Christ figure that many books have; he has god like events happen to him through his journey.</a:t>
            </a:r>
            <a:endParaRPr lang="en-US" dirty="0">
              <a:solidFill>
                <a:schemeClr val="tx1"/>
              </a:solidFill>
            </a:endParaRPr>
          </a:p>
        </p:txBody>
      </p:sp>
    </p:spTree>
    <p:extLst>
      <p:ext uri="{BB962C8B-B14F-4D97-AF65-F5344CB8AC3E}">
        <p14:creationId xmlns:p14="http://schemas.microsoft.com/office/powerpoint/2010/main" val="2412431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Beast</a:t>
            </a:r>
            <a:endParaRPr lang="en-US" dirty="0"/>
          </a:p>
        </p:txBody>
      </p:sp>
      <p:sp>
        <p:nvSpPr>
          <p:cNvPr id="3" name="Content Placeholder 2"/>
          <p:cNvSpPr>
            <a:spLocks noGrp="1"/>
          </p:cNvSpPr>
          <p:nvPr>
            <p:ph idx="1"/>
          </p:nvPr>
        </p:nvSpPr>
        <p:spPr/>
        <p:txBody>
          <a:bodyPr/>
          <a:lstStyle/>
          <a:p>
            <a:r>
              <a:rPr lang="en-US" dirty="0" smtClean="0"/>
              <a:t>The beast is literally nothing; they boys thought the vines were the beast at first. Then they saw pigs and thought the boars were the beast. However, the </a:t>
            </a:r>
            <a:r>
              <a:rPr lang="en-US" b="1" dirty="0" smtClean="0">
                <a:solidFill>
                  <a:srgbClr val="FF0000"/>
                </a:solidFill>
              </a:rPr>
              <a:t>abhorrent</a:t>
            </a:r>
            <a:r>
              <a:rPr lang="en-US" dirty="0" smtClean="0">
                <a:solidFill>
                  <a:srgbClr val="FF0000"/>
                </a:solidFill>
              </a:rPr>
              <a:t> </a:t>
            </a:r>
            <a:r>
              <a:rPr lang="en-US" dirty="0" smtClean="0"/>
              <a:t>beast is really just each boys’ own fear. The beast represents savagery, darkness, and evil.</a:t>
            </a:r>
          </a:p>
          <a:p>
            <a:r>
              <a:rPr lang="en-US" dirty="0" smtClean="0"/>
              <a:t>Impact on Book: The beast impacted the book significantly; it personifies fear in the book, but it can also be seen in real life. The beast causes the boys to think and not think about different situations. </a:t>
            </a:r>
            <a:endParaRPr lang="en-US" dirty="0"/>
          </a:p>
        </p:txBody>
      </p:sp>
    </p:spTree>
    <p:extLst>
      <p:ext uri="{BB962C8B-B14F-4D97-AF65-F5344CB8AC3E}">
        <p14:creationId xmlns:p14="http://schemas.microsoft.com/office/powerpoint/2010/main" val="2643494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Double Stick</a:t>
            </a:r>
            <a:endParaRPr lang="en-US" dirty="0"/>
          </a:p>
        </p:txBody>
      </p:sp>
      <p:sp>
        <p:nvSpPr>
          <p:cNvPr id="3" name="Content Placeholder 2"/>
          <p:cNvSpPr>
            <a:spLocks noGrp="1"/>
          </p:cNvSpPr>
          <p:nvPr>
            <p:ph idx="1"/>
          </p:nvPr>
        </p:nvSpPr>
        <p:spPr/>
        <p:txBody>
          <a:bodyPr/>
          <a:lstStyle/>
          <a:p>
            <a:r>
              <a:rPr lang="en-US" dirty="0" smtClean="0"/>
              <a:t>The double stick is an extremely point stick that is sharpened at both ends. It was two points instead of just one like the spear. This weapon represents death, and the savage beings that the boys are turning into. They are losing every bit of civilization that they had. </a:t>
            </a:r>
            <a:endParaRPr lang="en-US" dirty="0"/>
          </a:p>
        </p:txBody>
      </p:sp>
    </p:spTree>
    <p:extLst>
      <p:ext uri="{BB962C8B-B14F-4D97-AF65-F5344CB8AC3E}">
        <p14:creationId xmlns:p14="http://schemas.microsoft.com/office/powerpoint/2010/main" val="14971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Lord of the Flies</a:t>
            </a:r>
            <a:endParaRPr lang="en-US" dirty="0"/>
          </a:p>
        </p:txBody>
      </p:sp>
      <p:sp>
        <p:nvSpPr>
          <p:cNvPr id="3" name="Content Placeholder 2"/>
          <p:cNvSpPr>
            <a:spLocks noGrp="1"/>
          </p:cNvSpPr>
          <p:nvPr>
            <p:ph idx="1"/>
          </p:nvPr>
        </p:nvSpPr>
        <p:spPr/>
        <p:txBody>
          <a:bodyPr/>
          <a:lstStyle/>
          <a:p>
            <a:r>
              <a:rPr lang="en-US" dirty="0" smtClean="0"/>
              <a:t>The Lord of the Flies is a pig’s head stuck on a double stick. This beast’s head is a symbol for the power of evil. It represents the devil and his doings. </a:t>
            </a:r>
            <a:endParaRPr lang="en-US" dirty="0"/>
          </a:p>
        </p:txBody>
      </p:sp>
    </p:spTree>
    <p:extLst>
      <p:ext uri="{BB962C8B-B14F-4D97-AF65-F5344CB8AC3E}">
        <p14:creationId xmlns:p14="http://schemas.microsoft.com/office/powerpoint/2010/main" val="626265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“Paint”</a:t>
            </a:r>
            <a:endParaRPr lang="en-US" dirty="0"/>
          </a:p>
        </p:txBody>
      </p:sp>
      <p:sp>
        <p:nvSpPr>
          <p:cNvPr id="3" name="Content Placeholder 2"/>
          <p:cNvSpPr>
            <a:spLocks noGrp="1"/>
          </p:cNvSpPr>
          <p:nvPr>
            <p:ph idx="1"/>
          </p:nvPr>
        </p:nvSpPr>
        <p:spPr/>
        <p:txBody>
          <a:bodyPr/>
          <a:lstStyle/>
          <a:p>
            <a:r>
              <a:rPr lang="en-US" dirty="0" smtClean="0"/>
              <a:t>It is made up of coal/ash and clay from the ground. The boys used it to paint their faces. It represents that boys trying to hide their old life, showing that they are becoming more savage. They paint is covering up their old selves.</a:t>
            </a:r>
            <a:endParaRPr lang="en-US" dirty="0"/>
          </a:p>
        </p:txBody>
      </p:sp>
    </p:spTree>
    <p:extLst>
      <p:ext uri="{BB962C8B-B14F-4D97-AF65-F5344CB8AC3E}">
        <p14:creationId xmlns:p14="http://schemas.microsoft.com/office/powerpoint/2010/main" val="316367767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2</TotalTime>
  <Words>683</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Corbel</vt:lpstr>
      <vt:lpstr>Wingdings 2</vt:lpstr>
      <vt:lpstr>Frame</vt:lpstr>
      <vt:lpstr>Symbols from Lord of the Flies</vt:lpstr>
      <vt:lpstr>The Scar</vt:lpstr>
      <vt:lpstr>Fire</vt:lpstr>
      <vt:lpstr>The Conch Shell</vt:lpstr>
      <vt:lpstr>Simon</vt:lpstr>
      <vt:lpstr>The Beast</vt:lpstr>
      <vt:lpstr>The Double Stick</vt:lpstr>
      <vt:lpstr>Lord of the Flies</vt:lpstr>
      <vt:lpstr>The “Paint”</vt:lpstr>
      <vt:lpstr>Piggy</vt:lpstr>
      <vt:lpstr>The Parachute Man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Symbols from Lord of the Flies</dc:title>
  <dc:creator>Annaliess Kielman</dc:creator>
  <cp:lastModifiedBy>aricfoster</cp:lastModifiedBy>
  <cp:revision>9</cp:revision>
  <dcterms:created xsi:type="dcterms:W3CDTF">2015-06-01T00:34:33Z</dcterms:created>
  <dcterms:modified xsi:type="dcterms:W3CDTF">2015-06-01T12:00:50Z</dcterms:modified>
</cp:coreProperties>
</file>