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49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D0E3CA3-77E6-4C31-8805-615AF91DE8A7}" type="datetimeFigureOut">
              <a:rPr lang="en-US"/>
              <a:pPr>
                <a:defRPr/>
              </a:pPr>
              <a:t>2/28/2008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0616A23-F39C-4640-AC8F-F2C74C3BCE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C27815-731B-4267-9A8F-9F923660F26A}"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40BACA-8440-44CF-AB83-F03B47BEC16A}"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7B9F4D-932B-4787-9A57-FAA507A84530}"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1A2FA2-F50A-45CC-A459-023D86A06C2A}"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31EFCD-78C3-46DD-9705-E7172A60799A}"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F94B5-2C4D-4C92-B27F-237B7F688644}"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B8B774-353C-4D82-AE44-DBC239A32284}"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8720C5-C0DB-491C-A92A-2E91562CC89F}"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77B323-08EA-483B-8799-8563191C7971}"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2C361B-E4D6-4BA2-84A1-E7DBAB2ABA19}" type="slidenum">
              <a:rPr lang="en-US"/>
              <a:pPr fontAlgn="base">
                <a:spcBef>
                  <a:spcPct val="0"/>
                </a:spcBef>
                <a:spcAft>
                  <a:spcPct val="0"/>
                </a:spcAft>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A90781-1AD9-47AF-B62D-DD19C0224B2F}"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6962A7-5CE0-4181-8E6A-6DA55294CCE9}"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FAF765-7E0E-473A-9142-3D84D51E50EC}"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375ED8-AAC1-4743-8E6A-1AB128F18DB0}"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838649-9416-42B8-A062-9C85D9D4650B}"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F8B744-BF65-4E05-AB71-F4526E5944BB}"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538A2B-8DE4-4B58-A1A6-27338F07C503}"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1A49D5-ED78-458A-9072-D2886F7F700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76BBBD21-DC34-43EF-AD22-B7253EA13CAA}" type="datetimeFigureOut">
              <a:rPr lang="en-US"/>
              <a:pPr>
                <a:defRPr/>
              </a:pPr>
              <a:t>2/28/2008</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D5C71FC2-4DAD-4CAE-BBBF-D64328E9D684}"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62BA1C7-4E88-43C7-A92B-DA947438412C}" type="datetimeFigureOut">
              <a:rPr lang="en-US"/>
              <a:pPr>
                <a:defRPr/>
              </a:pPr>
              <a:t>2/28/2008</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BDD015A-91F1-4FA5-93A3-9A6A5656E80E}" type="slidenum">
              <a:rPr lang="en-US"/>
              <a:pPr>
                <a:defRPr/>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9A095BF-CEB1-4976-A630-C4886B99F7F5}" type="datetimeFigureOut">
              <a:rPr lang="en-US"/>
              <a:pPr>
                <a:defRPr/>
              </a:pPr>
              <a:t>2/28/2008</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79E2A79-C68C-43B3-8C97-F89FB583939F}" type="slidenum">
              <a:rPr lang="en-US"/>
              <a:pPr>
                <a:defRPr/>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633ADF1A-157B-48CC-9F6F-2C3E551C3D54}" type="datetimeFigureOut">
              <a:rPr lang="en-US"/>
              <a:pPr>
                <a:defRPr/>
              </a:pPr>
              <a:t>2/28/2008</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4D5AD64-5C6F-402C-9032-3E0DCB8597EA}" type="slidenum">
              <a:rPr lang="en-US"/>
              <a:pPr>
                <a:defRPr/>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A309B5-C996-4FFD-A8B9-3C909B6CA7DC}" type="datetimeFigureOut">
              <a:rPr lang="en-US"/>
              <a:pPr>
                <a:defRPr/>
              </a:pPr>
              <a:t>2/28/2008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6AAEFE-9D47-4C10-B963-163AAEC12BB9}" type="slidenum">
              <a:rPr lang="en-US"/>
              <a:pPr>
                <a:defRPr/>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2437278A-5960-4720-9E10-3568415623B3}" type="datetimeFigureOut">
              <a:rPr lang="en-US"/>
              <a:pPr>
                <a:defRPr/>
              </a:pPr>
              <a:t>2/28/2008</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819ED23B-78B1-4E8F-9694-6DDCCD7D1F0B}" type="slidenum">
              <a:rPr lang="en-US"/>
              <a:pPr>
                <a:defRPr/>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95A4E20D-C060-42BC-9016-8168B68D8A0C}"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4C0AD336-8E38-4890-A716-CC1E1F8B3F5F}" type="datetimeFigureOut">
              <a:rPr lang="en-US"/>
              <a:pPr>
                <a:defRPr/>
              </a:pPr>
              <a:t>2/28/2008</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5C0E8424-ABA3-4E02-9A7E-85C2CD91A437}" type="datetimeFigureOut">
              <a:rPr lang="en-US"/>
              <a:pPr>
                <a:defRPr/>
              </a:pPr>
              <a:t>2/28/2008</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8622943-E67B-401E-AC65-432002820A99}" type="slidenum">
              <a:rPr lang="en-US"/>
              <a:pPr>
                <a:defRPr/>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C887919F-BF35-4EEC-AFAB-175A676C78B7}" type="datetimeFigureOut">
              <a:rPr lang="en-US"/>
              <a:pPr>
                <a:defRPr/>
              </a:pPr>
              <a:t>2/28/2008</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35D984BE-1094-427D-A995-EA52BA5972E1}" type="slidenum">
              <a:rPr lang="en-US"/>
              <a:pPr>
                <a:defRPr/>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27127C98-505B-440A-AFE4-CCC04A6471BA}" type="datetimeFigureOut">
              <a:rPr lang="en-US"/>
              <a:pPr>
                <a:defRPr/>
              </a:pPr>
              <a:t>2/28/2008</a:t>
            </a:fld>
            <a:endParaRPr lang="en-US"/>
          </a:p>
        </p:txBody>
      </p:sp>
      <p:sp>
        <p:nvSpPr>
          <p:cNvPr id="6" name="Slide Number Placeholder 8"/>
          <p:cNvSpPr>
            <a:spLocks noGrp="1"/>
          </p:cNvSpPr>
          <p:nvPr>
            <p:ph type="sldNum" sz="quarter" idx="11"/>
          </p:nvPr>
        </p:nvSpPr>
        <p:spPr/>
        <p:txBody>
          <a:bodyPr/>
          <a:lstStyle>
            <a:lvl1pPr>
              <a:defRPr/>
            </a:lvl1pPr>
          </a:lstStyle>
          <a:p>
            <a:pPr>
              <a:defRPr/>
            </a:pPr>
            <a:fld id="{F429EFA5-04E2-459D-B61D-D6CAB4DA4453}"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C2B1CE15-137A-446C-92E6-9ADFBCE598C7}" type="datetimeFigureOut">
              <a:rPr lang="en-US"/>
              <a:pPr>
                <a:defRPr/>
              </a:pPr>
              <a:t>2/28/2008</a:t>
            </a:fld>
            <a:endParaRPr lang="en-US"/>
          </a:p>
        </p:txBody>
      </p:sp>
      <p:sp>
        <p:nvSpPr>
          <p:cNvPr id="6" name="Slide Number Placeholder 8"/>
          <p:cNvSpPr>
            <a:spLocks noGrp="1"/>
          </p:cNvSpPr>
          <p:nvPr>
            <p:ph type="sldNum" sz="quarter" idx="11"/>
          </p:nvPr>
        </p:nvSpPr>
        <p:spPr/>
        <p:txBody>
          <a:bodyPr/>
          <a:lstStyle>
            <a:lvl1pPr>
              <a:defRPr/>
            </a:lvl1pPr>
          </a:lstStyle>
          <a:p>
            <a:pPr>
              <a:defRPr/>
            </a:pPr>
            <a:fld id="{B127784C-27CA-44D8-95EF-B5D3B44AF62E}"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3C843441-8F80-4527-9430-6635A7FEAA5E}" type="datetimeFigureOut">
              <a:rPr lang="en-US"/>
              <a:pPr>
                <a:defRPr/>
              </a:pPr>
              <a:t>2/28/2008</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F2081ABA-DC23-400E-B717-419ED280865D}"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ransition spd="med">
    <p:fade thruBlk="1"/>
  </p:transition>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700463"/>
            <a:ext cx="8305800" cy="1143000"/>
          </a:xfrm>
        </p:spPr>
        <p:txBody>
          <a:bodyPr>
            <a:normAutofit/>
          </a:bodyPr>
          <a:lstStyle/>
          <a:p>
            <a:pPr fontAlgn="auto">
              <a:spcAft>
                <a:spcPts val="0"/>
              </a:spcAft>
              <a:buFont typeface="Wingdings 2"/>
              <a:buNone/>
              <a:defRPr/>
            </a:pPr>
            <a:r>
              <a:rPr lang="en-US" sz="2400" dirty="0" smtClean="0">
                <a:solidFill>
                  <a:schemeClr val="tx1"/>
                </a:solidFill>
              </a:rPr>
              <a:t>By: Carol Fons </a:t>
            </a:r>
          </a:p>
          <a:p>
            <a:pPr fontAlgn="auto">
              <a:spcAft>
                <a:spcPts val="0"/>
              </a:spcAft>
              <a:buFont typeface="Wingdings 2"/>
              <a:buNone/>
              <a:defRPr/>
            </a:pPr>
            <a:r>
              <a:rPr lang="en-US" sz="2400" dirty="0" smtClean="0">
                <a:solidFill>
                  <a:schemeClr val="tx1"/>
                </a:solidFill>
              </a:rPr>
              <a:t>1</a:t>
            </a:r>
            <a:r>
              <a:rPr lang="en-US" sz="2400" baseline="30000" dirty="0" smtClean="0">
                <a:solidFill>
                  <a:schemeClr val="tx1"/>
                </a:solidFill>
              </a:rPr>
              <a:t>st</a:t>
            </a:r>
            <a:r>
              <a:rPr lang="en-US" sz="2400" dirty="0" smtClean="0">
                <a:solidFill>
                  <a:schemeClr val="tx1"/>
                </a:solidFill>
              </a:rPr>
              <a:t> Hr.</a:t>
            </a:r>
            <a:endParaRPr lang="en-US" sz="2400" dirty="0">
              <a:solidFill>
                <a:schemeClr val="tx1"/>
              </a:solidFill>
            </a:endParaRPr>
          </a:p>
        </p:txBody>
      </p:sp>
      <p:sp>
        <p:nvSpPr>
          <p:cNvPr id="2" name="Title 1"/>
          <p:cNvSpPr>
            <a:spLocks noGrp="1"/>
          </p:cNvSpPr>
          <p:nvPr>
            <p:ph type="ctrTitle"/>
          </p:nvPr>
        </p:nvSpPr>
        <p:spPr/>
        <p:txBody>
          <a:bodyPr/>
          <a:lstStyle/>
          <a:p>
            <a:pPr fontAlgn="auto">
              <a:spcAft>
                <a:spcPts val="0"/>
              </a:spcAft>
              <a:defRPr/>
            </a:pPr>
            <a:r>
              <a:rPr smtClean="0"/>
              <a:t>Oedipus’s </a:t>
            </a:r>
            <a:r>
              <a:t>D</a:t>
            </a:r>
            <a:r>
              <a:rPr smtClean="0"/>
              <a:t>ifferent Locations</a:t>
            </a:r>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Thebes</a:t>
            </a:r>
            <a:endParaRPr/>
          </a:p>
        </p:txBody>
      </p:sp>
      <p:pic>
        <p:nvPicPr>
          <p:cNvPr id="32770" name="Content Placeholder 4" descr="sphinx_oidipos.jpg"/>
          <p:cNvPicPr>
            <a:picLocks noGrp="1" noChangeAspect="1"/>
          </p:cNvPicPr>
          <p:nvPr>
            <p:ph sz="half" idx="1"/>
          </p:nvPr>
        </p:nvPicPr>
        <p:blipFill>
          <a:blip r:embed="rId3"/>
          <a:srcRect/>
          <a:stretch>
            <a:fillRect/>
          </a:stretch>
        </p:blipFill>
        <p:spPr>
          <a:xfrm>
            <a:off x="609600" y="2057400"/>
            <a:ext cx="3705225" cy="3014663"/>
          </a:xfrm>
        </p:spPr>
      </p:pic>
      <p:sp>
        <p:nvSpPr>
          <p:cNvPr id="32771" name="Content Placeholder 3"/>
          <p:cNvSpPr>
            <a:spLocks noGrp="1"/>
          </p:cNvSpPr>
          <p:nvPr>
            <p:ph sz="half" idx="2"/>
          </p:nvPr>
        </p:nvSpPr>
        <p:spPr>
          <a:xfrm>
            <a:off x="4648200" y="1524000"/>
            <a:ext cx="4059238" cy="4572000"/>
          </a:xfrm>
        </p:spPr>
        <p:txBody>
          <a:bodyPr/>
          <a:lstStyle/>
          <a:p>
            <a:r>
              <a:rPr lang="en-US" smtClean="0"/>
              <a:t>The birth place of legendary hero Hercules and men of importance like Pindar and Epameinondas, played a major role in the affairs of Greece, from its early history as the many legends of the city testify.</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4"/>
          <p:cNvSpPr>
            <a:spLocks noGrp="1"/>
          </p:cNvSpPr>
          <p:nvPr>
            <p:ph idx="1"/>
          </p:nvPr>
        </p:nvSpPr>
        <p:spPr>
          <a:xfrm>
            <a:off x="457200" y="2209800"/>
            <a:ext cx="8229600" cy="3886200"/>
          </a:xfrm>
        </p:spPr>
        <p:txBody>
          <a:bodyPr/>
          <a:lstStyle/>
          <a:p>
            <a:r>
              <a:rPr lang="en-US" smtClean="0"/>
              <a:t>Thebes today is a modern day city just outside Athens which makes it very hard to find any pictures  because they are all from Athens or Egypt.</a:t>
            </a:r>
          </a:p>
        </p:txBody>
      </p:sp>
      <p:sp>
        <p:nvSpPr>
          <p:cNvPr id="2" name="Title 1"/>
          <p:cNvSpPr>
            <a:spLocks noGrp="1"/>
          </p:cNvSpPr>
          <p:nvPr>
            <p:ph type="title"/>
          </p:nvPr>
        </p:nvSpPr>
        <p:spPr/>
        <p:txBody>
          <a:bodyPr/>
          <a:lstStyle/>
          <a:p>
            <a:pPr fontAlgn="auto">
              <a:spcAft>
                <a:spcPts val="0"/>
              </a:spcAft>
              <a:defRPr/>
            </a:pPr>
            <a:r>
              <a:rPr smtClean="0"/>
              <a:t>Thebes Today </a:t>
            </a:r>
            <a:endParaRP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smtClean="0"/>
              <a:t>Was Thebes in anyother Greek Literture?</a:t>
            </a:r>
            <a:endParaRPr/>
          </a:p>
        </p:txBody>
      </p:sp>
      <p:sp>
        <p:nvSpPr>
          <p:cNvPr id="36866" name="Content Placeholder 4"/>
          <p:cNvSpPr>
            <a:spLocks noGrp="1"/>
          </p:cNvSpPr>
          <p:nvPr>
            <p:ph sz="half" idx="1"/>
          </p:nvPr>
        </p:nvSpPr>
        <p:spPr>
          <a:xfrm>
            <a:off x="457200" y="1524000"/>
            <a:ext cx="4059238" cy="4572000"/>
          </a:xfrm>
        </p:spPr>
        <p:txBody>
          <a:bodyPr/>
          <a:lstStyle/>
          <a:p>
            <a:r>
              <a:rPr lang="en-US" smtClean="0"/>
              <a:t>Well yes it was Homer mentions it in the </a:t>
            </a:r>
            <a:r>
              <a:rPr lang="en-US" u="sng" smtClean="0"/>
              <a:t>Odyssey</a:t>
            </a:r>
            <a:r>
              <a:rPr lang="en-US" smtClean="0"/>
              <a:t>, it is also mentioned by the people who wrote about all the Kings and the battles that went through Thebes.</a:t>
            </a:r>
          </a:p>
        </p:txBody>
      </p:sp>
      <p:pic>
        <p:nvPicPr>
          <p:cNvPr id="36867" name="Content Placeholder 6" descr="sevenin_thebes.jpg"/>
          <p:cNvPicPr>
            <a:picLocks noGrp="1" noChangeAspect="1"/>
          </p:cNvPicPr>
          <p:nvPr>
            <p:ph sz="half" idx="2"/>
          </p:nvPr>
        </p:nvPicPr>
        <p:blipFill>
          <a:blip r:embed="rId3"/>
          <a:srcRect/>
          <a:stretch>
            <a:fillRect/>
          </a:stretch>
        </p:blipFill>
        <p:spPr>
          <a:xfrm>
            <a:off x="5334000" y="1828800"/>
            <a:ext cx="2601913" cy="3511550"/>
          </a:xfrm>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Delphi</a:t>
            </a:r>
            <a:endParaRPr/>
          </a:p>
        </p:txBody>
      </p:sp>
      <p:pic>
        <p:nvPicPr>
          <p:cNvPr id="38914" name="Content Placeholder 4" descr="delphi_theater.jpg"/>
          <p:cNvPicPr>
            <a:picLocks noGrp="1" noChangeAspect="1"/>
          </p:cNvPicPr>
          <p:nvPr>
            <p:ph sz="half" idx="1"/>
          </p:nvPr>
        </p:nvPicPr>
        <p:blipFill>
          <a:blip r:embed="rId3"/>
          <a:srcRect/>
          <a:stretch>
            <a:fillRect/>
          </a:stretch>
        </p:blipFill>
        <p:spPr>
          <a:xfrm>
            <a:off x="609600" y="2209800"/>
            <a:ext cx="3649663" cy="2876550"/>
          </a:xfrm>
        </p:spPr>
      </p:pic>
      <p:sp>
        <p:nvSpPr>
          <p:cNvPr id="4" name="Content Placeholder 3"/>
          <p:cNvSpPr>
            <a:spLocks noGrp="1"/>
          </p:cNvSpPr>
          <p:nvPr>
            <p:ph sz="half" idx="2"/>
          </p:nvPr>
        </p:nvSpPr>
        <p:spPr>
          <a:xfrm>
            <a:off x="4648200" y="1524000"/>
            <a:ext cx="4059238" cy="4572000"/>
          </a:xfrm>
        </p:spPr>
        <p:txBody>
          <a:bodyPr>
            <a:normAutofit fontScale="85000" lnSpcReduction="20000"/>
          </a:bodyPr>
          <a:lstStyle/>
          <a:p>
            <a:pPr marL="274320" indent="-274320" fontAlgn="auto">
              <a:spcAft>
                <a:spcPts val="0"/>
              </a:spcAft>
              <a:buFont typeface="Wingdings 2"/>
              <a:buChar char=""/>
              <a:defRPr/>
            </a:pPr>
            <a:r>
              <a:rPr lang="en-US" dirty="0" smtClean="0"/>
              <a:t>Above the Gulf of Corinth, in the holy Mountain, surrounded by a forest of pines, lay the shrine of the God Apollo, Delphi. For many centuries the voice of Delphi</a:t>
            </a:r>
            <a:r>
              <a:rPr lang="en-US" i="1" dirty="0" smtClean="0"/>
              <a:t>,</a:t>
            </a:r>
            <a:r>
              <a:rPr lang="en-US" dirty="0" smtClean="0"/>
              <a:t> the most important sanctuary, was the absolute guiding power to the Greeks. People as well cities visited it in order to get answers and guidance for their future and destiny. Delphi also influenced education and literature.</a:t>
            </a:r>
            <a:endParaRPr lang="en-US"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Content Placeholder 4"/>
          <p:cNvSpPr>
            <a:spLocks noGrp="1"/>
          </p:cNvSpPr>
          <p:nvPr>
            <p:ph idx="1"/>
          </p:nvPr>
        </p:nvSpPr>
        <p:spPr>
          <a:xfrm>
            <a:off x="457200" y="2057400"/>
            <a:ext cx="8229600" cy="4038600"/>
          </a:xfrm>
        </p:spPr>
        <p:txBody>
          <a:bodyPr/>
          <a:lstStyle/>
          <a:p>
            <a:r>
              <a:rPr lang="en-US" smtClean="0"/>
              <a:t>Delphi is 2.5 hours drive away from Athens. While there you can stay in a hotel close to the ruins right in the modern town of Delphi. The museum has a lot of art work and statues in it, but you can also go and see the ruins and temples also the theater.</a:t>
            </a:r>
          </a:p>
        </p:txBody>
      </p:sp>
      <p:sp>
        <p:nvSpPr>
          <p:cNvPr id="2" name="Title 1"/>
          <p:cNvSpPr>
            <a:spLocks noGrp="1"/>
          </p:cNvSpPr>
          <p:nvPr>
            <p:ph type="title"/>
          </p:nvPr>
        </p:nvSpPr>
        <p:spPr/>
        <p:txBody>
          <a:bodyPr/>
          <a:lstStyle/>
          <a:p>
            <a:pPr fontAlgn="auto">
              <a:spcAft>
                <a:spcPts val="0"/>
              </a:spcAft>
              <a:defRPr/>
            </a:pPr>
            <a:r>
              <a:rPr smtClean="0"/>
              <a:t>Delphi Today</a:t>
            </a:r>
            <a:endParaRP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dirty="0" smtClean="0"/>
              <a:t>V</a:t>
            </a:r>
            <a:r>
              <a:rPr smtClean="0"/>
              <a:t>iew of the Sanctuary of Athena</a:t>
            </a:r>
            <a:endParaRPr dirty="0"/>
          </a:p>
        </p:txBody>
      </p:sp>
      <p:pic>
        <p:nvPicPr>
          <p:cNvPr id="7" name="Picture Placeholder 6" descr="athena-cc-xymox.jpg"/>
          <p:cNvPicPr>
            <a:picLocks noGrp="1" noChangeAspect="1"/>
          </p:cNvPicPr>
          <p:nvPr>
            <p:ph type="pic" idx="1"/>
          </p:nvPr>
        </p:nvPicPr>
        <p:blipFill>
          <a:blip r:embed="rId3"/>
          <a:srcRect l="9495" r="9495"/>
          <a:stretch>
            <a:fillRect/>
          </a:stretch>
        </p:blipFill>
        <p:spPr/>
      </p:pic>
      <p:sp>
        <p:nvSpPr>
          <p:cNvPr id="43011" name="Text Placeholder 5"/>
          <p:cNvSpPr>
            <a:spLocks noGrp="1"/>
          </p:cNvSpPr>
          <p:nvPr>
            <p:ph type="body" sz="half" idx="2"/>
          </p:nvPr>
        </p:nvSpPr>
        <p:spPr/>
        <p:txBody>
          <a:bodyPr/>
          <a:lstStyle/>
          <a:p>
            <a:r>
              <a:rPr lang="en-US" smtClean="0"/>
              <a:t>What a great view isn’t it? All I see is rocks. No not really I think this looks really cool.</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Museum</a:t>
            </a:r>
            <a:endParaRPr dirty="0"/>
          </a:p>
        </p:txBody>
      </p:sp>
      <p:pic>
        <p:nvPicPr>
          <p:cNvPr id="5" name="Picture Placeholder 4" descr="sphinx-cc-show621.jpg"/>
          <p:cNvPicPr>
            <a:picLocks noGrp="1" noChangeAspect="1"/>
          </p:cNvPicPr>
          <p:nvPr>
            <p:ph type="pic" idx="1"/>
          </p:nvPr>
        </p:nvPicPr>
        <p:blipFill>
          <a:blip r:embed="rId3"/>
          <a:srcRect l="9495" r="9495"/>
          <a:stretch>
            <a:fillRect/>
          </a:stretch>
        </p:blipFill>
        <p:spPr/>
      </p:pic>
      <p:sp>
        <p:nvSpPr>
          <p:cNvPr id="45059" name="Text Placeholder 3"/>
          <p:cNvSpPr>
            <a:spLocks noGrp="1"/>
          </p:cNvSpPr>
          <p:nvPr>
            <p:ph type="body" sz="half" idx="2"/>
          </p:nvPr>
        </p:nvSpPr>
        <p:spPr/>
        <p:txBody>
          <a:bodyPr/>
          <a:lstStyle/>
          <a:p>
            <a:r>
              <a:rPr lang="en-US" smtClean="0"/>
              <a:t>This is a picture in side of the museum of a winged sphinx.</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smtClean="0"/>
              <a:t>Was Delphi in anyother Greek literatre?</a:t>
            </a:r>
            <a:endParaRPr/>
          </a:p>
        </p:txBody>
      </p:sp>
      <p:sp>
        <p:nvSpPr>
          <p:cNvPr id="47106" name="Content Placeholder 5"/>
          <p:cNvSpPr>
            <a:spLocks noGrp="1"/>
          </p:cNvSpPr>
          <p:nvPr>
            <p:ph sz="half" idx="1"/>
          </p:nvPr>
        </p:nvSpPr>
        <p:spPr>
          <a:xfrm>
            <a:off x="457200" y="1524000"/>
            <a:ext cx="4059238" cy="4572000"/>
          </a:xfrm>
        </p:spPr>
        <p:txBody>
          <a:bodyPr/>
          <a:lstStyle/>
          <a:p>
            <a:r>
              <a:rPr lang="en-US" smtClean="0"/>
              <a:t>Yes because there is so much known about Delphi. Someone wrote about the oracles and when the Persians attacked the temples.</a:t>
            </a:r>
          </a:p>
        </p:txBody>
      </p:sp>
      <p:pic>
        <p:nvPicPr>
          <p:cNvPr id="47107" name="Content Placeholder 7" descr="greek_cities2.jpg"/>
          <p:cNvPicPr>
            <a:picLocks noGrp="1" noChangeAspect="1"/>
          </p:cNvPicPr>
          <p:nvPr>
            <p:ph sz="half" idx="2"/>
          </p:nvPr>
        </p:nvPicPr>
        <p:blipFill>
          <a:blip r:embed="rId3"/>
          <a:srcRect/>
          <a:stretch>
            <a:fillRect/>
          </a:stretch>
        </p:blipFill>
        <p:spPr>
          <a:xfrm>
            <a:off x="4224338" y="1676400"/>
            <a:ext cx="4483100" cy="4343400"/>
          </a:xfrm>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85000" lnSpcReduction="20000"/>
          </a:bodyPr>
          <a:lstStyle/>
          <a:p>
            <a:pPr marL="274320" indent="-274320" fontAlgn="auto">
              <a:spcAft>
                <a:spcPts val="0"/>
              </a:spcAft>
              <a:buFont typeface="Wingdings 2"/>
              <a:buChar char=""/>
              <a:defRPr/>
            </a:pPr>
            <a:r>
              <a:rPr lang="en-US" dirty="0" err="1" smtClean="0"/>
              <a:t>Papakyriakou</a:t>
            </a:r>
            <a:r>
              <a:rPr lang="en-US" dirty="0" smtClean="0"/>
              <a:t>/</a:t>
            </a:r>
            <a:r>
              <a:rPr lang="en-US" dirty="0" err="1" smtClean="0"/>
              <a:t>Anagnostou</a:t>
            </a:r>
            <a:r>
              <a:rPr lang="en-US" dirty="0" smtClean="0"/>
              <a:t>, Ellen (1997). Ancient Greek Cities. Retrieved February 23, 2008, from Corinth Web site: http://www.sikyon.com/Korinth/korinth_eg.html </a:t>
            </a:r>
          </a:p>
          <a:p>
            <a:pPr marL="274320" indent="-274320" fontAlgn="auto">
              <a:spcAft>
                <a:spcPts val="0"/>
              </a:spcAft>
              <a:buFont typeface="Wingdings 2"/>
              <a:buChar char=""/>
              <a:defRPr/>
            </a:pPr>
            <a:r>
              <a:rPr lang="en-US" dirty="0" err="1" smtClean="0"/>
              <a:t>Papakyriakou</a:t>
            </a:r>
            <a:r>
              <a:rPr lang="en-US" dirty="0" smtClean="0"/>
              <a:t>/</a:t>
            </a:r>
            <a:r>
              <a:rPr lang="en-US" dirty="0" err="1" smtClean="0"/>
              <a:t>Anagnostou</a:t>
            </a:r>
            <a:r>
              <a:rPr lang="en-US" dirty="0" smtClean="0"/>
              <a:t>, Ellen (1997). Ancient Greek Cities. Retrieved February 23, 2008, from Thebes Web site: http://www.sikyon.com/Thebes/thebes_eg.html </a:t>
            </a:r>
          </a:p>
          <a:p>
            <a:pPr marL="274320" indent="-274320" fontAlgn="auto">
              <a:spcAft>
                <a:spcPts val="0"/>
              </a:spcAft>
              <a:buFont typeface="Wingdings 2"/>
              <a:buChar char=""/>
              <a:defRPr/>
            </a:pPr>
            <a:r>
              <a:rPr lang="en-US" dirty="0" err="1" smtClean="0"/>
              <a:t>Papakyriakou</a:t>
            </a:r>
            <a:r>
              <a:rPr lang="en-US" dirty="0" smtClean="0"/>
              <a:t>/</a:t>
            </a:r>
            <a:r>
              <a:rPr lang="en-US" dirty="0" err="1" smtClean="0"/>
              <a:t>Anagnostou</a:t>
            </a:r>
            <a:r>
              <a:rPr lang="en-US" dirty="0" smtClean="0"/>
              <a:t>, Ellen (1997). Ancient Greek Cities. Retrieved February 23, 2008, from Delphi Web site: http://www.sikyon.com/Delphi/delphi_eg.html </a:t>
            </a:r>
          </a:p>
          <a:p>
            <a:pPr marL="274320" indent="-274320" fontAlgn="auto">
              <a:spcAft>
                <a:spcPts val="0"/>
              </a:spcAft>
              <a:buFont typeface="Wingdings 2"/>
              <a:buChar char=""/>
              <a:defRPr/>
            </a:pPr>
            <a:r>
              <a:rPr lang="en-US" dirty="0" smtClean="0"/>
              <a:t>(2005-08). Sacred Destinations. Retrieved February 23, 2008, from Delphi Web site: http://www.sacred-destinations.com/greece/delphi.htm </a:t>
            </a:r>
          </a:p>
          <a:p>
            <a:pPr marL="274320" indent="-274320" fontAlgn="auto">
              <a:spcAft>
                <a:spcPts val="0"/>
              </a:spcAft>
              <a:buFont typeface="Wingdings 2"/>
              <a:buChar char=""/>
              <a:defRPr/>
            </a:pPr>
            <a:r>
              <a:rPr lang="en-US" dirty="0" smtClean="0"/>
              <a:t>(2005-08). Sacred Destinations. Retrieved February 23, 2008, from Corinth Web site: http://www.sacred-destinations.com/greece/corinth.htm </a:t>
            </a:r>
            <a:endParaRPr lang="en-US" dirty="0"/>
          </a:p>
        </p:txBody>
      </p:sp>
      <p:sp>
        <p:nvSpPr>
          <p:cNvPr id="5" name="Title 4"/>
          <p:cNvSpPr>
            <a:spLocks noGrp="1"/>
          </p:cNvSpPr>
          <p:nvPr>
            <p:ph type="title"/>
          </p:nvPr>
        </p:nvSpPr>
        <p:spPr/>
        <p:txBody>
          <a:bodyPr/>
          <a:lstStyle/>
          <a:p>
            <a:pPr fontAlgn="auto">
              <a:spcAft>
                <a:spcPts val="0"/>
              </a:spcAft>
              <a:defRPr/>
            </a:pPr>
            <a:r>
              <a:rPr smtClean="0"/>
              <a:t>Work Cited</a:t>
            </a:r>
            <a:endParaRP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smtClean="0"/>
              <a:t>Corinth</a:t>
            </a:r>
            <a:endParaRPr/>
          </a:p>
        </p:txBody>
      </p:sp>
      <p:pic>
        <p:nvPicPr>
          <p:cNvPr id="16386" name="Content Placeholder 3" descr="corinth 1.jpg"/>
          <p:cNvPicPr>
            <a:picLocks noGrp="1" noChangeAspect="1"/>
          </p:cNvPicPr>
          <p:nvPr>
            <p:ph sz="half" idx="1"/>
          </p:nvPr>
        </p:nvPicPr>
        <p:blipFill>
          <a:blip r:embed="rId3"/>
          <a:srcRect/>
          <a:stretch>
            <a:fillRect/>
          </a:stretch>
        </p:blipFill>
        <p:spPr>
          <a:xfrm>
            <a:off x="381000" y="2057400"/>
            <a:ext cx="4148138" cy="3581400"/>
          </a:xfrm>
        </p:spPr>
      </p:pic>
      <p:sp>
        <p:nvSpPr>
          <p:cNvPr id="9" name="Content Placeholder 8"/>
          <p:cNvSpPr>
            <a:spLocks noGrp="1"/>
          </p:cNvSpPr>
          <p:nvPr>
            <p:ph sz="half" idx="2"/>
          </p:nvPr>
        </p:nvSpPr>
        <p:spPr>
          <a:xfrm>
            <a:off x="4648200" y="1524000"/>
            <a:ext cx="4059238" cy="4572000"/>
          </a:xfrm>
        </p:spPr>
        <p:txBody>
          <a:bodyPr>
            <a:normAutofit lnSpcReduction="10000"/>
          </a:bodyPr>
          <a:lstStyle/>
          <a:p>
            <a:pPr marL="274320" indent="-274320" fontAlgn="auto">
              <a:spcAft>
                <a:spcPts val="0"/>
              </a:spcAft>
              <a:buFont typeface="Wingdings 2"/>
              <a:buChar char=""/>
              <a:defRPr/>
            </a:pPr>
            <a:r>
              <a:rPr lang="en-US" dirty="0" smtClean="0"/>
              <a:t>Corinth was positioned on the Isthmos which was a canal and because of this, was controlling the communication of Peloponnese with the mainland Greece.  It was this position that made this city the richest commercial city of ancient Greece.</a:t>
            </a:r>
            <a:br>
              <a:rPr lang="en-US" dirty="0" smtClean="0"/>
            </a:br>
            <a:r>
              <a:rPr lang="en-US" dirty="0" smtClean="0"/>
              <a:t> </a:t>
            </a:r>
            <a:endParaRPr lang="en-US"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Corinth Today</a:t>
            </a:r>
            <a:endParaRPr/>
          </a:p>
        </p:txBody>
      </p:sp>
      <p:sp>
        <p:nvSpPr>
          <p:cNvPr id="18434" name="Content Placeholder 2"/>
          <p:cNvSpPr>
            <a:spLocks noGrp="1"/>
          </p:cNvSpPr>
          <p:nvPr>
            <p:ph sz="half" idx="1"/>
          </p:nvPr>
        </p:nvSpPr>
        <p:spPr>
          <a:xfrm>
            <a:off x="457200" y="2133600"/>
            <a:ext cx="8305800" cy="3962400"/>
          </a:xfrm>
        </p:spPr>
        <p:txBody>
          <a:bodyPr/>
          <a:lstStyle/>
          <a:p>
            <a:r>
              <a:rPr lang="en-US" smtClean="0"/>
              <a:t>Corinth is 48 miles from Athens. There are a lot of ruins to go look at like the Temple of Aphrodite and Apollo as well as a sacred spring, and fountains, but that doesn’t sound all that much fun to me, but what ever floats your boat.</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mtClean="0"/>
              <a:t>Temple of Aphrodite</a:t>
            </a:r>
            <a:endParaRPr dirty="0"/>
          </a:p>
        </p:txBody>
      </p:sp>
      <p:pic>
        <p:nvPicPr>
          <p:cNvPr id="8" name="Picture Placeholder 7" descr="acrocorinth-temple-of-aphrodite-c.jpg"/>
          <p:cNvPicPr>
            <a:picLocks noGrp="1" noChangeAspect="1"/>
          </p:cNvPicPr>
          <p:nvPr>
            <p:ph type="pic" idx="1"/>
          </p:nvPr>
        </p:nvPicPr>
        <p:blipFill>
          <a:blip r:embed="rId3"/>
          <a:srcRect l="14133" r="14133"/>
          <a:stretch>
            <a:fillRect/>
          </a:stretch>
        </p:blipFill>
        <p:spPr/>
      </p:pic>
      <p:sp>
        <p:nvSpPr>
          <p:cNvPr id="20483" name="Text Placeholder 6"/>
          <p:cNvSpPr>
            <a:spLocks noGrp="1"/>
          </p:cNvSpPr>
          <p:nvPr>
            <p:ph type="body" sz="half" idx="2"/>
          </p:nvPr>
        </p:nvSpPr>
        <p:spPr/>
        <p:txBody>
          <a:bodyPr/>
          <a:lstStyle/>
          <a:p>
            <a:r>
              <a:rPr lang="en-US" smtClean="0"/>
              <a:t>This is what is left of the temple. Supposedly this is a real hot spot  not sure why it is a bunch of rocks.</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dirty="0" smtClean="0"/>
              <a:t>T</a:t>
            </a:r>
            <a:r>
              <a:rPr smtClean="0"/>
              <a:t>emple of Apollo</a:t>
            </a:r>
            <a:endParaRPr dirty="0"/>
          </a:p>
        </p:txBody>
      </p:sp>
      <p:pic>
        <p:nvPicPr>
          <p:cNvPr id="5" name="Picture Placeholder 4" descr="apollo2 corinth.jpg"/>
          <p:cNvPicPr>
            <a:picLocks noGrp="1" noChangeAspect="1"/>
          </p:cNvPicPr>
          <p:nvPr>
            <p:ph type="pic" idx="1"/>
          </p:nvPr>
        </p:nvPicPr>
        <p:blipFill>
          <a:blip r:embed="rId3"/>
          <a:srcRect l="6094" r="6094"/>
          <a:stretch>
            <a:fillRect/>
          </a:stretch>
        </p:blipFill>
        <p:spPr/>
      </p:pic>
      <p:sp>
        <p:nvSpPr>
          <p:cNvPr id="22531" name="Text Placeholder 3"/>
          <p:cNvSpPr>
            <a:spLocks noGrp="1"/>
          </p:cNvSpPr>
          <p:nvPr>
            <p:ph type="body" sz="half" idx="2"/>
          </p:nvPr>
        </p:nvSpPr>
        <p:spPr/>
        <p:txBody>
          <a:bodyPr/>
          <a:lstStyle/>
          <a:p>
            <a:r>
              <a:rPr lang="en-US" smtClean="0"/>
              <a:t>At least this one is still standing.  Nice craftsmanship on this one.</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Apollo and a Muse</a:t>
            </a:r>
            <a:endParaRPr dirty="0"/>
          </a:p>
        </p:txBody>
      </p:sp>
      <p:pic>
        <p:nvPicPr>
          <p:cNvPr id="5" name="Picture Placeholder 4" descr="corinth2.jpg"/>
          <p:cNvPicPr>
            <a:picLocks noGrp="1" noChangeAspect="1"/>
          </p:cNvPicPr>
          <p:nvPr>
            <p:ph type="pic" idx="1"/>
          </p:nvPr>
        </p:nvPicPr>
        <p:blipFill>
          <a:blip r:embed="rId3"/>
          <a:srcRect t="2786" b="2786"/>
          <a:stretch>
            <a:fillRect/>
          </a:stretch>
        </p:blipFill>
        <p:spPr/>
      </p:pic>
      <p:sp>
        <p:nvSpPr>
          <p:cNvPr id="24579" name="Text Placeholder 3"/>
          <p:cNvSpPr>
            <a:spLocks noGrp="1"/>
          </p:cNvSpPr>
          <p:nvPr>
            <p:ph type="body" sz="half" idx="2"/>
          </p:nvPr>
        </p:nvSpPr>
        <p:spPr/>
        <p:txBody>
          <a:bodyPr/>
          <a:lstStyle/>
          <a:p>
            <a:r>
              <a:rPr lang="en-US" smtClean="0"/>
              <a:t>Apollo and a Muse and this is on some kind of pot they  didn’t say what kind, but they did say that the muse it playing a lyre probably because Apollo is the God of sun and music.</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Modern Day Corinth	</a:t>
            </a:r>
            <a:endParaRPr dirty="0"/>
          </a:p>
        </p:txBody>
      </p:sp>
      <p:pic>
        <p:nvPicPr>
          <p:cNvPr id="5" name="Picture Placeholder 4" descr="modern day corinth.jpg"/>
          <p:cNvPicPr>
            <a:picLocks noGrp="1" noChangeAspect="1"/>
          </p:cNvPicPr>
          <p:nvPr>
            <p:ph type="pic" idx="1"/>
          </p:nvPr>
        </p:nvPicPr>
        <p:blipFill>
          <a:blip r:embed="rId3"/>
          <a:srcRect l="13515" r="13515"/>
          <a:stretch>
            <a:fillRect/>
          </a:stretch>
        </p:blipFill>
        <p:spPr/>
      </p:pic>
      <p:sp>
        <p:nvSpPr>
          <p:cNvPr id="26627" name="Text Placeholder 3"/>
          <p:cNvSpPr>
            <a:spLocks noGrp="1"/>
          </p:cNvSpPr>
          <p:nvPr>
            <p:ph type="body" sz="half" idx="2"/>
          </p:nvPr>
        </p:nvSpPr>
        <p:spPr/>
        <p:txBody>
          <a:bodyPr/>
          <a:lstStyle/>
          <a:p>
            <a:r>
              <a:rPr lang="en-US" smtClean="0"/>
              <a:t>This is what Corinth looks like today. As we can see it is still populated.</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smtClean="0"/>
              <a:t>A Somewhat Picture of Ancient Corinth</a:t>
            </a:r>
            <a:endParaRPr dirty="0"/>
          </a:p>
        </p:txBody>
      </p:sp>
      <p:pic>
        <p:nvPicPr>
          <p:cNvPr id="9" name="Picture Placeholder 8" descr="korinth_mapeg.jpg"/>
          <p:cNvPicPr>
            <a:picLocks noGrp="1" noChangeAspect="1"/>
          </p:cNvPicPr>
          <p:nvPr>
            <p:ph type="pic" idx="1"/>
          </p:nvPr>
        </p:nvPicPr>
        <p:blipFill>
          <a:blip r:embed="rId3"/>
          <a:srcRect l="19676" r="19676"/>
          <a:stretch>
            <a:fillRect/>
          </a:stretch>
        </p:blipFill>
        <p:spPr/>
      </p:pic>
      <p:sp>
        <p:nvSpPr>
          <p:cNvPr id="28675" name="Text Placeholder 6"/>
          <p:cNvSpPr>
            <a:spLocks noGrp="1"/>
          </p:cNvSpPr>
          <p:nvPr>
            <p:ph type="body" sz="half" idx="2"/>
          </p:nvPr>
        </p:nvSpPr>
        <p:spPr/>
        <p:txBody>
          <a:bodyPr/>
          <a:lstStyle/>
          <a:p>
            <a:r>
              <a:rPr lang="en-US" smtClean="0"/>
              <a:t>This is a picture of what ancient Corinth. Sorry for the bad picture.</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fontAlgn="auto">
              <a:spcAft>
                <a:spcPts val="0"/>
              </a:spcAft>
              <a:defRPr/>
            </a:pPr>
            <a:r>
              <a:rPr smtClean="0"/>
              <a:t>Was Corinth in anyother Greek Literature?</a:t>
            </a:r>
            <a:endParaRPr/>
          </a:p>
        </p:txBody>
      </p:sp>
      <p:sp>
        <p:nvSpPr>
          <p:cNvPr id="30722" name="Content Placeholder 5"/>
          <p:cNvSpPr>
            <a:spLocks noGrp="1"/>
          </p:cNvSpPr>
          <p:nvPr>
            <p:ph sz="half" idx="1"/>
          </p:nvPr>
        </p:nvSpPr>
        <p:spPr>
          <a:xfrm>
            <a:off x="457200" y="1524000"/>
            <a:ext cx="4059238" cy="4572000"/>
          </a:xfrm>
        </p:spPr>
        <p:txBody>
          <a:bodyPr/>
          <a:lstStyle/>
          <a:p>
            <a:r>
              <a:rPr lang="en-US" smtClean="0"/>
              <a:t>Yes Corinth was mentioned in a poem called </a:t>
            </a:r>
            <a:r>
              <a:rPr lang="en-US" u="sng" smtClean="0"/>
              <a:t>The Cranes of Ibykos</a:t>
            </a:r>
            <a:r>
              <a:rPr lang="en-US" smtClean="0"/>
              <a:t> also Homer mentions Corinth a few times.</a:t>
            </a:r>
          </a:p>
        </p:txBody>
      </p:sp>
      <p:pic>
        <p:nvPicPr>
          <p:cNvPr id="30723" name="Content Placeholder 7" descr="corinth 3.jpg"/>
          <p:cNvPicPr>
            <a:picLocks noGrp="1" noChangeAspect="1"/>
          </p:cNvPicPr>
          <p:nvPr>
            <p:ph sz="half" idx="2"/>
          </p:nvPr>
        </p:nvPicPr>
        <p:blipFill>
          <a:blip r:embed="rId3"/>
          <a:srcRect/>
          <a:stretch>
            <a:fillRect/>
          </a:stretch>
        </p:blipFill>
        <p:spPr>
          <a:xfrm>
            <a:off x="4800600" y="2286000"/>
            <a:ext cx="3565525" cy="1971675"/>
          </a:xfrm>
        </p:spPr>
      </p:pic>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356</TotalTime>
  <Words>596</Words>
  <Application>Microsoft Office PowerPoint</Application>
  <PresentationFormat>On-screen Show (4:3)</PresentationFormat>
  <Paragraphs>48</Paragraphs>
  <Slides>18</Slides>
  <Notes>18</Notes>
  <HiddenSlides>0</HiddenSlides>
  <MMClips>0</MMClips>
  <ScaleCrop>false</ScaleCrop>
  <HeadingPairs>
    <vt:vector size="6" baseType="variant">
      <vt:variant>
        <vt:lpstr>Fonts Used</vt:lpstr>
      </vt:variant>
      <vt:variant>
        <vt:i4>4</vt:i4>
      </vt:variant>
      <vt:variant>
        <vt:lpstr>Design Template</vt:lpstr>
      </vt:variant>
      <vt:variant>
        <vt:i4>6</vt:i4>
      </vt:variant>
      <vt:variant>
        <vt:lpstr>Slide Titles</vt:lpstr>
      </vt:variant>
      <vt:variant>
        <vt:i4>18</vt:i4>
      </vt:variant>
    </vt:vector>
  </HeadingPairs>
  <TitlesOfParts>
    <vt:vector size="28" baseType="lpstr">
      <vt:lpstr>Constantia</vt:lpstr>
      <vt:lpstr>Arial</vt:lpstr>
      <vt:lpstr>Wingdings 2</vt:lpstr>
      <vt:lpstr>Calibri</vt:lpstr>
      <vt:lpstr>Paper</vt:lpstr>
      <vt:lpstr>Paper</vt:lpstr>
      <vt:lpstr>Paper</vt:lpstr>
      <vt:lpstr>Paper</vt:lpstr>
      <vt:lpstr>Paper</vt:lpstr>
      <vt:lpstr>Paper</vt:lpstr>
      <vt:lpstr>Slide 1</vt:lpstr>
      <vt:lpstr>Slide 2</vt:lpstr>
      <vt:lpstr>Slide 3</vt:lpstr>
      <vt:lpstr>Temple of Aphrodite</vt:lpstr>
      <vt:lpstr>Temple of Apollo</vt:lpstr>
      <vt:lpstr>Apollo and a Muse</vt:lpstr>
      <vt:lpstr>Modern Day Corinth </vt:lpstr>
      <vt:lpstr>A Somewhat Picture of Ancient Corinth</vt:lpstr>
      <vt:lpstr>Slide 9</vt:lpstr>
      <vt:lpstr>Slide 10</vt:lpstr>
      <vt:lpstr>Slide 11</vt:lpstr>
      <vt:lpstr>Slide 12</vt:lpstr>
      <vt:lpstr>Slide 13</vt:lpstr>
      <vt:lpstr>Slide 14</vt:lpstr>
      <vt:lpstr>View of the Sanctuary of Athena</vt:lpstr>
      <vt:lpstr>Museum</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Patricia  A. Fons</dc:creator>
  <cp:lastModifiedBy>Aric Foster</cp:lastModifiedBy>
  <cp:revision>26</cp:revision>
  <dcterms:created xsi:type="dcterms:W3CDTF">2008-02-24T01:02:17Z</dcterms:created>
  <dcterms:modified xsi:type="dcterms:W3CDTF">2008-02-28T12:19:48Z</dcterms:modified>
</cp:coreProperties>
</file>