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81" r:id="rId4"/>
    <p:sldId id="282" r:id="rId5"/>
    <p:sldId id="283" r:id="rId6"/>
    <p:sldId id="284" r:id="rId7"/>
    <p:sldId id="285" r:id="rId8"/>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95" autoAdjust="0"/>
    <p:restoredTop sz="94660"/>
  </p:normalViewPr>
  <p:slideViewPr>
    <p:cSldViewPr>
      <p:cViewPr varScale="1">
        <p:scale>
          <a:sx n="88" d="100"/>
          <a:sy n="88" d="100"/>
        </p:scale>
        <p:origin x="-5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008438" y="0"/>
            <a:ext cx="3067050" cy="450850"/>
          </a:xfrm>
          <a:prstGeom prst="rect">
            <a:avLst/>
          </a:prstGeom>
        </p:spPr>
        <p:txBody>
          <a:bodyPr vert="horz" lIns="91440" tIns="45720" rIns="91440" bIns="45720" rtlCol="0"/>
          <a:lstStyle>
            <a:lvl1pPr algn="r">
              <a:defRPr sz="1200"/>
            </a:lvl1pPr>
          </a:lstStyle>
          <a:p>
            <a:pPr>
              <a:defRPr/>
            </a:pPr>
            <a:fld id="{38EAD0C9-FDBD-4BAC-BA70-AB453F52D00D}" type="datetimeFigureOut">
              <a:rPr lang="en-US"/>
              <a:pPr>
                <a:defRPr/>
              </a:pPr>
              <a:t>1/31/2013</a:t>
            </a:fld>
            <a:endParaRPr lang="en-US"/>
          </a:p>
        </p:txBody>
      </p:sp>
      <p:sp>
        <p:nvSpPr>
          <p:cNvPr id="4" name="Footer Placeholder 3"/>
          <p:cNvSpPr>
            <a:spLocks noGrp="1"/>
          </p:cNvSpPr>
          <p:nvPr>
            <p:ph type="ftr" sz="quarter" idx="2"/>
          </p:nvPr>
        </p:nvSpPr>
        <p:spPr>
          <a:xfrm>
            <a:off x="0" y="8551863"/>
            <a:ext cx="3067050" cy="4508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438" y="8551863"/>
            <a:ext cx="3067050" cy="450850"/>
          </a:xfrm>
          <a:prstGeom prst="rect">
            <a:avLst/>
          </a:prstGeom>
        </p:spPr>
        <p:txBody>
          <a:bodyPr vert="horz" lIns="91440" tIns="45720" rIns="91440" bIns="45720" rtlCol="0" anchor="b"/>
          <a:lstStyle>
            <a:lvl1pPr algn="r">
              <a:defRPr sz="1200"/>
            </a:lvl1pPr>
          </a:lstStyle>
          <a:p>
            <a:pPr>
              <a:defRPr/>
            </a:pPr>
            <a:fld id="{3DD1E654-58A7-447A-AA2A-B225543FBC7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5066CA-9EE1-41AE-B89B-78FCB440D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C22BBA-7C12-408C-92D4-106DF5B77A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4B7DBC-1E8C-4595-BA71-068F9B0DBC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571BAF-01D4-45DD-B0B6-DE2FD03B06E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D601BF-2756-4D6B-B4DD-C7FFD200EE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B354C8-0AF4-45D3-A621-8F1155B879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706305-76C8-4FCC-B417-4EDABFF1BE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8F92EC-81E1-49FF-9563-01D6A53019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151750-9417-4C9A-B423-6A33ED979D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BADA84-A985-4BAF-941A-EFE7511A4F7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E4FB11F-FF9B-4490-98DD-047FEF1086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6AE1DF-5505-42E0-BD63-CD0417A04F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04AD51-8321-44EF-BFB5-CC4064867E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BDAB547-1F3B-4B1F-8AE2-907B9E5C19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838200" y="1981200"/>
            <a:ext cx="7772400" cy="2841625"/>
          </a:xfrm>
        </p:spPr>
        <p:txBody>
          <a:bodyPr/>
          <a:lstStyle/>
          <a:p>
            <a:pPr eaLnBrk="1" hangingPunct="1"/>
            <a:r>
              <a:rPr lang="en-US" sz="4000" smtClean="0">
                <a:solidFill>
                  <a:schemeClr val="hlink"/>
                </a:solidFill>
              </a:rPr>
              <a:t>Designing Your</a:t>
            </a:r>
            <a:br>
              <a:rPr lang="en-US" sz="4000" smtClean="0">
                <a:solidFill>
                  <a:schemeClr val="hlink"/>
                </a:solidFill>
              </a:rPr>
            </a:br>
            <a:r>
              <a:rPr lang="en-US" sz="4000" smtClean="0">
                <a:solidFill>
                  <a:schemeClr val="hlink"/>
                </a:solidFill>
              </a:rPr>
              <a:t>Performance Task</a:t>
            </a:r>
            <a:br>
              <a:rPr lang="en-US" sz="4000" smtClean="0">
                <a:solidFill>
                  <a:schemeClr val="hlink"/>
                </a:solidFill>
              </a:rPr>
            </a:br>
            <a:r>
              <a:rPr lang="en-US" sz="4000" smtClean="0">
                <a:solidFill>
                  <a:schemeClr val="hlink"/>
                </a:solidFill>
              </a:rPr>
              <a:t>Assessment</a:t>
            </a:r>
          </a:p>
        </p:txBody>
      </p:sp>
      <p:pic>
        <p:nvPicPr>
          <p:cNvPr id="16386" name="Picture 12" descr="C:\Users\mccreal\AppData\Local\Microsoft\Windows\Temporary Internet Files\Content.IE5\HJTV9VWO\MCj04404280000[1].wmf"/>
          <p:cNvPicPr>
            <a:picLocks noChangeAspect="1" noChangeArrowheads="1"/>
          </p:cNvPicPr>
          <p:nvPr/>
        </p:nvPicPr>
        <p:blipFill>
          <a:blip r:embed="rId2"/>
          <a:srcRect/>
          <a:stretch>
            <a:fillRect/>
          </a:stretch>
        </p:blipFill>
        <p:spPr bwMode="auto">
          <a:xfrm>
            <a:off x="838200" y="5562600"/>
            <a:ext cx="868363" cy="914400"/>
          </a:xfrm>
          <a:prstGeom prst="rect">
            <a:avLst/>
          </a:prstGeom>
          <a:noFill/>
          <a:ln w="9525">
            <a:noFill/>
            <a:miter lim="800000"/>
            <a:headEnd/>
            <a:tailEnd/>
          </a:ln>
        </p:spPr>
      </p:pic>
      <p:pic>
        <p:nvPicPr>
          <p:cNvPr id="16387" name="Picture 8" descr="C:\Users\mccreal\AppData\Local\Microsoft\Windows\Temporary Internet Files\Content.IE5\HJTV9VWO\MCj02304450000[1].wmf"/>
          <p:cNvPicPr>
            <a:picLocks noChangeAspect="1" noChangeArrowheads="1"/>
          </p:cNvPicPr>
          <p:nvPr/>
        </p:nvPicPr>
        <p:blipFill>
          <a:blip r:embed="rId3"/>
          <a:srcRect/>
          <a:stretch>
            <a:fillRect/>
          </a:stretch>
        </p:blipFill>
        <p:spPr bwMode="auto">
          <a:xfrm>
            <a:off x="1219200" y="609600"/>
            <a:ext cx="1425575" cy="1463675"/>
          </a:xfrm>
          <a:prstGeom prst="rect">
            <a:avLst/>
          </a:prstGeom>
          <a:noFill/>
          <a:ln w="9525">
            <a:noFill/>
            <a:miter lim="800000"/>
            <a:headEnd/>
            <a:tailEnd/>
          </a:ln>
        </p:spPr>
      </p:pic>
      <p:pic>
        <p:nvPicPr>
          <p:cNvPr id="16388" name="Picture 9" descr="C:\Users\mccreal\AppData\Local\Microsoft\Windows\Temporary Internet Files\Content.IE5\7FLP52AP\MCj02308240000[1].wmf"/>
          <p:cNvPicPr>
            <a:picLocks noChangeAspect="1" noChangeArrowheads="1"/>
          </p:cNvPicPr>
          <p:nvPr/>
        </p:nvPicPr>
        <p:blipFill>
          <a:blip r:embed="rId4"/>
          <a:srcRect/>
          <a:stretch>
            <a:fillRect/>
          </a:stretch>
        </p:blipFill>
        <p:spPr bwMode="auto">
          <a:xfrm>
            <a:off x="6629400" y="4648200"/>
            <a:ext cx="1706563" cy="180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274638"/>
            <a:ext cx="8229600" cy="563562"/>
          </a:xfrm>
        </p:spPr>
        <p:txBody>
          <a:bodyPr/>
          <a:lstStyle/>
          <a:p>
            <a:pPr eaLnBrk="1" hangingPunct="1"/>
            <a:r>
              <a:rPr lang="en-US" sz="4000" b="1" smtClean="0">
                <a:solidFill>
                  <a:schemeClr val="hlink"/>
                </a:solidFill>
                <a:latin typeface="Arial Narrow" pitchFamily="34" charset="0"/>
              </a:rPr>
              <a:t>Create a Cover Page</a:t>
            </a:r>
          </a:p>
        </p:txBody>
      </p:sp>
      <p:sp>
        <p:nvSpPr>
          <p:cNvPr id="17410" name="Rectangle 3"/>
          <p:cNvSpPr>
            <a:spLocks noGrp="1" noChangeArrowheads="1"/>
          </p:cNvSpPr>
          <p:nvPr>
            <p:ph type="body" idx="1"/>
          </p:nvPr>
        </p:nvSpPr>
        <p:spPr>
          <a:xfrm>
            <a:off x="152400" y="914400"/>
            <a:ext cx="8991600" cy="5791200"/>
          </a:xfrm>
        </p:spPr>
        <p:txBody>
          <a:bodyPr/>
          <a:lstStyle/>
          <a:p>
            <a:pPr eaLnBrk="1" hangingPunct="1"/>
            <a:r>
              <a:rPr lang="en-US" sz="2800" b="1" u="sng" smtClean="0"/>
              <a:t>Include:</a:t>
            </a:r>
          </a:p>
          <a:p>
            <a:pPr lvl="1" eaLnBrk="1" hangingPunct="1"/>
            <a:r>
              <a:rPr lang="en-US" sz="2400" smtClean="0">
                <a:latin typeface="Arial Narrow" pitchFamily="34" charset="0"/>
              </a:rPr>
              <a:t>Your name, grade level, and topic of your PTA</a:t>
            </a:r>
          </a:p>
          <a:p>
            <a:pPr eaLnBrk="1" hangingPunct="1"/>
            <a:r>
              <a:rPr lang="en-US" sz="2800" b="1" u="sng" smtClean="0">
                <a:latin typeface="Arial Narrow" pitchFamily="34" charset="0"/>
              </a:rPr>
              <a:t>A statement of purpose</a:t>
            </a:r>
            <a:r>
              <a:rPr lang="en-US" sz="2800" b="1" smtClean="0">
                <a:latin typeface="Arial Narrow" pitchFamily="34" charset="0"/>
              </a:rPr>
              <a:t>: </a:t>
            </a:r>
            <a:r>
              <a:rPr lang="en-US" sz="2800" smtClean="0">
                <a:latin typeface="Arial Narrow" pitchFamily="34" charset="0"/>
              </a:rPr>
              <a:t>PTA are usually both formative and summative since they are used as part of the teaching process.</a:t>
            </a:r>
          </a:p>
          <a:p>
            <a:pPr lvl="1" eaLnBrk="1" hangingPunct="1"/>
            <a:r>
              <a:rPr lang="en-US" sz="2400" smtClean="0">
                <a:latin typeface="Arial Narrow" pitchFamily="34" charset="0"/>
              </a:rPr>
              <a:t>Formative in the development of the final product but</a:t>
            </a:r>
          </a:p>
          <a:p>
            <a:pPr lvl="1" eaLnBrk="1" hangingPunct="1"/>
            <a:r>
              <a:rPr lang="en-US" sz="2400" smtClean="0">
                <a:latin typeface="Arial Narrow" pitchFamily="34" charset="0"/>
              </a:rPr>
              <a:t>Summative in the end. These usually take place near the end of the unit.</a:t>
            </a:r>
          </a:p>
          <a:p>
            <a:pPr eaLnBrk="1" hangingPunct="1"/>
            <a:r>
              <a:rPr lang="en-US" sz="2800" b="1" u="sng" smtClean="0">
                <a:latin typeface="Arial Narrow" pitchFamily="34" charset="0"/>
              </a:rPr>
              <a:t>Clear Targets:</a:t>
            </a:r>
            <a:endParaRPr lang="en-US" sz="2800" b="1" u="sng" smtClean="0"/>
          </a:p>
          <a:p>
            <a:pPr lvl="1" eaLnBrk="1" hangingPunct="1"/>
            <a:r>
              <a:rPr lang="en-US" sz="2400" smtClean="0"/>
              <a:t>The GLCEs or HSCEs the assessment addresses.</a:t>
            </a:r>
          </a:p>
          <a:p>
            <a:pPr lvl="1" eaLnBrk="1" hangingPunct="1"/>
            <a:r>
              <a:rPr lang="en-US" sz="2400" smtClean="0"/>
              <a:t>A target chart</a:t>
            </a:r>
          </a:p>
          <a:p>
            <a:pPr lvl="1" eaLnBrk="1" hangingPunct="1"/>
            <a:r>
              <a:rPr lang="en-US" sz="2400" smtClean="0"/>
              <a:t>Tell where the targets are included in the PTA.</a:t>
            </a:r>
          </a:p>
          <a:p>
            <a:pPr lvl="1" eaLnBrk="1" hangingPunct="1"/>
            <a:r>
              <a:rPr lang="en-US" sz="2400" smtClean="0"/>
              <a:t>You may wish to provide the section where the targets are addressed or the day(s) where the targets will be addressed (e.g. day 1, day 2 ,etc)</a:t>
            </a:r>
          </a:p>
          <a:p>
            <a:pPr lvl="2" eaLnBrk="1" hangingPunct="1"/>
            <a:endParaRPr lang="en-US" smtClean="0"/>
          </a:p>
        </p:txBody>
      </p:sp>
      <p:pic>
        <p:nvPicPr>
          <p:cNvPr id="17411" name="Picture 5" descr="C:\Users\mccreal\AppData\Local\Microsoft\Windows\Temporary Internet Files\Content.IE5\HJTV9VWO\MCj04404540000[1].wmf"/>
          <p:cNvPicPr>
            <a:picLocks noChangeAspect="1" noChangeArrowheads="1"/>
          </p:cNvPicPr>
          <p:nvPr/>
        </p:nvPicPr>
        <p:blipFill>
          <a:blip r:embed="rId2"/>
          <a:srcRect/>
          <a:stretch>
            <a:fillRect/>
          </a:stretch>
        </p:blipFill>
        <p:spPr bwMode="auto">
          <a:xfrm>
            <a:off x="7162800" y="304800"/>
            <a:ext cx="123666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274638"/>
            <a:ext cx="8229600" cy="563562"/>
          </a:xfrm>
        </p:spPr>
        <p:txBody>
          <a:bodyPr/>
          <a:lstStyle/>
          <a:p>
            <a:pPr eaLnBrk="1" hangingPunct="1"/>
            <a:r>
              <a:rPr lang="en-US" sz="4000" b="1" smtClean="0">
                <a:solidFill>
                  <a:schemeClr val="hlink"/>
                </a:solidFill>
                <a:latin typeface="Arial Narrow" pitchFamily="34" charset="0"/>
              </a:rPr>
              <a:t>Cover Page and Beyond</a:t>
            </a:r>
          </a:p>
        </p:txBody>
      </p:sp>
      <p:sp>
        <p:nvSpPr>
          <p:cNvPr id="18434" name="Rectangle 3"/>
          <p:cNvSpPr>
            <a:spLocks noGrp="1" noChangeArrowheads="1"/>
          </p:cNvSpPr>
          <p:nvPr>
            <p:ph type="body" idx="1"/>
          </p:nvPr>
        </p:nvSpPr>
        <p:spPr>
          <a:xfrm>
            <a:off x="152400" y="914400"/>
            <a:ext cx="8991600" cy="5638800"/>
          </a:xfrm>
        </p:spPr>
        <p:txBody>
          <a:bodyPr/>
          <a:lstStyle/>
          <a:p>
            <a:pPr eaLnBrk="1" hangingPunct="1"/>
            <a:r>
              <a:rPr lang="en-US" sz="2800" b="1" u="sng" smtClean="0">
                <a:latin typeface="Arial Narrow" pitchFamily="34" charset="0"/>
              </a:rPr>
              <a:t>Clear Targets:</a:t>
            </a:r>
            <a:endParaRPr lang="en-US" sz="2800" b="1" u="sng" smtClean="0"/>
          </a:p>
          <a:p>
            <a:pPr lvl="1" eaLnBrk="1" hangingPunct="1"/>
            <a:r>
              <a:rPr lang="en-US" sz="2400" smtClean="0">
                <a:latin typeface="Arial Narrow" pitchFamily="34" charset="0"/>
              </a:rPr>
              <a:t>Review the samples that are on the Blackboard site and view how past students designed their target charts.</a:t>
            </a:r>
          </a:p>
          <a:p>
            <a:pPr lvl="1" eaLnBrk="1" hangingPunct="1"/>
            <a:r>
              <a:rPr lang="en-US" sz="2400" smtClean="0">
                <a:latin typeface="Arial Narrow" pitchFamily="34" charset="0"/>
              </a:rPr>
              <a:t>Keep in mind that these are long term assessments, that may take several days to complete</a:t>
            </a:r>
          </a:p>
          <a:p>
            <a:pPr lvl="1" eaLnBrk="1" hangingPunct="1"/>
            <a:r>
              <a:rPr lang="en-US" sz="2400" smtClean="0">
                <a:latin typeface="Arial Narrow" pitchFamily="34" charset="0"/>
              </a:rPr>
              <a:t>Include a schedule or calendar when each PTA is due</a:t>
            </a:r>
          </a:p>
          <a:p>
            <a:pPr lvl="1" eaLnBrk="1" hangingPunct="1">
              <a:buFontTx/>
              <a:buNone/>
            </a:pPr>
            <a:endParaRPr lang="en-US" sz="2400" smtClean="0">
              <a:latin typeface="Arial Narrow" pitchFamily="34" charset="0"/>
            </a:endParaRPr>
          </a:p>
          <a:p>
            <a:pPr eaLnBrk="1" hangingPunct="1"/>
            <a:r>
              <a:rPr lang="en-US" sz="2800" b="1" u="sng" smtClean="0">
                <a:latin typeface="Arial Narrow" pitchFamily="34" charset="0"/>
              </a:rPr>
              <a:t>Materials</a:t>
            </a:r>
          </a:p>
          <a:p>
            <a:pPr lvl="1" eaLnBrk="1" hangingPunct="1"/>
            <a:r>
              <a:rPr lang="en-US" sz="2400" smtClean="0">
                <a:latin typeface="Arial Narrow" pitchFamily="34" charset="0"/>
              </a:rPr>
              <a:t>Provide all materials students may need to complete the task</a:t>
            </a:r>
          </a:p>
          <a:p>
            <a:pPr eaLnBrk="1" hangingPunct="1"/>
            <a:endParaRPr lang="en-US" smtClean="0"/>
          </a:p>
          <a:p>
            <a:pPr lvl="2" eaLnBrk="1" hangingPunct="1"/>
            <a:endParaRPr lang="en-US" smtClean="0"/>
          </a:p>
        </p:txBody>
      </p:sp>
      <p:pic>
        <p:nvPicPr>
          <p:cNvPr id="18435" name="Picture 1" descr="C:\Users\mccreal\AppData\Local\Microsoft\Windows\Temporary Internet Files\Content.IE5\HJTV9VWO\MPj04441550000[1].jpg"/>
          <p:cNvPicPr>
            <a:picLocks noChangeAspect="1" noChangeArrowheads="1"/>
          </p:cNvPicPr>
          <p:nvPr/>
        </p:nvPicPr>
        <p:blipFill>
          <a:blip r:embed="rId2"/>
          <a:srcRect/>
          <a:stretch>
            <a:fillRect/>
          </a:stretch>
        </p:blipFill>
        <p:spPr bwMode="auto">
          <a:xfrm>
            <a:off x="3352800" y="5181600"/>
            <a:ext cx="2200275" cy="147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81000" y="304800"/>
            <a:ext cx="8229600" cy="563563"/>
          </a:xfrm>
        </p:spPr>
        <p:txBody>
          <a:bodyPr/>
          <a:lstStyle/>
          <a:p>
            <a:pPr eaLnBrk="1" hangingPunct="1"/>
            <a:r>
              <a:rPr lang="en-US" sz="4000" b="1" smtClean="0">
                <a:solidFill>
                  <a:schemeClr val="hlink"/>
                </a:solidFill>
                <a:latin typeface="Arial Narrow" pitchFamily="34" charset="0"/>
              </a:rPr>
              <a:t>Tasks</a:t>
            </a:r>
          </a:p>
        </p:txBody>
      </p:sp>
      <p:sp>
        <p:nvSpPr>
          <p:cNvPr id="19458" name="Rectangle 3"/>
          <p:cNvSpPr>
            <a:spLocks noGrp="1" noChangeArrowheads="1"/>
          </p:cNvSpPr>
          <p:nvPr>
            <p:ph type="body" idx="1"/>
          </p:nvPr>
        </p:nvSpPr>
        <p:spPr>
          <a:xfrm>
            <a:off x="152400" y="1066800"/>
            <a:ext cx="8610600" cy="5486400"/>
          </a:xfrm>
        </p:spPr>
        <p:txBody>
          <a:bodyPr/>
          <a:lstStyle/>
          <a:p>
            <a:pPr eaLnBrk="1" hangingPunct="1"/>
            <a:r>
              <a:rPr lang="en-US" sz="2800" b="1" u="sng" smtClean="0">
                <a:latin typeface="Arial Narrow" pitchFamily="34" charset="0"/>
              </a:rPr>
              <a:t>RAFT Strategy: </a:t>
            </a:r>
            <a:r>
              <a:rPr lang="en-US" sz="2800" smtClean="0">
                <a:latin typeface="Arial Narrow" pitchFamily="34" charset="0"/>
              </a:rPr>
              <a:t>this will help you when designing your PTA</a:t>
            </a:r>
          </a:p>
          <a:p>
            <a:pPr lvl="2" eaLnBrk="1" hangingPunct="1"/>
            <a:r>
              <a:rPr lang="en-US" sz="2000" smtClean="0">
                <a:latin typeface="Arial Narrow" pitchFamily="34" charset="0"/>
              </a:rPr>
              <a:t>What is my role?</a:t>
            </a:r>
          </a:p>
          <a:p>
            <a:pPr lvl="2" eaLnBrk="1" hangingPunct="1"/>
            <a:r>
              <a:rPr lang="en-US" sz="2000" smtClean="0">
                <a:latin typeface="Arial Narrow" pitchFamily="34" charset="0"/>
              </a:rPr>
              <a:t>Who is my audience?</a:t>
            </a:r>
          </a:p>
          <a:p>
            <a:pPr lvl="2" eaLnBrk="1" hangingPunct="1"/>
            <a:r>
              <a:rPr lang="en-US" sz="2000" smtClean="0">
                <a:latin typeface="Arial Narrow" pitchFamily="34" charset="0"/>
              </a:rPr>
              <a:t>What is the format?</a:t>
            </a:r>
          </a:p>
          <a:p>
            <a:pPr lvl="2" eaLnBrk="1" hangingPunct="1"/>
            <a:r>
              <a:rPr lang="en-US" sz="2000" smtClean="0">
                <a:latin typeface="Arial Narrow" pitchFamily="34" charset="0"/>
              </a:rPr>
              <a:t>What is the topic?</a:t>
            </a:r>
          </a:p>
          <a:p>
            <a:pPr lvl="2" eaLnBrk="1" hangingPunct="1"/>
            <a:r>
              <a:rPr lang="en-US" sz="2000" smtClean="0">
                <a:latin typeface="Arial Narrow" pitchFamily="34" charset="0"/>
              </a:rPr>
              <a:t>What is the purpose?</a:t>
            </a:r>
          </a:p>
          <a:p>
            <a:pPr lvl="1" eaLnBrk="1" hangingPunct="1"/>
            <a:r>
              <a:rPr lang="en-US" sz="2400" smtClean="0">
                <a:latin typeface="Arial Narrow" pitchFamily="34" charset="0"/>
              </a:rPr>
              <a:t>Role</a:t>
            </a:r>
          </a:p>
          <a:p>
            <a:pPr lvl="1" eaLnBrk="1" hangingPunct="1"/>
            <a:r>
              <a:rPr lang="en-US" sz="2400" smtClean="0">
                <a:latin typeface="Arial Narrow" pitchFamily="34" charset="0"/>
              </a:rPr>
              <a:t>Audience</a:t>
            </a:r>
          </a:p>
          <a:p>
            <a:pPr lvl="1" eaLnBrk="1" hangingPunct="1"/>
            <a:r>
              <a:rPr lang="en-US" sz="2400" smtClean="0">
                <a:latin typeface="Arial Narrow" pitchFamily="34" charset="0"/>
              </a:rPr>
              <a:t>Format</a:t>
            </a:r>
          </a:p>
          <a:p>
            <a:pPr lvl="1" eaLnBrk="1" hangingPunct="1"/>
            <a:r>
              <a:rPr lang="en-US" sz="2400" smtClean="0">
                <a:latin typeface="Arial Narrow" pitchFamily="34" charset="0"/>
              </a:rPr>
              <a:t>Topic</a:t>
            </a:r>
          </a:p>
          <a:p>
            <a:pPr lvl="1" eaLnBrk="1" hangingPunct="1"/>
            <a:r>
              <a:rPr lang="en-US" sz="2400" smtClean="0">
                <a:latin typeface="Arial Narrow" pitchFamily="34" charset="0"/>
              </a:rPr>
              <a:t>Strong Verb – as you have students </a:t>
            </a:r>
            <a:r>
              <a:rPr lang="en-US" sz="2400" b="1" u="sng" smtClean="0">
                <a:solidFill>
                  <a:srgbClr val="FF0000"/>
                </a:solidFill>
                <a:latin typeface="Arial Narrow" pitchFamily="34" charset="0"/>
              </a:rPr>
              <a:t>reason, synthesize, create and/or evaluate </a:t>
            </a:r>
          </a:p>
          <a:p>
            <a:pPr eaLnBrk="1" hangingPunct="1"/>
            <a:endParaRPr lang="en-US" sz="2400" smtClean="0">
              <a:latin typeface="Arial Narrow" pitchFamily="34" charset="0"/>
            </a:endParaRPr>
          </a:p>
          <a:p>
            <a:pPr eaLnBrk="1" hangingPunct="1"/>
            <a:endParaRPr lang="en-US" smtClean="0"/>
          </a:p>
          <a:p>
            <a:pPr lvl="2" eaLnBrk="1" hangingPunct="1"/>
            <a:endParaRPr lang="en-US" smtClean="0"/>
          </a:p>
        </p:txBody>
      </p:sp>
      <p:pic>
        <p:nvPicPr>
          <p:cNvPr id="19459" name="Picture 1" descr="C:\Users\mccreal\AppData\Local\Microsoft\Windows\Temporary Internet Files\Content.IE5\7FLP52AP\MCj02339460000[1].wmf"/>
          <p:cNvPicPr>
            <a:picLocks noChangeAspect="1" noChangeArrowheads="1"/>
          </p:cNvPicPr>
          <p:nvPr/>
        </p:nvPicPr>
        <p:blipFill>
          <a:blip r:embed="rId2"/>
          <a:srcRect/>
          <a:stretch>
            <a:fillRect/>
          </a:stretch>
        </p:blipFill>
        <p:spPr bwMode="auto">
          <a:xfrm>
            <a:off x="6324600" y="3124200"/>
            <a:ext cx="1435100" cy="1604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274638"/>
            <a:ext cx="8229600" cy="563562"/>
          </a:xfrm>
        </p:spPr>
        <p:txBody>
          <a:bodyPr/>
          <a:lstStyle/>
          <a:p>
            <a:pPr eaLnBrk="1" hangingPunct="1"/>
            <a:r>
              <a:rPr lang="en-US" sz="4000" b="1" smtClean="0">
                <a:solidFill>
                  <a:schemeClr val="hlink"/>
                </a:solidFill>
                <a:latin typeface="Arial Narrow" pitchFamily="34" charset="0"/>
              </a:rPr>
              <a:t>Rubrics</a:t>
            </a:r>
          </a:p>
        </p:txBody>
      </p:sp>
      <p:sp>
        <p:nvSpPr>
          <p:cNvPr id="20482" name="Rectangle 3"/>
          <p:cNvSpPr>
            <a:spLocks noGrp="1" noChangeArrowheads="1"/>
          </p:cNvSpPr>
          <p:nvPr>
            <p:ph type="body" idx="1"/>
          </p:nvPr>
        </p:nvSpPr>
        <p:spPr>
          <a:xfrm>
            <a:off x="152400" y="1066800"/>
            <a:ext cx="8610600" cy="5486400"/>
          </a:xfrm>
        </p:spPr>
        <p:txBody>
          <a:bodyPr/>
          <a:lstStyle/>
          <a:p>
            <a:pPr eaLnBrk="1" hangingPunct="1"/>
            <a:r>
              <a:rPr lang="en-US" sz="2800" b="1" u="sng" smtClean="0">
                <a:latin typeface="Arial Narrow" pitchFamily="34" charset="0"/>
              </a:rPr>
              <a:t>Rubric</a:t>
            </a:r>
          </a:p>
          <a:p>
            <a:pPr lvl="1" eaLnBrk="1" hangingPunct="1"/>
            <a:r>
              <a:rPr lang="en-US" sz="2400" smtClean="0">
                <a:latin typeface="Arial Narrow" pitchFamily="34" charset="0"/>
              </a:rPr>
              <a:t>Use a rubric using the 5, 3, 1 scoring method</a:t>
            </a:r>
          </a:p>
          <a:p>
            <a:pPr lvl="1" eaLnBrk="1" hangingPunct="1"/>
            <a:r>
              <a:rPr lang="en-US" sz="2400" smtClean="0">
                <a:latin typeface="Arial Narrow" pitchFamily="34" charset="0"/>
              </a:rPr>
              <a:t>Be sure to focus rubric on important aspects of the performance</a:t>
            </a:r>
          </a:p>
          <a:p>
            <a:pPr lvl="1" eaLnBrk="1" hangingPunct="1"/>
            <a:r>
              <a:rPr lang="en-US" sz="2400" smtClean="0">
                <a:latin typeface="Arial Narrow" pitchFamily="34" charset="0"/>
              </a:rPr>
              <a:t>Written criteria should be in student friendly terms, so that all can understand them (i.e. students, parents, etc.)</a:t>
            </a:r>
          </a:p>
          <a:p>
            <a:pPr lvl="1" eaLnBrk="1" hangingPunct="1">
              <a:buFontTx/>
              <a:buNone/>
            </a:pPr>
            <a:endParaRPr lang="en-US" sz="2400" smtClean="0">
              <a:latin typeface="Arial Narrow" pitchFamily="34" charset="0"/>
            </a:endParaRPr>
          </a:p>
          <a:p>
            <a:pPr eaLnBrk="1" hangingPunct="1"/>
            <a:r>
              <a:rPr lang="en-US" sz="2800" b="1" u="sng" smtClean="0">
                <a:latin typeface="Arial Narrow" pitchFamily="34" charset="0"/>
              </a:rPr>
              <a:t>PTA:</a:t>
            </a:r>
            <a:r>
              <a:rPr lang="en-US" sz="2800" smtClean="0">
                <a:latin typeface="Arial Narrow" pitchFamily="34" charset="0"/>
              </a:rPr>
              <a:t> </a:t>
            </a:r>
            <a:r>
              <a:rPr lang="en-US" sz="2800" b="1" u="sng" smtClean="0">
                <a:solidFill>
                  <a:srgbClr val="FF0000"/>
                </a:solidFill>
                <a:latin typeface="Arial Narrow" pitchFamily="34" charset="0"/>
              </a:rPr>
              <a:t>Make sure it is worth the time and effort that you and your students are putting into it.</a:t>
            </a:r>
          </a:p>
          <a:p>
            <a:pPr eaLnBrk="1" hangingPunct="1"/>
            <a:endParaRPr lang="en-US" sz="2800" b="1" u="sng" smtClean="0">
              <a:solidFill>
                <a:srgbClr val="FF0000"/>
              </a:solidFill>
              <a:latin typeface="Arial Narrow" pitchFamily="34" charset="0"/>
            </a:endParaRPr>
          </a:p>
          <a:p>
            <a:pPr eaLnBrk="1" hangingPunct="1"/>
            <a:endParaRPr lang="en-US" sz="2400" smtClean="0">
              <a:latin typeface="Arial Narrow" pitchFamily="34" charset="0"/>
            </a:endParaRPr>
          </a:p>
          <a:p>
            <a:pPr eaLnBrk="1" hangingPunct="1"/>
            <a:endParaRPr lang="en-US" smtClean="0"/>
          </a:p>
          <a:p>
            <a:pPr lvl="2" eaLnBrk="1" hangingPunct="1"/>
            <a:endParaRPr lang="en-US" smtClean="0"/>
          </a:p>
        </p:txBody>
      </p:sp>
      <p:pic>
        <p:nvPicPr>
          <p:cNvPr id="20483" name="Picture 1" descr="C:\Users\mccreal\AppData\Local\Microsoft\Windows\Temporary Internet Files\Content.IE5\H4UIMSZW\MCj03418640000[1].jpg"/>
          <p:cNvPicPr>
            <a:picLocks noChangeAspect="1" noChangeArrowheads="1"/>
          </p:cNvPicPr>
          <p:nvPr/>
        </p:nvPicPr>
        <p:blipFill>
          <a:blip r:embed="rId2"/>
          <a:srcRect/>
          <a:stretch>
            <a:fillRect/>
          </a:stretch>
        </p:blipFill>
        <p:spPr bwMode="auto">
          <a:xfrm>
            <a:off x="6858000" y="685800"/>
            <a:ext cx="1219200" cy="1079500"/>
          </a:xfrm>
          <a:prstGeom prst="rect">
            <a:avLst/>
          </a:prstGeom>
          <a:noFill/>
          <a:ln w="9525">
            <a:noFill/>
            <a:miter lim="800000"/>
            <a:headEnd/>
            <a:tailEnd/>
          </a:ln>
        </p:spPr>
      </p:pic>
      <p:pic>
        <p:nvPicPr>
          <p:cNvPr id="20484" name="Picture 2" descr="C:\Users\mccreal\AppData\Local\Microsoft\Windows\Temporary Internet Files\Content.IE5\5UK723TC\MCj04098970000[2].wmf"/>
          <p:cNvPicPr>
            <a:picLocks noChangeAspect="1" noChangeArrowheads="1"/>
          </p:cNvPicPr>
          <p:nvPr/>
        </p:nvPicPr>
        <p:blipFill>
          <a:blip r:embed="rId3"/>
          <a:srcRect/>
          <a:stretch>
            <a:fillRect/>
          </a:stretch>
        </p:blipFill>
        <p:spPr bwMode="auto">
          <a:xfrm>
            <a:off x="7772400" y="5792788"/>
            <a:ext cx="768350" cy="74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600200" y="207963"/>
          <a:ext cx="6553200" cy="7196137"/>
        </p:xfrm>
        <a:graphic>
          <a:graphicData uri="http://schemas.openxmlformats.org/drawingml/2006/table">
            <a:tbl>
              <a:tblPr/>
              <a:tblGrid>
                <a:gridCol w="757238"/>
                <a:gridCol w="5795962"/>
              </a:tblGrid>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Times New Roman" pitchFamily="18" charset="0"/>
                          <a:cs typeface="Times New Roman" pitchFamily="18" charset="0"/>
                        </a:rPr>
                        <a:t>You included this</a:t>
                      </a: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Standards of Quality for Performance Task Assessments</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Clear Purpose</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It is clear who the intended users and uses are</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It is clear that this is a formative or summative assessment.</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Clear Targets</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Targets are important – worth the assessment time devoted to them.</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5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Targets involve deep understanding, reasoning, skills, products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(Deep understanding and reasoning involve in-depth, complex thinking about what is known and application of knowledge and skills in novel and more sophisticated ways.  Skills include student proficiency in reasoning, communication, and psychomotor tasks.  Products are completed works, such as term papers, projects, and other assessments were students use knowledge and skills)</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Targets are clearly related to the state and/or district standards</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Targets connect to the items on the assessment</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General Formatting</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1.  Use plenty of “white space” to set off directions, questions and answers, and sections of the test.  Don’t crowd things together.</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2.  Keep wording simple and focused</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3.  Highlight critical words </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4.  Free of grammatical or typographical errors.</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The Tasks</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1.  Needs to be specified so that it meets the criteria for good performance assessment and is clear to students.</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2.  Task description is a blueprint or listing of specifications to ensure that essential criteria are met.  </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3.  Clearly describe the specific targets to be assessed to make certain that the activities and scoring are well matched </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4.  The task should be authentic (realistic, require judgment and innovation, asks the student to “do” the subject)</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5.  Structure the task to assess multiple learning targets (knowledge:  content and language arts (for instance) with skills:  comparison and communication (for instance)</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6.  Structure the task so that you can help the student succeed </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7.  Think through what students will do to be sure that the task is feasible (imagine what you would do if given the task – what resources would you need, how much time would you need, what steps would you take?)</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8.  The task should allow for multiple solutions (encourage students to personalize, but demand that they justify, explain their assumptions, planning, predictions and other responses).</a:t>
                      </a: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9"/>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The task should be challenging and stimulating to students.  You hope students will be motivated to use their knowledge and skills to be involved and engaged, sometimes for days or weeks.</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10"/>
                        <a:tabLst>
                          <a:tab pos="476250" algn="l"/>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31805" marR="31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9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tabLst>
                <a:tab pos="476250" algn="l"/>
              </a:tabLst>
            </a:pPr>
            <a:r>
              <a:rPr lang="en-US" sz="1100">
                <a:cs typeface="Times New Roman" pitchFamily="18" charset="0"/>
              </a:rPr>
              <a:t>Name:</a:t>
            </a:r>
            <a:endParaRPr lang="en-US" sz="900"/>
          </a:p>
          <a:p>
            <a:pPr eaLnBrk="0" hangingPunct="0">
              <a:tabLst>
                <a:tab pos="476250" algn="l"/>
              </a:tabLst>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60538" y="242888"/>
          <a:ext cx="5622925" cy="5926137"/>
        </p:xfrm>
        <a:graphic>
          <a:graphicData uri="http://schemas.openxmlformats.org/drawingml/2006/table">
            <a:tbl>
              <a:tblPr/>
              <a:tblGrid>
                <a:gridCol w="649287"/>
                <a:gridCol w="4973638"/>
              </a:tblGrid>
              <a:tr h="2189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10"/>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Include constraints for completing the task.</a:t>
                      </a:r>
                    </a:p>
                    <a:p>
                      <a:pPr marL="342900" marR="0" lvl="0" indent="-342900" algn="l" defTabSz="914400" rtl="0" eaLnBrk="1" fontAlgn="base" latinLnBrk="0" hangingPunct="1">
                        <a:lnSpc>
                          <a:spcPct val="100000"/>
                        </a:lnSpc>
                        <a:spcBef>
                          <a:spcPct val="0"/>
                        </a:spcBef>
                        <a:spcAft>
                          <a:spcPct val="0"/>
                        </a:spcAft>
                        <a:buClrTx/>
                        <a:buSzTx/>
                        <a:buFontTx/>
                        <a:buNone/>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Time – how much time to plan, revise, finish?</a:t>
                      </a:r>
                    </a:p>
                    <a:p>
                      <a:pPr marL="342900" marR="0" lvl="0" indent="-342900" algn="l" defTabSz="914400" rtl="0" eaLnBrk="1" fontAlgn="base" latinLnBrk="0" hangingPunct="1">
                        <a:lnSpc>
                          <a:spcPct val="100000"/>
                        </a:lnSpc>
                        <a:spcBef>
                          <a:spcPct val="0"/>
                        </a:spcBef>
                        <a:spcAft>
                          <a:spcPct val="0"/>
                        </a:spcAft>
                        <a:buClrTx/>
                        <a:buSzTx/>
                        <a:buFontTx/>
                        <a:buNone/>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Reference material – what resources will they be able to consult?</a:t>
                      </a:r>
                    </a:p>
                    <a:p>
                      <a:pPr marL="342900" marR="0" lvl="0" indent="-342900" algn="l" defTabSz="914400" rtl="0" eaLnBrk="1" fontAlgn="base" latinLnBrk="0" hangingPunct="1">
                        <a:lnSpc>
                          <a:spcPct val="100000"/>
                        </a:lnSpc>
                        <a:spcBef>
                          <a:spcPct val="0"/>
                        </a:spcBef>
                        <a:spcAft>
                          <a:spcPct val="0"/>
                        </a:spcAft>
                        <a:buClrTx/>
                        <a:buSzTx/>
                        <a:buFontTx/>
                        <a:buNone/>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Other people – will they be able to ask for help from peers, teachers, experts?</a:t>
                      </a:r>
                    </a:p>
                    <a:p>
                      <a:pPr marL="342900" marR="0" lvl="0" indent="-342900" algn="l" defTabSz="914400" rtl="0" eaLnBrk="1" fontAlgn="base" latinLnBrk="0" hangingPunct="1">
                        <a:lnSpc>
                          <a:spcPct val="100000"/>
                        </a:lnSpc>
                        <a:spcBef>
                          <a:spcPct val="0"/>
                        </a:spcBef>
                        <a:spcAft>
                          <a:spcPct val="0"/>
                        </a:spcAft>
                        <a:buClrTx/>
                        <a:buSzTx/>
                        <a:buFontTx/>
                        <a:buNone/>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Equipment – will they have access to computers, calculators, spell checkers, or other aids as they complete this?</a:t>
                      </a:r>
                    </a:p>
                    <a:p>
                      <a:pPr marL="342900" marR="0" lvl="0" indent="-342900" algn="l" defTabSz="914400" rtl="0" eaLnBrk="1" fontAlgn="base" latinLnBrk="0" hangingPunct="1">
                        <a:lnSpc>
                          <a:spcPct val="100000"/>
                        </a:lnSpc>
                        <a:spcBef>
                          <a:spcPct val="0"/>
                        </a:spcBef>
                        <a:spcAft>
                          <a:spcPct val="0"/>
                        </a:spcAft>
                        <a:buClrTx/>
                        <a:buSzTx/>
                        <a:buFontTx/>
                        <a:buNone/>
                        <a:tabLst>
                          <a:tab pos="476250" algn="l"/>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Scoring criteria – will they be informed of explicit standards that you will use to evaluate?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The rubrics</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1.  Be sure the criteria focus on important aspects of the performance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2.  Match the type of rating with the purpose of the assessment (holistic – overall judgment OR analytic – feedback on different aspects of the performance)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3.  The descriptions of the criteria should be directly observable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4.  The criteria should be written so that students, parents and others understand them</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cs typeface="Times New Roman" pitchFamily="18" charset="0"/>
                        </a:rPr>
                        <a:t>5.  The characteristics and traits used in the scale should be clearly and specifically defined.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Narrow" pitchFamily="34" charset="0"/>
                          <a:cs typeface="Times New Roman" pitchFamily="18" charset="0"/>
                        </a:rPr>
                        <a:t>Student Involvement</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Narrow" pitchFamily="34" charset="0"/>
                          <a:cs typeface="Times New Roman" pitchFamily="18" charset="0"/>
                        </a:rPr>
                        <a:t>1.  Assist students with self assessment, tracking learning, and communicating about their learning.</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FF"/>
                          </a:solidFill>
                          <a:effectLst/>
                          <a:latin typeface="Arial Narrow" pitchFamily="34" charset="0"/>
                          <a:cs typeface="Times New Roman" pitchFamily="18" charset="0"/>
                        </a:rPr>
                        <a:t>Comments: </a:t>
                      </a:r>
                      <a:endParaRPr kumimoji="0" lang="en-US" sz="1100" b="0" i="0" u="none" strike="noStrike" cap="none" normalizeH="0" baseline="0" smtClean="0">
                        <a:ln>
                          <a:noFill/>
                        </a:ln>
                        <a:solidFill>
                          <a:schemeClr val="tx1"/>
                        </a:solidFill>
                        <a:effectLst/>
                        <a:latin typeface="Arial Narrow"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70"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818</Words>
  <Application>Microsoft Office PowerPoint</Application>
  <PresentationFormat>On-screen Show (4:3)</PresentationFormat>
  <Paragraphs>90</Paragraphs>
  <Slides>7</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7</vt:i4>
      </vt:variant>
    </vt:vector>
  </HeadingPairs>
  <TitlesOfParts>
    <vt:vector size="12" baseType="lpstr">
      <vt:lpstr>Arial</vt:lpstr>
      <vt:lpstr>Calibri</vt:lpstr>
      <vt:lpstr>Arial Narrow</vt:lpstr>
      <vt:lpstr>Times New Roman</vt:lpstr>
      <vt:lpstr>Default Design</vt:lpstr>
      <vt:lpstr>Designing Your Performance Task Assessment</vt:lpstr>
      <vt:lpstr>Create a Cover Page</vt:lpstr>
      <vt:lpstr>Cover Page and Beyond</vt:lpstr>
      <vt:lpstr>Tasks</vt:lpstr>
      <vt:lpstr>Rubrics</vt:lpstr>
      <vt:lpstr>Slide 6</vt:lpstr>
      <vt:lpstr>Slide 7</vt:lpstr>
    </vt:vector>
  </TitlesOfParts>
  <Company>GVSU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Your Selected Response Assessment</dc:title>
  <dc:creator>melinj</dc:creator>
  <cp:lastModifiedBy>Aric Foster</cp:lastModifiedBy>
  <cp:revision>22</cp:revision>
  <dcterms:created xsi:type="dcterms:W3CDTF">2009-08-17T04:29:17Z</dcterms:created>
  <dcterms:modified xsi:type="dcterms:W3CDTF">2013-01-31T12:13:21Z</dcterms:modified>
</cp:coreProperties>
</file>