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101"/>
  </p:notesMasterIdLst>
  <p:sldIdLst>
    <p:sldId id="284" r:id="rId2"/>
    <p:sldId id="285" r:id="rId3"/>
    <p:sldId id="324" r:id="rId4"/>
    <p:sldId id="295" r:id="rId5"/>
    <p:sldId id="296" r:id="rId6"/>
    <p:sldId id="297" r:id="rId7"/>
    <p:sldId id="298" r:id="rId8"/>
    <p:sldId id="299" r:id="rId9"/>
    <p:sldId id="444" r:id="rId10"/>
    <p:sldId id="460" r:id="rId11"/>
    <p:sldId id="467" r:id="rId12"/>
    <p:sldId id="468" r:id="rId13"/>
    <p:sldId id="469" r:id="rId14"/>
    <p:sldId id="470" r:id="rId15"/>
    <p:sldId id="471" r:id="rId16"/>
    <p:sldId id="472" r:id="rId17"/>
    <p:sldId id="480" r:id="rId18"/>
    <p:sldId id="481" r:id="rId19"/>
    <p:sldId id="482" r:id="rId20"/>
    <p:sldId id="483" r:id="rId21"/>
    <p:sldId id="485" r:id="rId22"/>
    <p:sldId id="486" r:id="rId23"/>
    <p:sldId id="487" r:id="rId24"/>
    <p:sldId id="488" r:id="rId25"/>
    <p:sldId id="493" r:id="rId26"/>
    <p:sldId id="494" r:id="rId27"/>
    <p:sldId id="495" r:id="rId28"/>
    <p:sldId id="496" r:id="rId29"/>
    <p:sldId id="497" r:id="rId30"/>
    <p:sldId id="498" r:id="rId31"/>
    <p:sldId id="499" r:id="rId32"/>
    <p:sldId id="313" r:id="rId33"/>
    <p:sldId id="337" r:id="rId34"/>
    <p:sldId id="356" r:id="rId35"/>
    <p:sldId id="359" r:id="rId36"/>
    <p:sldId id="361" r:id="rId37"/>
    <p:sldId id="338" r:id="rId38"/>
    <p:sldId id="339" r:id="rId39"/>
    <p:sldId id="362" r:id="rId40"/>
    <p:sldId id="505" r:id="rId41"/>
    <p:sldId id="302" r:id="rId42"/>
    <p:sldId id="363" r:id="rId43"/>
    <p:sldId id="501" r:id="rId44"/>
    <p:sldId id="411" r:id="rId45"/>
    <p:sldId id="336" r:id="rId46"/>
    <p:sldId id="419" r:id="rId47"/>
    <p:sldId id="418" r:id="rId48"/>
    <p:sldId id="417" r:id="rId49"/>
    <p:sldId id="416" r:id="rId50"/>
    <p:sldId id="415" r:id="rId51"/>
    <p:sldId id="413" r:id="rId52"/>
    <p:sldId id="423" r:id="rId53"/>
    <p:sldId id="422" r:id="rId54"/>
    <p:sldId id="421" r:id="rId55"/>
    <p:sldId id="420" r:id="rId56"/>
    <p:sldId id="424" r:id="rId57"/>
    <p:sldId id="502" r:id="rId58"/>
    <p:sldId id="365" r:id="rId59"/>
    <p:sldId id="366" r:id="rId60"/>
    <p:sldId id="452" r:id="rId61"/>
    <p:sldId id="503" r:id="rId62"/>
    <p:sldId id="453" r:id="rId63"/>
    <p:sldId id="371" r:id="rId64"/>
    <p:sldId id="372" r:id="rId65"/>
    <p:sldId id="370" r:id="rId66"/>
    <p:sldId id="373" r:id="rId67"/>
    <p:sldId id="374" r:id="rId68"/>
    <p:sldId id="383" r:id="rId69"/>
    <p:sldId id="375" r:id="rId70"/>
    <p:sldId id="376" r:id="rId71"/>
    <p:sldId id="382" r:id="rId72"/>
    <p:sldId id="381" r:id="rId73"/>
    <p:sldId id="454" r:id="rId74"/>
    <p:sldId id="426" r:id="rId75"/>
    <p:sldId id="433" r:id="rId76"/>
    <p:sldId id="430" r:id="rId77"/>
    <p:sldId id="438" r:id="rId78"/>
    <p:sldId id="437" r:id="rId79"/>
    <p:sldId id="436" r:id="rId80"/>
    <p:sldId id="435" r:id="rId81"/>
    <p:sldId id="434" r:id="rId82"/>
    <p:sldId id="432" r:id="rId83"/>
    <p:sldId id="440" r:id="rId84"/>
    <p:sldId id="439" r:id="rId85"/>
    <p:sldId id="431" r:id="rId86"/>
    <p:sldId id="429" r:id="rId87"/>
    <p:sldId id="455" r:id="rId88"/>
    <p:sldId id="456" r:id="rId89"/>
    <p:sldId id="390" r:id="rId90"/>
    <p:sldId id="457" r:id="rId91"/>
    <p:sldId id="458" r:id="rId92"/>
    <p:sldId id="377" r:id="rId93"/>
    <p:sldId id="389" r:id="rId94"/>
    <p:sldId id="396" r:id="rId95"/>
    <p:sldId id="395" r:id="rId96"/>
    <p:sldId id="394" r:id="rId97"/>
    <p:sldId id="393" r:id="rId98"/>
    <p:sldId id="459" r:id="rId99"/>
    <p:sldId id="504" r:id="rId10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FF0000"/>
    <a:srgbClr val="008000"/>
    <a:srgbClr val="FF9900"/>
    <a:srgbClr val="660066"/>
    <a:srgbClr val="0066FF"/>
    <a:srgbClr val="FFFF00"/>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54" autoAdjust="0"/>
    <p:restoredTop sz="87016" autoAdjust="0"/>
  </p:normalViewPr>
  <p:slideViewPr>
    <p:cSldViewPr>
      <p:cViewPr varScale="1">
        <p:scale>
          <a:sx n="77" d="100"/>
          <a:sy n="77" d="100"/>
        </p:scale>
        <p:origin x="85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3789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378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789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789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3789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4C51613B-0D2A-4D0F-B9CD-5EB75B21F653}" type="slidenum">
              <a:rPr lang="en-US" altLang="en-US"/>
              <a:pPr/>
              <a:t>‹#›</a:t>
            </a:fld>
            <a:endParaRPr lang="en-US" altLang="en-US"/>
          </a:p>
        </p:txBody>
      </p:sp>
    </p:spTree>
    <p:extLst>
      <p:ext uri="{BB962C8B-B14F-4D97-AF65-F5344CB8AC3E}">
        <p14:creationId xmlns:p14="http://schemas.microsoft.com/office/powerpoint/2010/main" val="358113923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5EBCA2-9325-4DD7-ADFC-1A115CE5D666}" type="slidenum">
              <a:rPr lang="en-US" altLang="en-US"/>
              <a:pPr/>
              <a:t>1</a:t>
            </a:fld>
            <a:endParaRPr lang="en-US" altLang="en-US"/>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919283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A355E8-C55E-4E91-A20F-4D40B83AF3E2}" type="slidenum">
              <a:rPr lang="en-US" altLang="en-US">
                <a:solidFill>
                  <a:srgbClr val="000000"/>
                </a:solidFill>
              </a:rPr>
              <a:pPr/>
              <a:t>33</a:t>
            </a:fld>
            <a:endParaRPr lang="en-US" altLang="en-US">
              <a:solidFill>
                <a:srgbClr val="000000"/>
              </a:solidFill>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3229834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922E5A-44C7-4CA7-9655-875ABDEC1451}" type="slidenum">
              <a:rPr lang="en-US" altLang="en-US">
                <a:solidFill>
                  <a:srgbClr val="000000"/>
                </a:solidFill>
              </a:rPr>
              <a:pPr/>
              <a:t>35</a:t>
            </a:fld>
            <a:endParaRPr lang="en-US" altLang="en-US">
              <a:solidFill>
                <a:srgbClr val="000000"/>
              </a:solidFill>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952812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922E5A-44C7-4CA7-9655-875ABDEC1451}" type="slidenum">
              <a:rPr lang="en-US" altLang="en-US">
                <a:solidFill>
                  <a:srgbClr val="000000"/>
                </a:solidFill>
              </a:rPr>
              <a:pPr/>
              <a:t>37</a:t>
            </a:fld>
            <a:endParaRPr lang="en-US" altLang="en-US">
              <a:solidFill>
                <a:srgbClr val="000000"/>
              </a:solidFill>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530958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922E5A-44C7-4CA7-9655-875ABDEC1451}" type="slidenum">
              <a:rPr lang="en-US" altLang="en-US">
                <a:solidFill>
                  <a:srgbClr val="000000"/>
                </a:solidFill>
              </a:rPr>
              <a:pPr/>
              <a:t>38</a:t>
            </a:fld>
            <a:endParaRPr lang="en-US" altLang="en-US">
              <a:solidFill>
                <a:srgbClr val="000000"/>
              </a:solidFill>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2330799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922E5A-44C7-4CA7-9655-875ABDEC1451}" type="slidenum">
              <a:rPr lang="en-US" altLang="en-US">
                <a:solidFill>
                  <a:srgbClr val="000000"/>
                </a:solidFill>
              </a:rPr>
              <a:pPr/>
              <a:t>39</a:t>
            </a:fld>
            <a:endParaRPr lang="en-US" altLang="en-US">
              <a:solidFill>
                <a:srgbClr val="000000"/>
              </a:solidFill>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097728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0B169F-FE36-4D5F-93D5-EABDE19D3749}" type="slidenum">
              <a:rPr lang="en-US" altLang="en-US"/>
              <a:pPr/>
              <a:t>41</a:t>
            </a:fld>
            <a:endParaRPr lang="en-US" altLang="en-US"/>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1665261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922E5A-44C7-4CA7-9655-875ABDEC1451}" type="slidenum">
              <a:rPr lang="en-US" altLang="en-US">
                <a:solidFill>
                  <a:srgbClr val="000000"/>
                </a:solidFill>
              </a:rPr>
              <a:pPr/>
              <a:t>42</a:t>
            </a:fld>
            <a:endParaRPr lang="en-US" altLang="en-US">
              <a:solidFill>
                <a:srgbClr val="000000"/>
              </a:solidFill>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3731097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0B169F-FE36-4D5F-93D5-EABDE19D3749}" type="slidenum">
              <a:rPr lang="en-US" altLang="en-US">
                <a:solidFill>
                  <a:srgbClr val="000000"/>
                </a:solidFill>
              </a:rPr>
              <a:pPr/>
              <a:t>44</a:t>
            </a:fld>
            <a:endParaRPr lang="en-US" altLang="en-US">
              <a:solidFill>
                <a:srgbClr val="000000"/>
              </a:solidFill>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137196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5EBCA2-9325-4DD7-ADFC-1A115CE5D666}" type="slidenum">
              <a:rPr lang="en-US" altLang="en-US"/>
              <a:pPr/>
              <a:t>99</a:t>
            </a:fld>
            <a:endParaRPr lang="en-US" altLang="en-US"/>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822007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8D82B2-D117-4233-A320-5B1E786EDF77}" type="slidenum">
              <a:rPr lang="en-US" altLang="en-US"/>
              <a:pPr/>
              <a:t>2</a:t>
            </a:fld>
            <a:endParaRPr lang="en-US" altLang="en-US"/>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494561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1D5B2F-867A-41FF-AEF7-E6499E2521EA}" type="slidenum">
              <a:rPr lang="en-US" altLang="en-US"/>
              <a:pPr/>
              <a:t>3</a:t>
            </a:fld>
            <a:endParaRPr lang="en-US" altLang="en-US"/>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186772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B22A5D-4F9A-4AEB-BE13-8E9CCE274980}" type="slidenum">
              <a:rPr lang="en-US" altLang="en-US"/>
              <a:pPr/>
              <a:t>4</a:t>
            </a:fld>
            <a:endParaRPr lang="en-US" altLang="en-US"/>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267178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6945DE-AE38-4B38-9E12-EFA589EF07B7}" type="slidenum">
              <a:rPr lang="en-US" altLang="en-US"/>
              <a:pPr/>
              <a:t>5</a:t>
            </a:fld>
            <a:endParaRPr lang="en-US" altLang="en-US"/>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525495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011FCE-6340-4555-A9BB-95B6134659F9}" type="slidenum">
              <a:rPr lang="en-US" altLang="en-US"/>
              <a:pPr/>
              <a:t>6</a:t>
            </a:fld>
            <a:endParaRPr lang="en-US" altLang="en-US"/>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630971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4273C8-EE5B-4D64-8A11-AF6CD36FBA0F}" type="slidenum">
              <a:rPr lang="en-US" altLang="en-US"/>
              <a:pPr/>
              <a:t>7</a:t>
            </a:fld>
            <a:endParaRPr lang="en-US" altLang="en-US"/>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562514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A0730B-5BFF-4950-99B8-7F3C61C1BEF4}" type="slidenum">
              <a:rPr lang="en-US" altLang="en-US"/>
              <a:pPr/>
              <a:t>8</a:t>
            </a:fld>
            <a:endParaRPr lang="en-US" altLang="en-US"/>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016550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A355E8-C55E-4E91-A20F-4D40B83AF3E2}" type="slidenum">
              <a:rPr lang="en-US" altLang="en-US"/>
              <a:pPr/>
              <a:t>32</a:t>
            </a:fld>
            <a:endParaRPr lang="en-US" altLang="en-US"/>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392453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A11E9D0-538B-4E48-A3A7-9EAA17B5B6BD}" type="slidenum">
              <a:rPr lang="en-US" altLang="en-US"/>
              <a:pPr/>
              <a:t>‹#›</a:t>
            </a:fld>
            <a:endParaRPr lang="en-US" altLang="en-US"/>
          </a:p>
        </p:txBody>
      </p:sp>
    </p:spTree>
    <p:extLst>
      <p:ext uri="{BB962C8B-B14F-4D97-AF65-F5344CB8AC3E}">
        <p14:creationId xmlns:p14="http://schemas.microsoft.com/office/powerpoint/2010/main" val="3621020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6DC129F-C6C7-4A58-962B-980D1134937A}" type="slidenum">
              <a:rPr lang="en-US" altLang="en-US"/>
              <a:pPr/>
              <a:t>‹#›</a:t>
            </a:fld>
            <a:endParaRPr lang="en-US" altLang="en-US"/>
          </a:p>
        </p:txBody>
      </p:sp>
    </p:spTree>
    <p:extLst>
      <p:ext uri="{BB962C8B-B14F-4D97-AF65-F5344CB8AC3E}">
        <p14:creationId xmlns:p14="http://schemas.microsoft.com/office/powerpoint/2010/main" val="904791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61DAA61-74C7-469A-80F4-B5760D6369B5}" type="slidenum">
              <a:rPr lang="en-US" altLang="en-US"/>
              <a:pPr/>
              <a:t>‹#›</a:t>
            </a:fld>
            <a:endParaRPr lang="en-US" altLang="en-US"/>
          </a:p>
        </p:txBody>
      </p:sp>
    </p:spTree>
    <p:extLst>
      <p:ext uri="{BB962C8B-B14F-4D97-AF65-F5344CB8AC3E}">
        <p14:creationId xmlns:p14="http://schemas.microsoft.com/office/powerpoint/2010/main" val="2572778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70424118-DEC8-4214-AC03-4F4550B93831}" type="slidenum">
              <a:rPr lang="en-US" altLang="en-US"/>
              <a:pPr/>
              <a:t>‹#›</a:t>
            </a:fld>
            <a:endParaRPr lang="en-US" altLang="en-US"/>
          </a:p>
        </p:txBody>
      </p:sp>
    </p:spTree>
    <p:extLst>
      <p:ext uri="{BB962C8B-B14F-4D97-AF65-F5344CB8AC3E}">
        <p14:creationId xmlns:p14="http://schemas.microsoft.com/office/powerpoint/2010/main" val="3226195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1EA064B-B78C-4F2F-9141-2CA28EE9D9B9}" type="slidenum">
              <a:rPr lang="en-US" altLang="en-US"/>
              <a:pPr/>
              <a:t>‹#›</a:t>
            </a:fld>
            <a:endParaRPr lang="en-US" altLang="en-US"/>
          </a:p>
        </p:txBody>
      </p:sp>
    </p:spTree>
    <p:extLst>
      <p:ext uri="{BB962C8B-B14F-4D97-AF65-F5344CB8AC3E}">
        <p14:creationId xmlns:p14="http://schemas.microsoft.com/office/powerpoint/2010/main" val="1051486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1DE2614E-B3C7-47E4-B366-D9848301DB8B}" type="slidenum">
              <a:rPr lang="en-US" altLang="en-US"/>
              <a:pPr/>
              <a:t>‹#›</a:t>
            </a:fld>
            <a:endParaRPr lang="en-US" altLang="en-US"/>
          </a:p>
        </p:txBody>
      </p:sp>
    </p:spTree>
    <p:extLst>
      <p:ext uri="{BB962C8B-B14F-4D97-AF65-F5344CB8AC3E}">
        <p14:creationId xmlns:p14="http://schemas.microsoft.com/office/powerpoint/2010/main" val="68180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FAC47948-9F09-435E-BB55-64A44E6983B9}" type="slidenum">
              <a:rPr lang="en-US" altLang="en-US"/>
              <a:pPr/>
              <a:t>‹#›</a:t>
            </a:fld>
            <a:endParaRPr lang="en-US" altLang="en-US"/>
          </a:p>
        </p:txBody>
      </p:sp>
    </p:spTree>
    <p:extLst>
      <p:ext uri="{BB962C8B-B14F-4D97-AF65-F5344CB8AC3E}">
        <p14:creationId xmlns:p14="http://schemas.microsoft.com/office/powerpoint/2010/main" val="1667562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0FCAF08F-EEFF-4BE0-837E-CD7491585E6E}" type="slidenum">
              <a:rPr lang="en-US" altLang="en-US"/>
              <a:pPr/>
              <a:t>‹#›</a:t>
            </a:fld>
            <a:endParaRPr lang="en-US" altLang="en-US"/>
          </a:p>
        </p:txBody>
      </p:sp>
    </p:spTree>
    <p:extLst>
      <p:ext uri="{BB962C8B-B14F-4D97-AF65-F5344CB8AC3E}">
        <p14:creationId xmlns:p14="http://schemas.microsoft.com/office/powerpoint/2010/main" val="4189412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BB71BED2-6F0A-497A-8A1E-F68EF8CB8396}" type="slidenum">
              <a:rPr lang="en-US" altLang="en-US"/>
              <a:pPr/>
              <a:t>‹#›</a:t>
            </a:fld>
            <a:endParaRPr lang="en-US" altLang="en-US"/>
          </a:p>
        </p:txBody>
      </p:sp>
    </p:spTree>
    <p:extLst>
      <p:ext uri="{BB962C8B-B14F-4D97-AF65-F5344CB8AC3E}">
        <p14:creationId xmlns:p14="http://schemas.microsoft.com/office/powerpoint/2010/main" val="2033956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2ADF3C85-8AB4-4B86-97AC-44D0D059A872}" type="slidenum">
              <a:rPr lang="en-US" altLang="en-US"/>
              <a:pPr/>
              <a:t>‹#›</a:t>
            </a:fld>
            <a:endParaRPr lang="en-US" altLang="en-US"/>
          </a:p>
        </p:txBody>
      </p:sp>
    </p:spTree>
    <p:extLst>
      <p:ext uri="{BB962C8B-B14F-4D97-AF65-F5344CB8AC3E}">
        <p14:creationId xmlns:p14="http://schemas.microsoft.com/office/powerpoint/2010/main" val="1910658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7D18679-B10A-45ED-BD23-FE5C62865421}" type="slidenum">
              <a:rPr lang="en-US" altLang="en-US"/>
              <a:pPr/>
              <a:t>‹#›</a:t>
            </a:fld>
            <a:endParaRPr lang="en-US" altLang="en-US"/>
          </a:p>
        </p:txBody>
      </p:sp>
    </p:spTree>
    <p:extLst>
      <p:ext uri="{BB962C8B-B14F-4D97-AF65-F5344CB8AC3E}">
        <p14:creationId xmlns:p14="http://schemas.microsoft.com/office/powerpoint/2010/main" val="2979883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584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584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3584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3584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41E6F772-C62A-4DA6-8C7D-F41184A53A2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066" name="Rectangle 2"/>
          <p:cNvSpPr>
            <a:spLocks noChangeArrowheads="1"/>
          </p:cNvSpPr>
          <p:nvPr/>
        </p:nvSpPr>
        <p:spPr bwMode="auto">
          <a:xfrm>
            <a:off x="609600" y="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ltLang="en-US" b="1" u="sng">
              <a:latin typeface="Goudy Old Style" pitchFamily="18" charset="0"/>
            </a:endParaRPr>
          </a:p>
        </p:txBody>
      </p:sp>
      <p:sp>
        <p:nvSpPr>
          <p:cNvPr id="88070" name="Text Box 6"/>
          <p:cNvSpPr txBox="1">
            <a:spLocks noChangeArrowheads="1"/>
          </p:cNvSpPr>
          <p:nvPr/>
        </p:nvSpPr>
        <p:spPr bwMode="auto">
          <a:xfrm>
            <a:off x="0" y="333375"/>
            <a:ext cx="9144000" cy="1323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lgn="ctr"/>
            <a:r>
              <a:rPr lang="en-US" altLang="en-US" sz="3600" b="1" u="sng" dirty="0">
                <a:solidFill>
                  <a:srgbClr val="FFFF00"/>
                </a:solidFill>
                <a:effectLst>
                  <a:outerShdw blurRad="38100" dist="38100" dir="2700000" algn="tl">
                    <a:srgbClr val="C0C0C0"/>
                  </a:outerShdw>
                </a:effectLst>
                <a:latin typeface="Goudy Old Style" pitchFamily="18" charset="0"/>
              </a:rPr>
              <a:t>Welcome to your favorite part of the day</a:t>
            </a:r>
          </a:p>
          <a:p>
            <a:pPr algn="ctr"/>
            <a:endParaRPr lang="en-US" altLang="en-US" sz="3600" b="1" dirty="0">
              <a:solidFill>
                <a:srgbClr val="FFFF00"/>
              </a:solidFill>
              <a:effectLst>
                <a:outerShdw blurRad="38100" dist="38100" dir="2700000" algn="tl">
                  <a:srgbClr val="C0C0C0"/>
                </a:outerShdw>
              </a:effectLst>
              <a:latin typeface="Goudy Old Style" pitchFamily="18" charset="0"/>
            </a:endParaRPr>
          </a:p>
          <a:p>
            <a:pPr algn="ctr"/>
            <a:r>
              <a:rPr lang="en-US" altLang="en-US" sz="3600" b="1" u="sng" dirty="0">
                <a:solidFill>
                  <a:schemeClr val="bg1"/>
                </a:solidFill>
                <a:effectLst>
                  <a:outerShdw blurRad="38100" dist="38100" dir="2700000" algn="tl">
                    <a:srgbClr val="C0C0C0"/>
                  </a:outerShdw>
                </a:effectLst>
                <a:latin typeface="Goudy Old Style" pitchFamily="18" charset="0"/>
              </a:rPr>
              <a:t>Aric </a:t>
            </a:r>
            <a:r>
              <a:rPr lang="en-US" altLang="en-US" sz="3600" b="1" u="sng" dirty="0" smtClean="0">
                <a:solidFill>
                  <a:schemeClr val="bg1"/>
                </a:solidFill>
                <a:effectLst>
                  <a:outerShdw blurRad="38100" dist="38100" dir="2700000" algn="tl">
                    <a:srgbClr val="C0C0C0"/>
                  </a:outerShdw>
                </a:effectLst>
                <a:latin typeface="Goudy Old Style" pitchFamily="18" charset="0"/>
              </a:rPr>
              <a:t>Foster</a:t>
            </a:r>
          </a:p>
          <a:p>
            <a:pPr algn="ctr"/>
            <a:r>
              <a:rPr lang="en-US" altLang="en-US" sz="3600" b="1" dirty="0" smtClean="0">
                <a:solidFill>
                  <a:srgbClr val="FFFF00"/>
                </a:solidFill>
                <a:effectLst>
                  <a:outerShdw blurRad="38100" dist="38100" dir="2700000" algn="tl">
                    <a:srgbClr val="C0C0C0"/>
                  </a:outerShdw>
                </a:effectLst>
                <a:latin typeface="Goudy Old Style" pitchFamily="18" charset="0"/>
              </a:rPr>
              <a:t>Stemandflowerlearning.com</a:t>
            </a:r>
            <a:endParaRPr lang="en-US" altLang="en-US" sz="3600" b="1" dirty="0">
              <a:solidFill>
                <a:srgbClr val="FFFF00"/>
              </a:solidFill>
              <a:effectLst>
                <a:outerShdw blurRad="38100" dist="38100" dir="2700000" algn="tl">
                  <a:srgbClr val="C0C0C0"/>
                </a:outerShdw>
              </a:effectLst>
              <a:latin typeface="Goudy Old Style" pitchFamily="18" charset="0"/>
            </a:endParaRPr>
          </a:p>
          <a:p>
            <a:pPr algn="ctr"/>
            <a:r>
              <a:rPr lang="en-US" altLang="en-US" sz="3600" b="1" dirty="0" smtClean="0">
                <a:solidFill>
                  <a:srgbClr val="FFFF00"/>
                </a:solidFill>
                <a:effectLst>
                  <a:outerShdw blurRad="38100" dist="38100" dir="2700000" algn="tl">
                    <a:srgbClr val="C0C0C0"/>
                  </a:outerShdw>
                </a:effectLst>
                <a:latin typeface="Goudy Old Style" pitchFamily="18" charset="0"/>
              </a:rPr>
              <a:t>stemflowerlc@gmail.com</a:t>
            </a:r>
            <a:endParaRPr lang="en-US" altLang="en-US" sz="3600" b="1" dirty="0" smtClean="0">
              <a:solidFill>
                <a:srgbClr val="FFFF00"/>
              </a:solidFill>
              <a:effectLst>
                <a:outerShdw blurRad="38100" dist="38100" dir="2700000" algn="tl">
                  <a:srgbClr val="C0C0C0"/>
                </a:outerShdw>
              </a:effectLst>
              <a:latin typeface="Goudy Old Style" pitchFamily="18" charset="0"/>
            </a:endParaRPr>
          </a:p>
          <a:p>
            <a:pPr algn="ctr"/>
            <a:r>
              <a:rPr lang="en-US" altLang="en-US" sz="3600" b="1" dirty="0" smtClean="0">
                <a:solidFill>
                  <a:srgbClr val="FFFF00"/>
                </a:solidFill>
                <a:effectLst>
                  <a:outerShdw blurRad="38100" dist="38100" dir="2700000" algn="tl">
                    <a:srgbClr val="C0C0C0"/>
                  </a:outerShdw>
                </a:effectLst>
                <a:latin typeface="Goudy Old Style" pitchFamily="18" charset="0"/>
              </a:rPr>
              <a:t>armadafoster.weebly.com</a:t>
            </a:r>
          </a:p>
          <a:p>
            <a:pPr algn="ctr"/>
            <a:r>
              <a:rPr lang="en-US" altLang="en-US" sz="3600" b="1" dirty="0" smtClean="0">
                <a:solidFill>
                  <a:srgbClr val="FFFF00"/>
                </a:solidFill>
                <a:effectLst>
                  <a:outerShdw blurRad="38100" dist="38100" dir="2700000" algn="tl">
                    <a:srgbClr val="C0C0C0"/>
                  </a:outerShdw>
                </a:effectLst>
                <a:latin typeface="Goudy Old Style" pitchFamily="18" charset="0"/>
              </a:rPr>
              <a:t>@aricfoster2</a:t>
            </a:r>
            <a:endParaRPr lang="en-US" altLang="en-US" sz="3600" b="1" dirty="0">
              <a:solidFill>
                <a:srgbClr val="FFFF00"/>
              </a:solidFill>
              <a:effectLst>
                <a:outerShdw blurRad="38100" dist="38100" dir="2700000" algn="tl">
                  <a:srgbClr val="C0C0C0"/>
                </a:outerShdw>
              </a:effectLst>
              <a:latin typeface="Goudy Old Style" pitchFamily="18" charset="0"/>
            </a:endParaRPr>
          </a:p>
          <a:p>
            <a:pPr algn="ctr"/>
            <a:endParaRPr lang="en-US" altLang="en-US" sz="3600" b="1" u="sng" dirty="0" smtClean="0">
              <a:solidFill>
                <a:schemeClr val="bg1"/>
              </a:solidFill>
              <a:effectLst>
                <a:outerShdw blurRad="38100" dist="38100" dir="2700000" algn="tl">
                  <a:srgbClr val="C0C0C0"/>
                </a:outerShdw>
              </a:effectLst>
              <a:latin typeface="Goudy Old Style" pitchFamily="18" charset="0"/>
            </a:endParaRPr>
          </a:p>
          <a:p>
            <a:pPr algn="ctr"/>
            <a:r>
              <a:rPr lang="en-US" altLang="en-US" sz="3600" b="1" u="sng" dirty="0" smtClean="0">
                <a:solidFill>
                  <a:schemeClr val="bg1"/>
                </a:solidFill>
                <a:effectLst>
                  <a:outerShdw blurRad="38100" dist="38100" dir="2700000" algn="tl">
                    <a:srgbClr val="C0C0C0"/>
                  </a:outerShdw>
                </a:effectLst>
                <a:latin typeface="Goudy Old Style" pitchFamily="18" charset="0"/>
              </a:rPr>
              <a:t>The </a:t>
            </a:r>
            <a:r>
              <a:rPr lang="en-US" altLang="en-US" sz="3600" b="1" u="sng" dirty="0" smtClean="0">
                <a:solidFill>
                  <a:schemeClr val="bg1"/>
                </a:solidFill>
                <a:effectLst>
                  <a:outerShdw blurRad="38100" dist="38100" dir="2700000" algn="tl">
                    <a:srgbClr val="C0C0C0"/>
                  </a:outerShdw>
                </a:effectLst>
                <a:latin typeface="Goudy Old Style" pitchFamily="18" charset="0"/>
              </a:rPr>
              <a:t>Right Side of History</a:t>
            </a:r>
            <a:endParaRPr lang="en-US" altLang="en-US" sz="3600" b="1" u="sng" dirty="0">
              <a:solidFill>
                <a:schemeClr val="bg1"/>
              </a:solidFill>
              <a:effectLst>
                <a:outerShdw blurRad="38100" dist="38100" dir="2700000" algn="tl">
                  <a:srgbClr val="C0C0C0"/>
                </a:outerShdw>
              </a:effectLst>
              <a:latin typeface="Goudy Old Style" pitchFamily="18" charset="0"/>
            </a:endParaRPr>
          </a:p>
          <a:p>
            <a:pPr algn="ctr"/>
            <a:r>
              <a:rPr lang="en-US" altLang="en-US" sz="3600" b="1" dirty="0">
                <a:solidFill>
                  <a:srgbClr val="FFFF00"/>
                </a:solidFill>
                <a:effectLst>
                  <a:outerShdw blurRad="38100" dist="38100" dir="2700000" algn="tl">
                    <a:srgbClr val="C0C0C0"/>
                  </a:outerShdw>
                </a:effectLst>
                <a:latin typeface="Goudy Old Style" pitchFamily="18" charset="0"/>
              </a:rPr>
              <a:t>One teacher’s </a:t>
            </a:r>
            <a:r>
              <a:rPr lang="en-US" altLang="en-US" sz="3600" b="1" dirty="0" smtClean="0">
                <a:solidFill>
                  <a:srgbClr val="FFFF00"/>
                </a:solidFill>
                <a:effectLst>
                  <a:outerShdw blurRad="38100" dist="38100" dir="2700000" algn="tl">
                    <a:srgbClr val="C0C0C0"/>
                  </a:outerShdw>
                </a:effectLst>
                <a:latin typeface="Goudy Old Style" pitchFamily="18" charset="0"/>
              </a:rPr>
              <a:t>ELA journey </a:t>
            </a:r>
            <a:r>
              <a:rPr lang="en-US" altLang="en-US" sz="3600" b="1" dirty="0">
                <a:solidFill>
                  <a:srgbClr val="FFFF00"/>
                </a:solidFill>
                <a:effectLst>
                  <a:outerShdw blurRad="38100" dist="38100" dir="2700000" algn="tl">
                    <a:srgbClr val="C0C0C0"/>
                  </a:outerShdw>
                </a:effectLst>
                <a:latin typeface="Goudy Old Style" pitchFamily="18" charset="0"/>
              </a:rPr>
              <a:t>through the </a:t>
            </a:r>
            <a:r>
              <a:rPr lang="en-US" altLang="en-US" sz="3600" b="1" dirty="0" smtClean="0">
                <a:solidFill>
                  <a:srgbClr val="FFFF00"/>
                </a:solidFill>
                <a:effectLst>
                  <a:outerShdw blurRad="38100" dist="38100" dir="2700000" algn="tl">
                    <a:srgbClr val="C0C0C0"/>
                  </a:outerShdw>
                </a:effectLst>
                <a:latin typeface="Goudy Old Style" pitchFamily="18" charset="0"/>
              </a:rPr>
              <a:t>SBL</a:t>
            </a:r>
            <a:endParaRPr lang="en-US" altLang="en-US" sz="4000" b="1" dirty="0">
              <a:solidFill>
                <a:srgbClr val="FF3300"/>
              </a:solidFill>
              <a:effectLst>
                <a:outerShdw blurRad="38100" dist="38100" dir="2700000" algn="tl">
                  <a:srgbClr val="C0C0C0"/>
                </a:outerShdw>
              </a:effectLst>
              <a:latin typeface="Goudy Old Style" pitchFamily="18" charset="0"/>
            </a:endParaRPr>
          </a:p>
          <a:p>
            <a:endParaRPr lang="en-US" altLang="en-US" sz="4000" b="1" dirty="0">
              <a:solidFill>
                <a:schemeClr val="bg1"/>
              </a:solidFill>
              <a:effectLst>
                <a:outerShdw blurRad="38100" dist="38100" dir="2700000" algn="tl">
                  <a:srgbClr val="C0C0C0"/>
                </a:outerShdw>
              </a:effectLst>
              <a:latin typeface="Goudy Old Style" pitchFamily="18" charset="0"/>
            </a:endParaRPr>
          </a:p>
          <a:p>
            <a:endParaRPr lang="en-US" altLang="en-US" sz="4000" b="1" dirty="0">
              <a:solidFill>
                <a:schemeClr val="bg1"/>
              </a:solidFill>
              <a:effectLst>
                <a:outerShdw blurRad="38100" dist="38100" dir="2700000" algn="tl">
                  <a:srgbClr val="C0C0C0"/>
                </a:outerShdw>
              </a:effectLst>
              <a:latin typeface="Goudy Old Style" pitchFamily="18" charset="0"/>
            </a:endParaRPr>
          </a:p>
          <a:p>
            <a:endParaRPr lang="en-US" altLang="en-US" sz="3600" b="1" dirty="0">
              <a:solidFill>
                <a:srgbClr val="660066"/>
              </a:solidFill>
              <a:effectLst>
                <a:outerShdw blurRad="38100" dist="38100" dir="2700000" algn="tl">
                  <a:srgbClr val="C0C0C0"/>
                </a:outerShdw>
              </a:effectLst>
              <a:latin typeface="Goudy Old Style" pitchFamily="18" charset="0"/>
            </a:endParaRPr>
          </a:p>
          <a:p>
            <a:endParaRPr lang="en-US" altLang="en-US" sz="3600" b="1" dirty="0">
              <a:solidFill>
                <a:srgbClr val="660066"/>
              </a:solidFill>
              <a:effectLst>
                <a:outerShdw blurRad="38100" dist="38100" dir="2700000" algn="tl">
                  <a:srgbClr val="C0C0C0"/>
                </a:outerShdw>
              </a:effectLst>
              <a:latin typeface="Goudy Old Style" pitchFamily="18" charset="0"/>
            </a:endParaRPr>
          </a:p>
          <a:p>
            <a:endParaRPr lang="en-US" altLang="en-US" sz="3600" b="1" dirty="0">
              <a:solidFill>
                <a:srgbClr val="00FF00"/>
              </a:solidFill>
              <a:effectLst>
                <a:outerShdw blurRad="38100" dist="38100" dir="2700000" algn="tl">
                  <a:srgbClr val="C0C0C0"/>
                </a:outerShdw>
              </a:effectLst>
              <a:latin typeface="Goudy Old Style" pitchFamily="18" charset="0"/>
            </a:endParaRPr>
          </a:p>
          <a:p>
            <a:endParaRPr lang="en-US" altLang="en-US" sz="3600" b="1" dirty="0">
              <a:solidFill>
                <a:srgbClr val="00FF00"/>
              </a:solidFill>
              <a:effectLst>
                <a:outerShdw blurRad="38100" dist="38100" dir="2700000" algn="tl">
                  <a:srgbClr val="C0C0C0"/>
                </a:outerShdw>
              </a:effectLst>
              <a:latin typeface="Goudy Old Style" pitchFamily="18" charset="0"/>
            </a:endParaRPr>
          </a:p>
          <a:p>
            <a:endParaRPr lang="en-US" altLang="en-US" sz="3600" b="1" dirty="0">
              <a:solidFill>
                <a:srgbClr val="FF6600"/>
              </a:solidFill>
              <a:effectLst>
                <a:outerShdw blurRad="38100" dist="38100" dir="2700000" algn="tl">
                  <a:srgbClr val="C0C0C0"/>
                </a:outerShdw>
              </a:effectLst>
              <a:latin typeface="Goudy Old Style" pitchFamily="18" charset="0"/>
            </a:endParaRPr>
          </a:p>
          <a:p>
            <a:endParaRPr lang="en-US" altLang="en-US" sz="3400" b="1" dirty="0">
              <a:solidFill>
                <a:schemeClr val="bg1"/>
              </a:solidFill>
              <a:effectLst>
                <a:outerShdw blurRad="38100" dist="38100" dir="2700000" algn="tl">
                  <a:srgbClr val="C0C0C0"/>
                </a:outerShdw>
              </a:effectLst>
              <a:latin typeface="Goudy Old Style" pitchFamily="18" charset="0"/>
            </a:endParaRPr>
          </a:p>
          <a:p>
            <a:endParaRPr lang="en-US" altLang="en-US" sz="3600" b="1" dirty="0">
              <a:effectLst>
                <a:outerShdw blurRad="38100" dist="38100" dir="2700000" algn="tl">
                  <a:srgbClr val="C0C0C0"/>
                </a:outerShdw>
              </a:effectLst>
              <a:latin typeface="Goudy Old Style" pitchFamily="18" charset="0"/>
            </a:endParaRPr>
          </a:p>
          <a:p>
            <a:endParaRPr lang="en-US" altLang="en-US" sz="4000" b="1" dirty="0">
              <a:effectLst>
                <a:outerShdw blurRad="38100" dist="38100" dir="2700000" algn="tl">
                  <a:srgbClr val="C0C0C0"/>
                </a:outerShdw>
              </a:effectLst>
              <a:latin typeface="Goudy Old Style" pitchFamily="18" charset="0"/>
            </a:endParaRPr>
          </a:p>
          <a:p>
            <a:endParaRPr lang="en-US" altLang="en-US" sz="4000" b="1" dirty="0">
              <a:effectLst>
                <a:outerShdw blurRad="38100" dist="38100" dir="2700000" algn="tl">
                  <a:srgbClr val="C0C0C0"/>
                </a:outerShdw>
              </a:effectLst>
              <a:latin typeface="Goudy Old Style" pitchFamily="18" charset="0"/>
            </a:endParaRPr>
          </a:p>
          <a:p>
            <a:endParaRPr lang="en-US" altLang="en-US" sz="4000" b="1" dirty="0">
              <a:effectLst>
                <a:outerShdw blurRad="38100" dist="38100" dir="2700000" algn="tl">
                  <a:srgbClr val="C0C0C0"/>
                </a:outerShdw>
              </a:effectLst>
              <a:latin typeface="Goudy Old Style" pitchFamily="18" charset="0"/>
            </a:endParaRPr>
          </a:p>
          <a:p>
            <a:endParaRPr lang="en-US" altLang="en-US" sz="4400" b="1" dirty="0">
              <a:solidFill>
                <a:schemeClr val="bg1"/>
              </a:solidFill>
              <a:effectLst>
                <a:outerShdw blurRad="38100" dist="38100" dir="2700000" algn="tl">
                  <a:srgbClr val="C0C0C0"/>
                </a:outerShdw>
              </a:effectLst>
              <a:latin typeface="Goudy Old Style" pitchFamily="18"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143000"/>
          </a:xfrm>
        </p:spPr>
        <p:txBody>
          <a:bodyPr/>
          <a:lstStyle/>
          <a:p>
            <a:r>
              <a:rPr lang="en-US" sz="3200" dirty="0" smtClean="0">
                <a:latin typeface="Cambria" panose="02040503050406030204" pitchFamily="18" charset="0"/>
              </a:rPr>
              <a:t>How do we really know what our kids know?</a:t>
            </a:r>
            <a:endParaRPr lang="en-US" sz="3200" dirty="0">
              <a:latin typeface="Cambria" panose="02040503050406030204" pitchFamily="18" charset="0"/>
            </a:endParaRPr>
          </a:p>
        </p:txBody>
      </p:sp>
      <p:sp>
        <p:nvSpPr>
          <p:cNvPr id="3" name="Content Placeholder 2"/>
          <p:cNvSpPr>
            <a:spLocks noGrp="1"/>
          </p:cNvSpPr>
          <p:nvPr>
            <p:ph idx="1"/>
          </p:nvPr>
        </p:nvSpPr>
        <p:spPr>
          <a:xfrm>
            <a:off x="152400" y="914400"/>
            <a:ext cx="8839200" cy="5516563"/>
          </a:xfrm>
        </p:spPr>
        <p:txBody>
          <a:bodyPr/>
          <a:lstStyle/>
          <a:p>
            <a:pPr marL="0" indent="0" algn="ctr">
              <a:buNone/>
            </a:pPr>
            <a:endParaRPr lang="en-US" dirty="0" smtClean="0">
              <a:latin typeface="Cambria" panose="02040503050406030204" pitchFamily="18" charset="0"/>
            </a:endParaRPr>
          </a:p>
          <a:p>
            <a:pPr marL="0" indent="0" algn="ctr">
              <a:buNone/>
            </a:pPr>
            <a:r>
              <a:rPr lang="en-US" sz="4000" dirty="0" smtClean="0">
                <a:latin typeface="Cambria" panose="02040503050406030204" pitchFamily="18" charset="0"/>
              </a:rPr>
              <a:t>Teaching 101 Path:</a:t>
            </a:r>
          </a:p>
          <a:p>
            <a:pPr marL="0" indent="0" algn="ctr">
              <a:buNone/>
            </a:pPr>
            <a:r>
              <a:rPr lang="en-US" sz="4000" dirty="0" smtClean="0">
                <a:solidFill>
                  <a:srgbClr val="0000FF"/>
                </a:solidFill>
                <a:latin typeface="Cambria" panose="02040503050406030204" pitchFamily="18" charset="0"/>
              </a:rPr>
              <a:t>Standards</a:t>
            </a:r>
            <a:r>
              <a:rPr lang="en-US" sz="4000" dirty="0" smtClean="0">
                <a:latin typeface="Cambria" panose="02040503050406030204" pitchFamily="18" charset="0"/>
              </a:rPr>
              <a:t> </a:t>
            </a:r>
            <a:r>
              <a:rPr lang="en-US" sz="4000" dirty="0" smtClean="0">
                <a:latin typeface="Cambria" panose="02040503050406030204" pitchFamily="18" charset="0"/>
                <a:sym typeface="Wingdings" panose="05000000000000000000" pitchFamily="2" charset="2"/>
              </a:rPr>
              <a:t> </a:t>
            </a:r>
            <a:r>
              <a:rPr lang="en-US" sz="4000" dirty="0" smtClean="0">
                <a:solidFill>
                  <a:srgbClr val="FF0000"/>
                </a:solidFill>
                <a:latin typeface="Cambria" panose="02040503050406030204" pitchFamily="18" charset="0"/>
              </a:rPr>
              <a:t>Activities</a:t>
            </a:r>
            <a:r>
              <a:rPr lang="en-US" sz="4000" dirty="0" smtClean="0">
                <a:latin typeface="Cambria" panose="02040503050406030204" pitchFamily="18" charset="0"/>
              </a:rPr>
              <a:t> </a:t>
            </a:r>
            <a:r>
              <a:rPr lang="en-US" sz="4000" dirty="0" smtClean="0">
                <a:latin typeface="Cambria" panose="02040503050406030204" pitchFamily="18" charset="0"/>
                <a:sym typeface="Wingdings" panose="05000000000000000000" pitchFamily="2" charset="2"/>
              </a:rPr>
              <a:t> </a:t>
            </a:r>
            <a:r>
              <a:rPr lang="en-US" sz="4000" dirty="0" smtClean="0">
                <a:solidFill>
                  <a:srgbClr val="008000"/>
                </a:solidFill>
                <a:latin typeface="Cambria" panose="02040503050406030204" pitchFamily="18" charset="0"/>
              </a:rPr>
              <a:t>Assessment</a:t>
            </a:r>
          </a:p>
          <a:p>
            <a:pPr marL="0" indent="0" algn="ctr">
              <a:buNone/>
            </a:pPr>
            <a:endParaRPr lang="en-US" sz="4000" dirty="0" smtClean="0">
              <a:latin typeface="Cambria" panose="02040503050406030204" pitchFamily="18" charset="0"/>
            </a:endParaRPr>
          </a:p>
          <a:p>
            <a:pPr marL="0" indent="0" algn="ctr">
              <a:buNone/>
            </a:pPr>
            <a:r>
              <a:rPr lang="en-US" sz="4000" dirty="0">
                <a:latin typeface="Cambria" panose="02040503050406030204" pitchFamily="18" charset="0"/>
              </a:rPr>
              <a:t>Teaching 2.0 Path:</a:t>
            </a:r>
          </a:p>
          <a:p>
            <a:pPr marL="0" indent="0" algn="ctr">
              <a:buNone/>
            </a:pPr>
            <a:r>
              <a:rPr lang="en-US" sz="4000" dirty="0">
                <a:solidFill>
                  <a:srgbClr val="0000FF"/>
                </a:solidFill>
                <a:latin typeface="Cambria" panose="02040503050406030204" pitchFamily="18" charset="0"/>
              </a:rPr>
              <a:t>Standards</a:t>
            </a:r>
            <a:r>
              <a:rPr lang="en-US" sz="4000" dirty="0">
                <a:latin typeface="Cambria" panose="02040503050406030204" pitchFamily="18" charset="0"/>
              </a:rPr>
              <a:t> </a:t>
            </a:r>
            <a:r>
              <a:rPr lang="en-US" sz="4000" dirty="0">
                <a:latin typeface="Cambria" panose="02040503050406030204" pitchFamily="18" charset="0"/>
                <a:sym typeface="Wingdings" panose="05000000000000000000" pitchFamily="2" charset="2"/>
              </a:rPr>
              <a:t> </a:t>
            </a:r>
            <a:r>
              <a:rPr lang="en-US" sz="4000" dirty="0" smtClean="0">
                <a:solidFill>
                  <a:srgbClr val="008000"/>
                </a:solidFill>
                <a:latin typeface="Cambria" panose="02040503050406030204" pitchFamily="18" charset="0"/>
              </a:rPr>
              <a:t>Assessment</a:t>
            </a:r>
            <a:r>
              <a:rPr lang="en-US" sz="4000" dirty="0" smtClean="0">
                <a:latin typeface="Cambria" panose="02040503050406030204" pitchFamily="18" charset="0"/>
              </a:rPr>
              <a:t> </a:t>
            </a:r>
            <a:r>
              <a:rPr lang="en-US" sz="4000" dirty="0">
                <a:latin typeface="Cambria" panose="02040503050406030204" pitchFamily="18" charset="0"/>
                <a:sym typeface="Wingdings" panose="05000000000000000000" pitchFamily="2" charset="2"/>
              </a:rPr>
              <a:t> </a:t>
            </a:r>
            <a:r>
              <a:rPr lang="en-US" sz="4000" dirty="0">
                <a:solidFill>
                  <a:srgbClr val="FF0000"/>
                </a:solidFill>
                <a:latin typeface="Cambria" panose="02040503050406030204" pitchFamily="18" charset="0"/>
                <a:sym typeface="Wingdings" panose="05000000000000000000" pitchFamily="2" charset="2"/>
              </a:rPr>
              <a:t>Activities </a:t>
            </a:r>
            <a:endParaRPr lang="en-US" sz="4000" dirty="0">
              <a:solidFill>
                <a:srgbClr val="FF0000"/>
              </a:solidFill>
              <a:latin typeface="Cambria" panose="02040503050406030204" pitchFamily="18" charset="0"/>
            </a:endParaRPr>
          </a:p>
          <a:p>
            <a:pPr marL="0" indent="0" algn="ctr">
              <a:buNone/>
            </a:pPr>
            <a:endParaRPr lang="en-US" sz="4000" dirty="0" smtClean="0">
              <a:latin typeface="Cambria" panose="02040503050406030204" pitchFamily="18" charset="0"/>
            </a:endParaRPr>
          </a:p>
        </p:txBody>
      </p:sp>
    </p:spTree>
    <p:extLst>
      <p:ext uri="{BB962C8B-B14F-4D97-AF65-F5344CB8AC3E}">
        <p14:creationId xmlns:p14="http://schemas.microsoft.com/office/powerpoint/2010/main" val="29949194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685800"/>
          </a:xfrm>
        </p:spPr>
        <p:txBody>
          <a:bodyPr/>
          <a:lstStyle/>
          <a:p>
            <a:r>
              <a:rPr lang="en-US" sz="3200" dirty="0">
                <a:latin typeface="Cambria" panose="02040503050406030204" pitchFamily="18" charset="0"/>
              </a:rPr>
              <a:t>Teaching 2.0 Path</a:t>
            </a:r>
            <a:r>
              <a:rPr lang="en-US" sz="3200" dirty="0" smtClean="0">
                <a:latin typeface="Cambria" panose="02040503050406030204" pitchFamily="18" charset="0"/>
              </a:rPr>
              <a:t>:</a:t>
            </a:r>
            <a:r>
              <a:rPr lang="en-US" sz="3200" dirty="0" smtClean="0">
                <a:solidFill>
                  <a:schemeClr val="bg1"/>
                </a:solidFill>
                <a:latin typeface="Cambria" panose="02040503050406030204" pitchFamily="18" charset="0"/>
              </a:rPr>
              <a:t> Standards </a:t>
            </a:r>
            <a:r>
              <a:rPr lang="en-US" sz="3200" dirty="0" smtClean="0">
                <a:latin typeface="Cambria" panose="02040503050406030204" pitchFamily="18" charset="0"/>
                <a:sym typeface="Wingdings" panose="05000000000000000000" pitchFamily="2" charset="2"/>
              </a:rPr>
              <a:t></a:t>
            </a:r>
            <a:endParaRPr lang="en-US" sz="3200" dirty="0">
              <a:latin typeface="Cambria" panose="02040503050406030204" pitchFamily="18" charset="0"/>
            </a:endParaRPr>
          </a:p>
        </p:txBody>
      </p:sp>
      <p:sp>
        <p:nvSpPr>
          <p:cNvPr id="3" name="Content Placeholder 2"/>
          <p:cNvSpPr>
            <a:spLocks noGrp="1"/>
          </p:cNvSpPr>
          <p:nvPr>
            <p:ph idx="1"/>
          </p:nvPr>
        </p:nvSpPr>
        <p:spPr>
          <a:xfrm>
            <a:off x="152400" y="914400"/>
            <a:ext cx="8839200" cy="5516563"/>
          </a:xfrm>
        </p:spPr>
        <p:txBody>
          <a:bodyPr/>
          <a:lstStyle/>
          <a:p>
            <a:pPr marL="0" indent="0">
              <a:buNone/>
            </a:pPr>
            <a:r>
              <a:rPr lang="en-US" dirty="0" smtClean="0">
                <a:solidFill>
                  <a:schemeClr val="bg1"/>
                </a:solidFill>
                <a:latin typeface="Cambria" panose="02040503050406030204" pitchFamily="18" charset="0"/>
              </a:rPr>
              <a:t>What Aric did:</a:t>
            </a:r>
          </a:p>
          <a:p>
            <a:pPr>
              <a:buBlip>
                <a:blip r:embed="rId2"/>
              </a:buBlip>
            </a:pPr>
            <a:r>
              <a:rPr lang="en-US" dirty="0" smtClean="0">
                <a:solidFill>
                  <a:schemeClr val="bg1"/>
                </a:solidFill>
                <a:latin typeface="Cambria" panose="02040503050406030204" pitchFamily="18" charset="0"/>
              </a:rPr>
              <a:t>Highlighted CCSS for Endurance (job), Leverage (other classes) and Readiness (next level)</a:t>
            </a:r>
          </a:p>
        </p:txBody>
      </p:sp>
    </p:spTree>
    <p:extLst>
      <p:ext uri="{BB962C8B-B14F-4D97-AF65-F5344CB8AC3E}">
        <p14:creationId xmlns:p14="http://schemas.microsoft.com/office/powerpoint/2010/main" val="42367634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685800"/>
          </a:xfrm>
        </p:spPr>
        <p:txBody>
          <a:bodyPr/>
          <a:lstStyle/>
          <a:p>
            <a:r>
              <a:rPr lang="en-US" sz="3200" dirty="0">
                <a:latin typeface="Cambria" panose="02040503050406030204" pitchFamily="18" charset="0"/>
              </a:rPr>
              <a:t>Teaching 2.0 Path</a:t>
            </a:r>
            <a:r>
              <a:rPr lang="en-US" sz="3200" dirty="0" smtClean="0">
                <a:latin typeface="Cambria" panose="02040503050406030204" pitchFamily="18" charset="0"/>
              </a:rPr>
              <a:t>:</a:t>
            </a:r>
            <a:r>
              <a:rPr lang="en-US" sz="3200" dirty="0" smtClean="0">
                <a:solidFill>
                  <a:schemeClr val="bg1"/>
                </a:solidFill>
                <a:latin typeface="Cambria" panose="02040503050406030204" pitchFamily="18" charset="0"/>
              </a:rPr>
              <a:t> Standards </a:t>
            </a:r>
            <a:r>
              <a:rPr lang="en-US" sz="3200" dirty="0" smtClean="0">
                <a:latin typeface="Cambria" panose="02040503050406030204" pitchFamily="18" charset="0"/>
                <a:sym typeface="Wingdings" panose="05000000000000000000" pitchFamily="2" charset="2"/>
              </a:rPr>
              <a:t></a:t>
            </a:r>
            <a:endParaRPr lang="en-US" sz="3200" dirty="0">
              <a:latin typeface="Cambria" panose="02040503050406030204" pitchFamily="18" charset="0"/>
            </a:endParaRPr>
          </a:p>
        </p:txBody>
      </p:sp>
      <p:sp>
        <p:nvSpPr>
          <p:cNvPr id="3" name="Content Placeholder 2"/>
          <p:cNvSpPr>
            <a:spLocks noGrp="1"/>
          </p:cNvSpPr>
          <p:nvPr>
            <p:ph idx="1"/>
          </p:nvPr>
        </p:nvSpPr>
        <p:spPr>
          <a:xfrm>
            <a:off x="152400" y="914400"/>
            <a:ext cx="8839200" cy="5516563"/>
          </a:xfrm>
        </p:spPr>
        <p:txBody>
          <a:bodyPr/>
          <a:lstStyle/>
          <a:p>
            <a:pPr marL="0" indent="0">
              <a:buNone/>
            </a:pPr>
            <a:r>
              <a:rPr lang="en-US" dirty="0" smtClean="0">
                <a:solidFill>
                  <a:schemeClr val="bg1"/>
                </a:solidFill>
                <a:latin typeface="Cambria" panose="02040503050406030204" pitchFamily="18" charset="0"/>
              </a:rPr>
              <a:t>What Aric did:</a:t>
            </a:r>
          </a:p>
          <a:p>
            <a:pPr>
              <a:buBlip>
                <a:blip r:embed="rId2"/>
              </a:buBlip>
            </a:pPr>
            <a:r>
              <a:rPr lang="en-US" dirty="0" smtClean="0">
                <a:solidFill>
                  <a:schemeClr val="bg1"/>
                </a:solidFill>
                <a:latin typeface="Cambria" panose="02040503050406030204" pitchFamily="18" charset="0"/>
              </a:rPr>
              <a:t>Highlighted CCSS for Endurance (job), Leverage (other classes) and Readiness (next level)</a:t>
            </a:r>
          </a:p>
          <a:p>
            <a:pPr>
              <a:buBlip>
                <a:blip r:embed="rId2"/>
              </a:buBlip>
            </a:pPr>
            <a:r>
              <a:rPr lang="en-US" dirty="0" smtClean="0">
                <a:solidFill>
                  <a:schemeClr val="bg1"/>
                </a:solidFill>
                <a:latin typeface="Cambria" panose="02040503050406030204" pitchFamily="18" charset="0"/>
              </a:rPr>
              <a:t>Synthesized 10ish standards per trimester</a:t>
            </a:r>
          </a:p>
        </p:txBody>
      </p:sp>
    </p:spTree>
    <p:extLst>
      <p:ext uri="{BB962C8B-B14F-4D97-AF65-F5344CB8AC3E}">
        <p14:creationId xmlns:p14="http://schemas.microsoft.com/office/powerpoint/2010/main" val="18878614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685800"/>
          </a:xfrm>
        </p:spPr>
        <p:txBody>
          <a:bodyPr/>
          <a:lstStyle/>
          <a:p>
            <a:r>
              <a:rPr lang="en-US" sz="3200" dirty="0">
                <a:latin typeface="Cambria" panose="02040503050406030204" pitchFamily="18" charset="0"/>
              </a:rPr>
              <a:t>Teaching 2.0 Path</a:t>
            </a:r>
            <a:r>
              <a:rPr lang="en-US" sz="3200" dirty="0" smtClean="0">
                <a:latin typeface="Cambria" panose="02040503050406030204" pitchFamily="18" charset="0"/>
              </a:rPr>
              <a:t>:</a:t>
            </a:r>
            <a:r>
              <a:rPr lang="en-US" sz="3200" dirty="0" smtClean="0">
                <a:solidFill>
                  <a:schemeClr val="bg1"/>
                </a:solidFill>
                <a:latin typeface="Cambria" panose="02040503050406030204" pitchFamily="18" charset="0"/>
              </a:rPr>
              <a:t> Standards </a:t>
            </a:r>
            <a:r>
              <a:rPr lang="en-US" sz="3200" dirty="0" smtClean="0">
                <a:latin typeface="Cambria" panose="02040503050406030204" pitchFamily="18" charset="0"/>
                <a:sym typeface="Wingdings" panose="05000000000000000000" pitchFamily="2" charset="2"/>
              </a:rPr>
              <a:t></a:t>
            </a:r>
            <a:endParaRPr lang="en-US" sz="3200" dirty="0">
              <a:latin typeface="Cambria" panose="02040503050406030204" pitchFamily="18" charset="0"/>
            </a:endParaRPr>
          </a:p>
        </p:txBody>
      </p:sp>
      <p:sp>
        <p:nvSpPr>
          <p:cNvPr id="3" name="Content Placeholder 2"/>
          <p:cNvSpPr>
            <a:spLocks noGrp="1"/>
          </p:cNvSpPr>
          <p:nvPr>
            <p:ph idx="1"/>
          </p:nvPr>
        </p:nvSpPr>
        <p:spPr>
          <a:xfrm>
            <a:off x="152400" y="914400"/>
            <a:ext cx="8839200" cy="5516563"/>
          </a:xfrm>
        </p:spPr>
        <p:txBody>
          <a:bodyPr/>
          <a:lstStyle/>
          <a:p>
            <a:pPr marL="0" indent="0">
              <a:buNone/>
            </a:pPr>
            <a:r>
              <a:rPr lang="en-US" dirty="0" smtClean="0">
                <a:solidFill>
                  <a:schemeClr val="bg1"/>
                </a:solidFill>
                <a:latin typeface="Cambria" panose="02040503050406030204" pitchFamily="18" charset="0"/>
              </a:rPr>
              <a:t>What Aric did:</a:t>
            </a:r>
          </a:p>
          <a:p>
            <a:pPr>
              <a:buBlip>
                <a:blip r:embed="rId2"/>
              </a:buBlip>
            </a:pPr>
            <a:r>
              <a:rPr lang="en-US" dirty="0" smtClean="0">
                <a:solidFill>
                  <a:schemeClr val="bg1"/>
                </a:solidFill>
                <a:latin typeface="Cambria" panose="02040503050406030204" pitchFamily="18" charset="0"/>
              </a:rPr>
              <a:t>Highlighted CCSS for Endurance (job), Leverage (other classes) and Readiness (next level)</a:t>
            </a:r>
          </a:p>
          <a:p>
            <a:pPr>
              <a:buBlip>
                <a:blip r:embed="rId2"/>
              </a:buBlip>
            </a:pPr>
            <a:r>
              <a:rPr lang="en-US" dirty="0" smtClean="0">
                <a:solidFill>
                  <a:schemeClr val="bg1"/>
                </a:solidFill>
                <a:latin typeface="Cambria" panose="02040503050406030204" pitchFamily="18" charset="0"/>
              </a:rPr>
              <a:t>Synthesized 10ish standards per trimester</a:t>
            </a:r>
          </a:p>
          <a:p>
            <a:pPr>
              <a:buBlip>
                <a:blip r:embed="rId2"/>
              </a:buBlip>
            </a:pPr>
            <a:r>
              <a:rPr lang="en-US" dirty="0" smtClean="0">
                <a:solidFill>
                  <a:schemeClr val="bg1"/>
                </a:solidFill>
                <a:latin typeface="Cambria" panose="02040503050406030204" pitchFamily="18" charset="0"/>
              </a:rPr>
              <a:t>Revised each grading period based on proficiency</a:t>
            </a:r>
          </a:p>
          <a:p>
            <a:pPr lvl="1">
              <a:buFont typeface="Wingdings" panose="05000000000000000000" pitchFamily="2" charset="2"/>
              <a:buChar char="Ø"/>
            </a:pPr>
            <a:r>
              <a:rPr lang="en-US" dirty="0" smtClean="0">
                <a:solidFill>
                  <a:schemeClr val="bg1"/>
                </a:solidFill>
                <a:latin typeface="Cambria" panose="02040503050406030204" pitchFamily="18" charset="0"/>
              </a:rPr>
              <a:t>Main ideas + details = Comprehension</a:t>
            </a:r>
          </a:p>
          <a:p>
            <a:pPr lvl="1">
              <a:buFont typeface="Wingdings" panose="05000000000000000000" pitchFamily="2" charset="2"/>
              <a:buChar char="Ø"/>
            </a:pPr>
            <a:r>
              <a:rPr lang="en-US" dirty="0" smtClean="0">
                <a:solidFill>
                  <a:schemeClr val="bg1"/>
                </a:solidFill>
                <a:latin typeface="Cambria" panose="02040503050406030204" pitchFamily="18" charset="0"/>
              </a:rPr>
              <a:t>No infer third trimester</a:t>
            </a:r>
          </a:p>
          <a:p>
            <a:pPr lvl="1">
              <a:buFont typeface="Wingdings" panose="05000000000000000000" pitchFamily="2" charset="2"/>
              <a:buChar char="Ø"/>
            </a:pPr>
            <a:r>
              <a:rPr lang="en-US" dirty="0" smtClean="0">
                <a:solidFill>
                  <a:schemeClr val="bg1"/>
                </a:solidFill>
                <a:latin typeface="Cambria" panose="02040503050406030204" pitchFamily="18" charset="0"/>
              </a:rPr>
              <a:t>Put diction in first trimester </a:t>
            </a:r>
            <a:endParaRPr lang="en-US" dirty="0" smtClean="0">
              <a:solidFill>
                <a:schemeClr val="bg1"/>
              </a:solidFill>
              <a:latin typeface="Cambria" panose="02040503050406030204" pitchFamily="18" charset="0"/>
            </a:endParaRPr>
          </a:p>
          <a:p>
            <a:pPr lvl="1">
              <a:buFont typeface="Wingdings" panose="05000000000000000000" pitchFamily="2" charset="2"/>
              <a:buChar char="Ø"/>
            </a:pPr>
            <a:r>
              <a:rPr lang="en-US" dirty="0" smtClean="0">
                <a:solidFill>
                  <a:schemeClr val="bg1"/>
                </a:solidFill>
                <a:latin typeface="Cambria" panose="02040503050406030204" pitchFamily="18" charset="0"/>
              </a:rPr>
              <a:t>10 is too many, ideally closer to 6</a:t>
            </a:r>
            <a:endParaRPr lang="en-US" dirty="0" smtClean="0">
              <a:latin typeface="Cambria" panose="02040503050406030204" pitchFamily="18" charset="0"/>
            </a:endParaRPr>
          </a:p>
        </p:txBody>
      </p:sp>
    </p:spTree>
    <p:extLst>
      <p:ext uri="{BB962C8B-B14F-4D97-AF65-F5344CB8AC3E}">
        <p14:creationId xmlns:p14="http://schemas.microsoft.com/office/powerpoint/2010/main" val="2835557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143000"/>
          </a:xfrm>
        </p:spPr>
        <p:txBody>
          <a:bodyPr/>
          <a:lstStyle/>
          <a:p>
            <a:r>
              <a:rPr lang="en-US" sz="3200" dirty="0" smtClean="0">
                <a:latin typeface="Cambria" panose="02040503050406030204" pitchFamily="18" charset="0"/>
              </a:rPr>
              <a:t>How do we really know what our kids know?</a:t>
            </a:r>
            <a:endParaRPr lang="en-US" sz="3200" dirty="0">
              <a:latin typeface="Cambria" panose="02040503050406030204" pitchFamily="18" charset="0"/>
            </a:endParaRPr>
          </a:p>
        </p:txBody>
      </p:sp>
      <p:sp>
        <p:nvSpPr>
          <p:cNvPr id="3" name="Content Placeholder 2"/>
          <p:cNvSpPr>
            <a:spLocks noGrp="1"/>
          </p:cNvSpPr>
          <p:nvPr>
            <p:ph idx="1"/>
          </p:nvPr>
        </p:nvSpPr>
        <p:spPr>
          <a:xfrm>
            <a:off x="152400" y="914400"/>
            <a:ext cx="8839200" cy="5516563"/>
          </a:xfrm>
        </p:spPr>
        <p:txBody>
          <a:bodyPr/>
          <a:lstStyle/>
          <a:p>
            <a:pPr marL="0" indent="0" algn="ctr">
              <a:buNone/>
            </a:pPr>
            <a:endParaRPr lang="en-US" sz="4000" dirty="0" smtClean="0">
              <a:latin typeface="Cambria" panose="02040503050406030204" pitchFamily="18" charset="0"/>
            </a:endParaRPr>
          </a:p>
          <a:p>
            <a:pPr marL="0" indent="0" algn="ctr">
              <a:buNone/>
            </a:pPr>
            <a:r>
              <a:rPr lang="en-US" sz="4000" dirty="0" smtClean="0">
                <a:latin typeface="Cambria" panose="02040503050406030204" pitchFamily="18" charset="0"/>
              </a:rPr>
              <a:t>Teaching </a:t>
            </a:r>
            <a:r>
              <a:rPr lang="en-US" sz="4000" dirty="0">
                <a:latin typeface="Cambria" panose="02040503050406030204" pitchFamily="18" charset="0"/>
              </a:rPr>
              <a:t>2.0 Path:</a:t>
            </a:r>
          </a:p>
          <a:p>
            <a:pPr marL="0" indent="0" algn="ctr">
              <a:buNone/>
            </a:pPr>
            <a:r>
              <a:rPr lang="en-US" sz="4000" dirty="0">
                <a:solidFill>
                  <a:srgbClr val="0000FF"/>
                </a:solidFill>
                <a:latin typeface="Cambria" panose="02040503050406030204" pitchFamily="18" charset="0"/>
              </a:rPr>
              <a:t>Standards</a:t>
            </a:r>
            <a:r>
              <a:rPr lang="en-US" sz="4000" dirty="0">
                <a:latin typeface="Cambria" panose="02040503050406030204" pitchFamily="18" charset="0"/>
              </a:rPr>
              <a:t> </a:t>
            </a:r>
            <a:r>
              <a:rPr lang="en-US" sz="4000" dirty="0">
                <a:latin typeface="Cambria" panose="02040503050406030204" pitchFamily="18" charset="0"/>
                <a:sym typeface="Wingdings" panose="05000000000000000000" pitchFamily="2" charset="2"/>
              </a:rPr>
              <a:t> </a:t>
            </a:r>
            <a:r>
              <a:rPr lang="en-US" sz="4000" dirty="0" smtClean="0">
                <a:solidFill>
                  <a:srgbClr val="008000"/>
                </a:solidFill>
                <a:latin typeface="Cambria" panose="02040503050406030204" pitchFamily="18" charset="0"/>
              </a:rPr>
              <a:t>Assessment</a:t>
            </a:r>
            <a:r>
              <a:rPr lang="en-US" sz="4000" dirty="0" smtClean="0">
                <a:latin typeface="Cambria" panose="02040503050406030204" pitchFamily="18" charset="0"/>
              </a:rPr>
              <a:t> </a:t>
            </a:r>
            <a:r>
              <a:rPr lang="en-US" sz="4000" dirty="0">
                <a:latin typeface="Cambria" panose="02040503050406030204" pitchFamily="18" charset="0"/>
                <a:sym typeface="Wingdings" panose="05000000000000000000" pitchFamily="2" charset="2"/>
              </a:rPr>
              <a:t> </a:t>
            </a:r>
            <a:r>
              <a:rPr lang="en-US" sz="4000" dirty="0">
                <a:solidFill>
                  <a:srgbClr val="FF0000"/>
                </a:solidFill>
                <a:latin typeface="Cambria" panose="02040503050406030204" pitchFamily="18" charset="0"/>
                <a:sym typeface="Wingdings" panose="05000000000000000000" pitchFamily="2" charset="2"/>
              </a:rPr>
              <a:t>Activities </a:t>
            </a:r>
            <a:endParaRPr lang="en-US" sz="4000" dirty="0">
              <a:solidFill>
                <a:srgbClr val="FF0000"/>
              </a:solidFill>
              <a:latin typeface="Cambria" panose="02040503050406030204" pitchFamily="18" charset="0"/>
            </a:endParaRPr>
          </a:p>
          <a:p>
            <a:pPr marL="0" indent="0" algn="ctr">
              <a:buNone/>
            </a:pPr>
            <a:endParaRPr lang="en-US" sz="4000" dirty="0" smtClean="0">
              <a:solidFill>
                <a:srgbClr val="0000FF"/>
              </a:solidFill>
              <a:latin typeface="Cambria" panose="02040503050406030204" pitchFamily="18" charset="0"/>
            </a:endParaRPr>
          </a:p>
          <a:p>
            <a:pPr marL="0" indent="0" algn="ctr">
              <a:buNone/>
            </a:pPr>
            <a:r>
              <a:rPr lang="en-US" sz="4000" dirty="0" smtClean="0">
                <a:solidFill>
                  <a:srgbClr val="0000FF"/>
                </a:solidFill>
                <a:latin typeface="Cambria" panose="02040503050406030204" pitchFamily="18" charset="0"/>
              </a:rPr>
              <a:t>Look </a:t>
            </a:r>
            <a:r>
              <a:rPr lang="en-US" sz="4000" dirty="0">
                <a:solidFill>
                  <a:srgbClr val="0000FF"/>
                </a:solidFill>
                <a:latin typeface="Cambria" panose="02040503050406030204" pitchFamily="18" charset="0"/>
              </a:rPr>
              <a:t>at </a:t>
            </a:r>
            <a:r>
              <a:rPr lang="en-US" sz="4000" dirty="0" smtClean="0">
                <a:solidFill>
                  <a:srgbClr val="0000FF"/>
                </a:solidFill>
                <a:latin typeface="Cambria" panose="02040503050406030204" pitchFamily="18" charset="0"/>
              </a:rPr>
              <a:t>pages 1-4 (Learning Targets Matrix) and compare/contrast it to your work. </a:t>
            </a:r>
            <a:endParaRPr lang="en-US" sz="4000" dirty="0">
              <a:solidFill>
                <a:srgbClr val="0000FF"/>
              </a:solidFill>
              <a:latin typeface="Cambria" panose="02040503050406030204" pitchFamily="18" charset="0"/>
            </a:endParaRPr>
          </a:p>
          <a:p>
            <a:pPr marL="0" indent="0" algn="ctr">
              <a:buNone/>
            </a:pPr>
            <a:endParaRPr lang="en-US" sz="4000" dirty="0" smtClean="0">
              <a:latin typeface="Cambria" panose="02040503050406030204" pitchFamily="18" charset="0"/>
            </a:endParaRPr>
          </a:p>
        </p:txBody>
      </p:sp>
    </p:spTree>
    <p:extLst>
      <p:ext uri="{BB962C8B-B14F-4D97-AF65-F5344CB8AC3E}">
        <p14:creationId xmlns:p14="http://schemas.microsoft.com/office/powerpoint/2010/main" val="28566495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143000"/>
          </a:xfrm>
        </p:spPr>
        <p:txBody>
          <a:bodyPr/>
          <a:lstStyle/>
          <a:p>
            <a:r>
              <a:rPr lang="en-US" sz="3200" dirty="0" smtClean="0">
                <a:latin typeface="Cambria" panose="02040503050406030204" pitchFamily="18" charset="0"/>
              </a:rPr>
              <a:t>How do we really know what our kids know?</a:t>
            </a:r>
            <a:endParaRPr lang="en-US" sz="3200" dirty="0">
              <a:latin typeface="Cambria" panose="02040503050406030204" pitchFamily="18" charset="0"/>
            </a:endParaRPr>
          </a:p>
        </p:txBody>
      </p:sp>
      <p:sp>
        <p:nvSpPr>
          <p:cNvPr id="3" name="Content Placeholder 2"/>
          <p:cNvSpPr>
            <a:spLocks noGrp="1"/>
          </p:cNvSpPr>
          <p:nvPr>
            <p:ph idx="1"/>
          </p:nvPr>
        </p:nvSpPr>
        <p:spPr>
          <a:xfrm>
            <a:off x="152400" y="914400"/>
            <a:ext cx="8839200" cy="5516563"/>
          </a:xfrm>
        </p:spPr>
        <p:txBody>
          <a:bodyPr/>
          <a:lstStyle/>
          <a:p>
            <a:pPr marL="0" indent="0" algn="ctr">
              <a:buNone/>
            </a:pPr>
            <a:endParaRPr lang="en-US" dirty="0" smtClean="0">
              <a:latin typeface="Cambria" panose="02040503050406030204" pitchFamily="18" charset="0"/>
            </a:endParaRPr>
          </a:p>
          <a:p>
            <a:pPr marL="0" indent="0" algn="ctr">
              <a:buNone/>
            </a:pPr>
            <a:r>
              <a:rPr lang="en-US" sz="4000" dirty="0" smtClean="0">
                <a:latin typeface="Cambria" panose="02040503050406030204" pitchFamily="18" charset="0"/>
              </a:rPr>
              <a:t>Teaching 101 Path:</a:t>
            </a:r>
          </a:p>
          <a:p>
            <a:pPr marL="0" indent="0" algn="ctr">
              <a:buNone/>
            </a:pPr>
            <a:r>
              <a:rPr lang="en-US" sz="4000" dirty="0" smtClean="0">
                <a:solidFill>
                  <a:srgbClr val="0000FF"/>
                </a:solidFill>
                <a:latin typeface="Cambria" panose="02040503050406030204" pitchFamily="18" charset="0"/>
              </a:rPr>
              <a:t>Standards</a:t>
            </a:r>
            <a:r>
              <a:rPr lang="en-US" sz="4000" dirty="0" smtClean="0">
                <a:latin typeface="Cambria" panose="02040503050406030204" pitchFamily="18" charset="0"/>
              </a:rPr>
              <a:t> </a:t>
            </a:r>
            <a:r>
              <a:rPr lang="en-US" sz="4000" dirty="0" smtClean="0">
                <a:latin typeface="Cambria" panose="02040503050406030204" pitchFamily="18" charset="0"/>
                <a:sym typeface="Wingdings" panose="05000000000000000000" pitchFamily="2" charset="2"/>
              </a:rPr>
              <a:t> </a:t>
            </a:r>
            <a:r>
              <a:rPr lang="en-US" sz="4000" dirty="0" smtClean="0">
                <a:solidFill>
                  <a:srgbClr val="FF0000"/>
                </a:solidFill>
                <a:latin typeface="Cambria" panose="02040503050406030204" pitchFamily="18" charset="0"/>
              </a:rPr>
              <a:t>Activities</a:t>
            </a:r>
            <a:r>
              <a:rPr lang="en-US" sz="4000" dirty="0" smtClean="0">
                <a:latin typeface="Cambria" panose="02040503050406030204" pitchFamily="18" charset="0"/>
              </a:rPr>
              <a:t> </a:t>
            </a:r>
            <a:r>
              <a:rPr lang="en-US" sz="4000" dirty="0" smtClean="0">
                <a:latin typeface="Cambria" panose="02040503050406030204" pitchFamily="18" charset="0"/>
                <a:sym typeface="Wingdings" panose="05000000000000000000" pitchFamily="2" charset="2"/>
              </a:rPr>
              <a:t> </a:t>
            </a:r>
            <a:r>
              <a:rPr lang="en-US" sz="4000" dirty="0" smtClean="0">
                <a:solidFill>
                  <a:srgbClr val="008000"/>
                </a:solidFill>
                <a:latin typeface="Cambria" panose="02040503050406030204" pitchFamily="18" charset="0"/>
              </a:rPr>
              <a:t>Assessment</a:t>
            </a:r>
          </a:p>
          <a:p>
            <a:pPr marL="0" indent="0" algn="ctr">
              <a:buNone/>
            </a:pPr>
            <a:endParaRPr lang="en-US" sz="4000" dirty="0" smtClean="0">
              <a:latin typeface="Cambria" panose="02040503050406030204" pitchFamily="18" charset="0"/>
            </a:endParaRPr>
          </a:p>
          <a:p>
            <a:pPr marL="0" indent="0" algn="ctr">
              <a:buNone/>
            </a:pPr>
            <a:r>
              <a:rPr lang="en-US" sz="4000" dirty="0">
                <a:latin typeface="Cambria" panose="02040503050406030204" pitchFamily="18" charset="0"/>
              </a:rPr>
              <a:t>Teaching 2.0 Path:</a:t>
            </a:r>
          </a:p>
          <a:p>
            <a:pPr marL="0" indent="0" algn="ctr">
              <a:buNone/>
            </a:pPr>
            <a:r>
              <a:rPr lang="en-US" sz="4000" dirty="0">
                <a:solidFill>
                  <a:srgbClr val="0000FF"/>
                </a:solidFill>
                <a:latin typeface="Cambria" panose="02040503050406030204" pitchFamily="18" charset="0"/>
              </a:rPr>
              <a:t>Standards</a:t>
            </a:r>
            <a:r>
              <a:rPr lang="en-US" sz="4000" dirty="0">
                <a:latin typeface="Cambria" panose="02040503050406030204" pitchFamily="18" charset="0"/>
              </a:rPr>
              <a:t> </a:t>
            </a:r>
            <a:r>
              <a:rPr lang="en-US" sz="4000" dirty="0">
                <a:latin typeface="Cambria" panose="02040503050406030204" pitchFamily="18" charset="0"/>
                <a:sym typeface="Wingdings" panose="05000000000000000000" pitchFamily="2" charset="2"/>
              </a:rPr>
              <a:t> </a:t>
            </a:r>
            <a:r>
              <a:rPr lang="en-US" sz="4000" dirty="0" smtClean="0">
                <a:solidFill>
                  <a:srgbClr val="008000"/>
                </a:solidFill>
                <a:latin typeface="Cambria" panose="02040503050406030204" pitchFamily="18" charset="0"/>
              </a:rPr>
              <a:t>Assessment</a:t>
            </a:r>
            <a:r>
              <a:rPr lang="en-US" sz="4000" dirty="0" smtClean="0">
                <a:latin typeface="Cambria" panose="02040503050406030204" pitchFamily="18" charset="0"/>
              </a:rPr>
              <a:t> </a:t>
            </a:r>
            <a:r>
              <a:rPr lang="en-US" sz="4000" dirty="0">
                <a:latin typeface="Cambria" panose="02040503050406030204" pitchFamily="18" charset="0"/>
                <a:sym typeface="Wingdings" panose="05000000000000000000" pitchFamily="2" charset="2"/>
              </a:rPr>
              <a:t> </a:t>
            </a:r>
            <a:r>
              <a:rPr lang="en-US" sz="4000" dirty="0">
                <a:solidFill>
                  <a:srgbClr val="FF0000"/>
                </a:solidFill>
                <a:latin typeface="Cambria" panose="02040503050406030204" pitchFamily="18" charset="0"/>
                <a:sym typeface="Wingdings" panose="05000000000000000000" pitchFamily="2" charset="2"/>
              </a:rPr>
              <a:t>Activities </a:t>
            </a:r>
            <a:endParaRPr lang="en-US" sz="4000" dirty="0">
              <a:solidFill>
                <a:srgbClr val="FF0000"/>
              </a:solidFill>
              <a:latin typeface="Cambria" panose="02040503050406030204" pitchFamily="18" charset="0"/>
            </a:endParaRPr>
          </a:p>
          <a:p>
            <a:pPr marL="0" indent="0" algn="ctr">
              <a:buNone/>
            </a:pPr>
            <a:endParaRPr lang="en-US" sz="4000" dirty="0" smtClean="0">
              <a:latin typeface="Cambria" panose="02040503050406030204" pitchFamily="18" charset="0"/>
            </a:endParaRPr>
          </a:p>
        </p:txBody>
      </p:sp>
    </p:spTree>
    <p:extLst>
      <p:ext uri="{BB962C8B-B14F-4D97-AF65-F5344CB8AC3E}">
        <p14:creationId xmlns:p14="http://schemas.microsoft.com/office/powerpoint/2010/main" val="26042263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81200" y="-180182"/>
            <a:ext cx="5278636" cy="7038182"/>
          </a:xfrm>
        </p:spPr>
      </p:pic>
    </p:spTree>
    <p:extLst>
      <p:ext uri="{BB962C8B-B14F-4D97-AF65-F5344CB8AC3E}">
        <p14:creationId xmlns:p14="http://schemas.microsoft.com/office/powerpoint/2010/main" val="36723492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8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685800"/>
          </a:xfrm>
        </p:spPr>
        <p:txBody>
          <a:bodyPr/>
          <a:lstStyle/>
          <a:p>
            <a:r>
              <a:rPr lang="en-US" sz="3200" dirty="0">
                <a:latin typeface="Cambria" panose="02040503050406030204" pitchFamily="18" charset="0"/>
              </a:rPr>
              <a:t>Teaching 2.0 </a:t>
            </a:r>
            <a:r>
              <a:rPr lang="en-US" sz="3200" dirty="0">
                <a:solidFill>
                  <a:schemeClr val="tx1"/>
                </a:solidFill>
                <a:latin typeface="Cambria" panose="02040503050406030204" pitchFamily="18" charset="0"/>
              </a:rPr>
              <a:t>Path</a:t>
            </a:r>
            <a:r>
              <a:rPr lang="en-US" sz="3200" dirty="0" smtClean="0">
                <a:solidFill>
                  <a:schemeClr val="tx1"/>
                </a:solidFill>
                <a:latin typeface="Cambria" panose="02040503050406030204" pitchFamily="18" charset="0"/>
              </a:rPr>
              <a:t>: </a:t>
            </a:r>
            <a:r>
              <a:rPr lang="en-US" sz="3200" dirty="0" smtClean="0">
                <a:solidFill>
                  <a:srgbClr val="0000FF"/>
                </a:solidFill>
                <a:latin typeface="Cambria" panose="02040503050406030204" pitchFamily="18" charset="0"/>
              </a:rPr>
              <a:t>Standards</a:t>
            </a:r>
            <a:r>
              <a:rPr lang="en-US" sz="3200" dirty="0" smtClean="0">
                <a:solidFill>
                  <a:schemeClr val="tx1"/>
                </a:solidFill>
                <a:latin typeface="Cambria" panose="02040503050406030204" pitchFamily="18" charset="0"/>
              </a:rPr>
              <a:t> </a:t>
            </a:r>
            <a:r>
              <a:rPr lang="en-US" sz="3200" dirty="0" smtClean="0">
                <a:latin typeface="Cambria" panose="02040503050406030204" pitchFamily="18" charset="0"/>
                <a:sym typeface="Wingdings" panose="05000000000000000000" pitchFamily="2" charset="2"/>
              </a:rPr>
              <a:t> </a:t>
            </a:r>
            <a:r>
              <a:rPr lang="en-US" sz="3200" dirty="0" smtClean="0">
                <a:solidFill>
                  <a:schemeClr val="bg1"/>
                </a:solidFill>
                <a:latin typeface="Cambria" panose="02040503050406030204" pitchFamily="18" charset="0"/>
                <a:sym typeface="Wingdings" panose="05000000000000000000" pitchFamily="2" charset="2"/>
              </a:rPr>
              <a:t>Assessment</a:t>
            </a:r>
            <a:endParaRPr lang="en-US" sz="3200" dirty="0">
              <a:solidFill>
                <a:schemeClr val="bg1"/>
              </a:solidFill>
              <a:latin typeface="Cambria" panose="02040503050406030204" pitchFamily="18" charset="0"/>
            </a:endParaRPr>
          </a:p>
        </p:txBody>
      </p:sp>
      <p:sp>
        <p:nvSpPr>
          <p:cNvPr id="3" name="Content Placeholder 2"/>
          <p:cNvSpPr>
            <a:spLocks noGrp="1"/>
          </p:cNvSpPr>
          <p:nvPr>
            <p:ph idx="1"/>
          </p:nvPr>
        </p:nvSpPr>
        <p:spPr>
          <a:xfrm>
            <a:off x="152400" y="838200"/>
            <a:ext cx="8839200" cy="5516563"/>
          </a:xfrm>
        </p:spPr>
        <p:txBody>
          <a:bodyPr/>
          <a:lstStyle/>
          <a:p>
            <a:pPr marL="0" indent="0">
              <a:buNone/>
            </a:pPr>
            <a:r>
              <a:rPr lang="en-US" sz="3600" dirty="0" smtClean="0">
                <a:solidFill>
                  <a:schemeClr val="bg1"/>
                </a:solidFill>
                <a:latin typeface="Cambria" panose="02040503050406030204" pitchFamily="18" charset="0"/>
              </a:rPr>
              <a:t>What Aric did:</a:t>
            </a:r>
          </a:p>
          <a:p>
            <a:pPr>
              <a:buBlip>
                <a:blip r:embed="rId2"/>
              </a:buBlip>
            </a:pPr>
            <a:r>
              <a:rPr lang="en-US" dirty="0" smtClean="0">
                <a:solidFill>
                  <a:schemeClr val="bg1"/>
                </a:solidFill>
                <a:latin typeface="Cambria" panose="02040503050406030204" pitchFamily="18" charset="0"/>
              </a:rPr>
              <a:t>Made standards in June &amp; summative in July</a:t>
            </a:r>
          </a:p>
          <a:p>
            <a:pPr>
              <a:buBlip>
                <a:blip r:embed="rId2"/>
              </a:buBlip>
            </a:pPr>
            <a:endParaRPr lang="en-US" dirty="0" smtClean="0">
              <a:latin typeface="Cambria" panose="02040503050406030204" pitchFamily="18" charset="0"/>
            </a:endParaRPr>
          </a:p>
          <a:p>
            <a:pPr>
              <a:buBlip>
                <a:blip r:embed="rId2"/>
              </a:buBlip>
            </a:pPr>
            <a:endParaRPr lang="en-US" dirty="0" smtClean="0">
              <a:latin typeface="Cambria" panose="02040503050406030204" pitchFamily="18" charset="0"/>
            </a:endParaRPr>
          </a:p>
        </p:txBody>
      </p:sp>
    </p:spTree>
    <p:extLst>
      <p:ext uri="{BB962C8B-B14F-4D97-AF65-F5344CB8AC3E}">
        <p14:creationId xmlns:p14="http://schemas.microsoft.com/office/powerpoint/2010/main" val="22047819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8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685800"/>
          </a:xfrm>
        </p:spPr>
        <p:txBody>
          <a:bodyPr/>
          <a:lstStyle/>
          <a:p>
            <a:r>
              <a:rPr lang="en-US" sz="3200" dirty="0">
                <a:latin typeface="Cambria" panose="02040503050406030204" pitchFamily="18" charset="0"/>
              </a:rPr>
              <a:t>Teaching 2.0 </a:t>
            </a:r>
            <a:r>
              <a:rPr lang="en-US" sz="3200" dirty="0">
                <a:solidFill>
                  <a:schemeClr val="tx1"/>
                </a:solidFill>
                <a:latin typeface="Cambria" panose="02040503050406030204" pitchFamily="18" charset="0"/>
              </a:rPr>
              <a:t>Path</a:t>
            </a:r>
            <a:r>
              <a:rPr lang="en-US" sz="3200" dirty="0" smtClean="0">
                <a:solidFill>
                  <a:schemeClr val="tx1"/>
                </a:solidFill>
                <a:latin typeface="Cambria" panose="02040503050406030204" pitchFamily="18" charset="0"/>
              </a:rPr>
              <a:t>: </a:t>
            </a:r>
            <a:r>
              <a:rPr lang="en-US" sz="3200" dirty="0" smtClean="0">
                <a:solidFill>
                  <a:srgbClr val="0000FF"/>
                </a:solidFill>
                <a:latin typeface="Cambria" panose="02040503050406030204" pitchFamily="18" charset="0"/>
              </a:rPr>
              <a:t>Standards</a:t>
            </a:r>
            <a:r>
              <a:rPr lang="en-US" sz="3200" dirty="0" smtClean="0">
                <a:solidFill>
                  <a:schemeClr val="tx1"/>
                </a:solidFill>
                <a:latin typeface="Cambria" panose="02040503050406030204" pitchFamily="18" charset="0"/>
              </a:rPr>
              <a:t> </a:t>
            </a:r>
            <a:r>
              <a:rPr lang="en-US" sz="3200" dirty="0" smtClean="0">
                <a:latin typeface="Cambria" panose="02040503050406030204" pitchFamily="18" charset="0"/>
                <a:sym typeface="Wingdings" panose="05000000000000000000" pitchFamily="2" charset="2"/>
              </a:rPr>
              <a:t> </a:t>
            </a:r>
            <a:r>
              <a:rPr lang="en-US" sz="3200" dirty="0" smtClean="0">
                <a:solidFill>
                  <a:schemeClr val="bg1"/>
                </a:solidFill>
                <a:latin typeface="Cambria" panose="02040503050406030204" pitchFamily="18" charset="0"/>
                <a:sym typeface="Wingdings" panose="05000000000000000000" pitchFamily="2" charset="2"/>
              </a:rPr>
              <a:t>Assessment</a:t>
            </a:r>
            <a:endParaRPr lang="en-US" sz="3200" dirty="0">
              <a:solidFill>
                <a:schemeClr val="bg1"/>
              </a:solidFill>
              <a:latin typeface="Cambria" panose="02040503050406030204" pitchFamily="18" charset="0"/>
            </a:endParaRPr>
          </a:p>
        </p:txBody>
      </p:sp>
      <p:sp>
        <p:nvSpPr>
          <p:cNvPr id="3" name="Content Placeholder 2"/>
          <p:cNvSpPr>
            <a:spLocks noGrp="1"/>
          </p:cNvSpPr>
          <p:nvPr>
            <p:ph idx="1"/>
          </p:nvPr>
        </p:nvSpPr>
        <p:spPr>
          <a:xfrm>
            <a:off x="152400" y="838200"/>
            <a:ext cx="8839200" cy="5516563"/>
          </a:xfrm>
        </p:spPr>
        <p:txBody>
          <a:bodyPr/>
          <a:lstStyle/>
          <a:p>
            <a:pPr marL="0" indent="0">
              <a:buNone/>
            </a:pPr>
            <a:r>
              <a:rPr lang="en-US" sz="3600" dirty="0" smtClean="0">
                <a:solidFill>
                  <a:schemeClr val="bg1"/>
                </a:solidFill>
                <a:latin typeface="Cambria" panose="02040503050406030204" pitchFamily="18" charset="0"/>
              </a:rPr>
              <a:t>What Aric did:</a:t>
            </a:r>
          </a:p>
          <a:p>
            <a:pPr>
              <a:buBlip>
                <a:blip r:embed="rId2"/>
              </a:buBlip>
            </a:pPr>
            <a:r>
              <a:rPr lang="en-US" dirty="0" smtClean="0">
                <a:solidFill>
                  <a:schemeClr val="bg1"/>
                </a:solidFill>
                <a:latin typeface="Cambria" panose="02040503050406030204" pitchFamily="18" charset="0"/>
              </a:rPr>
              <a:t>Made standards in June &amp; summative in July</a:t>
            </a:r>
          </a:p>
          <a:p>
            <a:pPr>
              <a:buBlip>
                <a:blip r:embed="rId2"/>
              </a:buBlip>
            </a:pPr>
            <a:r>
              <a:rPr lang="en-US" dirty="0" smtClean="0">
                <a:solidFill>
                  <a:schemeClr val="bg1"/>
                </a:solidFill>
                <a:latin typeface="Cambria" panose="02040503050406030204" pitchFamily="18" charset="0"/>
              </a:rPr>
              <a:t>Summative performance task measuring all </a:t>
            </a:r>
            <a:r>
              <a:rPr lang="en-US" dirty="0" smtClean="0">
                <a:solidFill>
                  <a:schemeClr val="bg1"/>
                </a:solidFill>
                <a:latin typeface="Cambria" panose="02040503050406030204" pitchFamily="18" charset="0"/>
              </a:rPr>
              <a:t> </a:t>
            </a:r>
            <a:r>
              <a:rPr lang="en-US" dirty="0" smtClean="0">
                <a:solidFill>
                  <a:schemeClr val="bg1"/>
                </a:solidFill>
                <a:latin typeface="Cambria" panose="02040503050406030204" pitchFamily="18" charset="0"/>
              </a:rPr>
              <a:t>standards. </a:t>
            </a:r>
            <a:r>
              <a:rPr lang="en-US" b="1" dirty="0" smtClean="0">
                <a:solidFill>
                  <a:schemeClr val="bg1"/>
                </a:solidFill>
                <a:latin typeface="Cambria" panose="02040503050406030204" pitchFamily="18" charset="0"/>
              </a:rPr>
              <a:t>See pages </a:t>
            </a:r>
            <a:r>
              <a:rPr lang="en-US" b="1" dirty="0" smtClean="0">
                <a:solidFill>
                  <a:schemeClr val="bg1"/>
                </a:solidFill>
                <a:latin typeface="Cambria" panose="02040503050406030204" pitchFamily="18" charset="0"/>
              </a:rPr>
              <a:t>5</a:t>
            </a:r>
            <a:r>
              <a:rPr lang="en-US" b="1" dirty="0" smtClean="0">
                <a:solidFill>
                  <a:schemeClr val="bg1"/>
                </a:solidFill>
                <a:latin typeface="Cambria" panose="02040503050406030204" pitchFamily="18" charset="0"/>
              </a:rPr>
              <a:t>-11</a:t>
            </a:r>
            <a:endParaRPr lang="en-US" dirty="0" smtClean="0">
              <a:solidFill>
                <a:schemeClr val="bg1"/>
              </a:solidFill>
              <a:latin typeface="Cambria" panose="02040503050406030204" pitchFamily="18" charset="0"/>
            </a:endParaRPr>
          </a:p>
          <a:p>
            <a:pPr marL="0" indent="0">
              <a:buNone/>
            </a:pPr>
            <a:endParaRPr lang="en-US" dirty="0" smtClean="0">
              <a:latin typeface="Cambria" panose="02040503050406030204" pitchFamily="18" charset="0"/>
            </a:endParaRPr>
          </a:p>
          <a:p>
            <a:pPr>
              <a:buBlip>
                <a:blip r:embed="rId2"/>
              </a:buBlip>
            </a:pPr>
            <a:endParaRPr lang="en-US" dirty="0" smtClean="0">
              <a:latin typeface="Cambria" panose="02040503050406030204" pitchFamily="18" charset="0"/>
            </a:endParaRPr>
          </a:p>
        </p:txBody>
      </p:sp>
    </p:spTree>
    <p:extLst>
      <p:ext uri="{BB962C8B-B14F-4D97-AF65-F5344CB8AC3E}">
        <p14:creationId xmlns:p14="http://schemas.microsoft.com/office/powerpoint/2010/main" val="7168556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8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685800"/>
          </a:xfrm>
        </p:spPr>
        <p:txBody>
          <a:bodyPr/>
          <a:lstStyle/>
          <a:p>
            <a:r>
              <a:rPr lang="en-US" sz="3200" dirty="0">
                <a:latin typeface="Cambria" panose="02040503050406030204" pitchFamily="18" charset="0"/>
              </a:rPr>
              <a:t>Teaching 2.0 </a:t>
            </a:r>
            <a:r>
              <a:rPr lang="en-US" sz="3200" dirty="0">
                <a:solidFill>
                  <a:schemeClr val="tx1"/>
                </a:solidFill>
                <a:latin typeface="Cambria" panose="02040503050406030204" pitchFamily="18" charset="0"/>
              </a:rPr>
              <a:t>Path</a:t>
            </a:r>
            <a:r>
              <a:rPr lang="en-US" sz="3200" dirty="0" smtClean="0">
                <a:solidFill>
                  <a:schemeClr val="tx1"/>
                </a:solidFill>
                <a:latin typeface="Cambria" panose="02040503050406030204" pitchFamily="18" charset="0"/>
              </a:rPr>
              <a:t>: </a:t>
            </a:r>
            <a:r>
              <a:rPr lang="en-US" sz="3200" dirty="0" smtClean="0">
                <a:solidFill>
                  <a:srgbClr val="0000FF"/>
                </a:solidFill>
                <a:latin typeface="Cambria" panose="02040503050406030204" pitchFamily="18" charset="0"/>
              </a:rPr>
              <a:t>Standards</a:t>
            </a:r>
            <a:r>
              <a:rPr lang="en-US" sz="3200" dirty="0" smtClean="0">
                <a:solidFill>
                  <a:schemeClr val="tx1"/>
                </a:solidFill>
                <a:latin typeface="Cambria" panose="02040503050406030204" pitchFamily="18" charset="0"/>
              </a:rPr>
              <a:t> </a:t>
            </a:r>
            <a:r>
              <a:rPr lang="en-US" sz="3200" dirty="0" smtClean="0">
                <a:latin typeface="Cambria" panose="02040503050406030204" pitchFamily="18" charset="0"/>
                <a:sym typeface="Wingdings" panose="05000000000000000000" pitchFamily="2" charset="2"/>
              </a:rPr>
              <a:t> </a:t>
            </a:r>
            <a:r>
              <a:rPr lang="en-US" sz="3200" dirty="0" smtClean="0">
                <a:solidFill>
                  <a:schemeClr val="bg1"/>
                </a:solidFill>
                <a:latin typeface="Cambria" panose="02040503050406030204" pitchFamily="18" charset="0"/>
                <a:sym typeface="Wingdings" panose="05000000000000000000" pitchFamily="2" charset="2"/>
              </a:rPr>
              <a:t>Assessment</a:t>
            </a:r>
            <a:endParaRPr lang="en-US" sz="3200" dirty="0">
              <a:solidFill>
                <a:schemeClr val="bg1"/>
              </a:solidFill>
              <a:latin typeface="Cambria" panose="02040503050406030204" pitchFamily="18" charset="0"/>
            </a:endParaRPr>
          </a:p>
        </p:txBody>
      </p:sp>
      <p:sp>
        <p:nvSpPr>
          <p:cNvPr id="3" name="Content Placeholder 2"/>
          <p:cNvSpPr>
            <a:spLocks noGrp="1"/>
          </p:cNvSpPr>
          <p:nvPr>
            <p:ph idx="1"/>
          </p:nvPr>
        </p:nvSpPr>
        <p:spPr>
          <a:xfrm>
            <a:off x="152400" y="838200"/>
            <a:ext cx="8839200" cy="5516563"/>
          </a:xfrm>
        </p:spPr>
        <p:txBody>
          <a:bodyPr/>
          <a:lstStyle/>
          <a:p>
            <a:pPr marL="0" indent="0">
              <a:buNone/>
            </a:pPr>
            <a:r>
              <a:rPr lang="en-US" sz="3600" dirty="0" smtClean="0">
                <a:solidFill>
                  <a:schemeClr val="bg1"/>
                </a:solidFill>
                <a:latin typeface="Cambria" panose="02040503050406030204" pitchFamily="18" charset="0"/>
              </a:rPr>
              <a:t>What Aric did:</a:t>
            </a:r>
          </a:p>
          <a:p>
            <a:pPr>
              <a:buBlip>
                <a:blip r:embed="rId2"/>
              </a:buBlip>
            </a:pPr>
            <a:r>
              <a:rPr lang="en-US" dirty="0" smtClean="0">
                <a:solidFill>
                  <a:schemeClr val="bg1"/>
                </a:solidFill>
                <a:latin typeface="Cambria" panose="02040503050406030204" pitchFamily="18" charset="0"/>
              </a:rPr>
              <a:t>Made standards in June &amp; summative in July</a:t>
            </a:r>
          </a:p>
          <a:p>
            <a:pPr>
              <a:buBlip>
                <a:blip r:embed="rId2"/>
              </a:buBlip>
            </a:pPr>
            <a:r>
              <a:rPr lang="en-US" dirty="0" smtClean="0">
                <a:solidFill>
                  <a:schemeClr val="bg1"/>
                </a:solidFill>
                <a:latin typeface="Cambria" panose="02040503050406030204" pitchFamily="18" charset="0"/>
              </a:rPr>
              <a:t>Summative performance task measuring all </a:t>
            </a:r>
            <a:r>
              <a:rPr lang="en-US" dirty="0" smtClean="0">
                <a:solidFill>
                  <a:schemeClr val="bg1"/>
                </a:solidFill>
                <a:latin typeface="Cambria" panose="02040503050406030204" pitchFamily="18" charset="0"/>
              </a:rPr>
              <a:t> </a:t>
            </a:r>
            <a:r>
              <a:rPr lang="en-US" dirty="0" smtClean="0">
                <a:solidFill>
                  <a:schemeClr val="bg1"/>
                </a:solidFill>
                <a:latin typeface="Cambria" panose="02040503050406030204" pitchFamily="18" charset="0"/>
              </a:rPr>
              <a:t>standards. </a:t>
            </a:r>
            <a:r>
              <a:rPr lang="en-US" b="1" dirty="0">
                <a:solidFill>
                  <a:schemeClr val="bg1"/>
                </a:solidFill>
                <a:latin typeface="Cambria" panose="02040503050406030204" pitchFamily="18" charset="0"/>
              </a:rPr>
              <a:t>See </a:t>
            </a:r>
            <a:r>
              <a:rPr lang="en-US" b="1" dirty="0" smtClean="0">
                <a:solidFill>
                  <a:schemeClr val="bg1"/>
                </a:solidFill>
                <a:latin typeface="Cambria" panose="02040503050406030204" pitchFamily="18" charset="0"/>
              </a:rPr>
              <a:t>pages 5-11</a:t>
            </a:r>
            <a:endParaRPr lang="en-US" dirty="0" smtClean="0">
              <a:solidFill>
                <a:schemeClr val="bg1"/>
              </a:solidFill>
              <a:latin typeface="Cambria" panose="02040503050406030204" pitchFamily="18" charset="0"/>
            </a:endParaRPr>
          </a:p>
          <a:p>
            <a:pPr>
              <a:buBlip>
                <a:blip r:embed="rId2"/>
              </a:buBlip>
            </a:pPr>
            <a:r>
              <a:rPr lang="en-US" dirty="0" smtClean="0">
                <a:solidFill>
                  <a:schemeClr val="bg1"/>
                </a:solidFill>
                <a:latin typeface="Cambria" panose="02040503050406030204" pitchFamily="18" charset="0"/>
              </a:rPr>
              <a:t>Two days in library and a weekend</a:t>
            </a:r>
          </a:p>
          <a:p>
            <a:pPr marL="0" indent="0">
              <a:buNone/>
            </a:pPr>
            <a:endParaRPr lang="en-US" dirty="0" smtClean="0">
              <a:latin typeface="Cambria" panose="02040503050406030204" pitchFamily="18" charset="0"/>
            </a:endParaRPr>
          </a:p>
          <a:p>
            <a:pPr>
              <a:buBlip>
                <a:blip r:embed="rId2"/>
              </a:buBlip>
            </a:pPr>
            <a:endParaRPr lang="en-US" dirty="0" smtClean="0">
              <a:latin typeface="Cambria" panose="02040503050406030204" pitchFamily="18" charset="0"/>
            </a:endParaRPr>
          </a:p>
        </p:txBody>
      </p:sp>
    </p:spTree>
    <p:extLst>
      <p:ext uri="{BB962C8B-B14F-4D97-AF65-F5344CB8AC3E}">
        <p14:creationId xmlns:p14="http://schemas.microsoft.com/office/powerpoint/2010/main" val="6224152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ChangeArrowheads="1"/>
          </p:cNvSpPr>
          <p:nvPr/>
        </p:nvSpPr>
        <p:spPr bwMode="auto">
          <a:xfrm>
            <a:off x="609600" y="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ltLang="en-US" b="1" u="sng">
              <a:latin typeface="Goudy Old Style" pitchFamily="18" charset="0"/>
            </a:endParaRPr>
          </a:p>
        </p:txBody>
      </p:sp>
      <p:sp>
        <p:nvSpPr>
          <p:cNvPr id="90115" name="Text Box 3"/>
          <p:cNvSpPr txBox="1">
            <a:spLocks noChangeArrowheads="1"/>
          </p:cNvSpPr>
          <p:nvPr/>
        </p:nvSpPr>
        <p:spPr bwMode="auto">
          <a:xfrm>
            <a:off x="0" y="0"/>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90116" name="Text Box 4"/>
          <p:cNvSpPr txBox="1">
            <a:spLocks noChangeArrowheads="1"/>
          </p:cNvSpPr>
          <p:nvPr/>
        </p:nvSpPr>
        <p:spPr bwMode="auto">
          <a:xfrm>
            <a:off x="0" y="333375"/>
            <a:ext cx="9144000" cy="1134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lgn="ctr"/>
            <a:r>
              <a:rPr lang="en-US" altLang="en-US" sz="3600" b="1" u="sng" dirty="0">
                <a:effectLst>
                  <a:outerShdw blurRad="38100" dist="38100" dir="2700000" algn="tl">
                    <a:srgbClr val="C0C0C0"/>
                  </a:outerShdw>
                </a:effectLst>
                <a:latin typeface="Goudy Old Style" pitchFamily="18" charset="0"/>
              </a:rPr>
              <a:t>Question #1:</a:t>
            </a:r>
          </a:p>
          <a:p>
            <a:pPr algn="ctr"/>
            <a:endParaRPr lang="en-US" altLang="en-US" sz="3600" b="1" u="sng" dirty="0">
              <a:effectLst>
                <a:outerShdw blurRad="38100" dist="38100" dir="2700000" algn="tl">
                  <a:srgbClr val="C0C0C0"/>
                </a:outerShdw>
              </a:effectLst>
              <a:latin typeface="Goudy Old Style" pitchFamily="18" charset="0"/>
            </a:endParaRPr>
          </a:p>
          <a:p>
            <a:pPr algn="ctr"/>
            <a:r>
              <a:rPr lang="en-US" altLang="en-US" sz="6600" dirty="0">
                <a:effectLst>
                  <a:outerShdw blurRad="38100" dist="38100" dir="2700000" algn="tl">
                    <a:srgbClr val="C0C0C0"/>
                  </a:outerShdw>
                </a:effectLst>
                <a:latin typeface="Goudy Old Style" pitchFamily="18" charset="0"/>
              </a:rPr>
              <a:t>How many years have I been teaching?</a:t>
            </a:r>
            <a:r>
              <a:rPr lang="en-US" altLang="en-US" sz="4000" b="1" dirty="0">
                <a:effectLst>
                  <a:outerShdw blurRad="38100" dist="38100" dir="2700000" algn="tl">
                    <a:srgbClr val="C0C0C0"/>
                  </a:outerShdw>
                </a:effectLst>
                <a:latin typeface="Goudy Old Style" pitchFamily="18" charset="0"/>
              </a:rPr>
              <a:t> </a:t>
            </a:r>
          </a:p>
          <a:p>
            <a:r>
              <a:rPr lang="en-US" altLang="en-US" sz="4000" b="1" dirty="0">
                <a:solidFill>
                  <a:srgbClr val="FF3300"/>
                </a:solidFill>
                <a:effectLst>
                  <a:outerShdw blurRad="38100" dist="38100" dir="2700000" algn="tl">
                    <a:srgbClr val="C0C0C0"/>
                  </a:outerShdw>
                </a:effectLst>
                <a:latin typeface="Goudy Old Style" pitchFamily="18" charset="0"/>
              </a:rPr>
              <a:t> </a:t>
            </a:r>
          </a:p>
          <a:p>
            <a:endParaRPr lang="en-US" altLang="en-US" sz="4000" b="1" dirty="0">
              <a:solidFill>
                <a:schemeClr val="bg1"/>
              </a:solidFill>
              <a:effectLst>
                <a:outerShdw blurRad="38100" dist="38100" dir="2700000" algn="tl">
                  <a:srgbClr val="C0C0C0"/>
                </a:outerShdw>
              </a:effectLst>
              <a:latin typeface="Goudy Old Style" pitchFamily="18" charset="0"/>
            </a:endParaRPr>
          </a:p>
          <a:p>
            <a:endParaRPr lang="en-US" altLang="en-US" sz="4000" b="1" dirty="0">
              <a:solidFill>
                <a:schemeClr val="bg1"/>
              </a:solidFill>
              <a:effectLst>
                <a:outerShdw blurRad="38100" dist="38100" dir="2700000" algn="tl">
                  <a:srgbClr val="C0C0C0"/>
                </a:outerShdw>
              </a:effectLst>
              <a:latin typeface="Goudy Old Style" pitchFamily="18" charset="0"/>
            </a:endParaRPr>
          </a:p>
          <a:p>
            <a:endParaRPr lang="en-US" altLang="en-US" sz="3600" b="1" dirty="0">
              <a:solidFill>
                <a:srgbClr val="660066"/>
              </a:solidFill>
              <a:effectLst>
                <a:outerShdw blurRad="38100" dist="38100" dir="2700000" algn="tl">
                  <a:srgbClr val="C0C0C0"/>
                </a:outerShdw>
              </a:effectLst>
              <a:latin typeface="Goudy Old Style" pitchFamily="18" charset="0"/>
            </a:endParaRPr>
          </a:p>
          <a:p>
            <a:endParaRPr lang="en-US" altLang="en-US" sz="3600" b="1" dirty="0">
              <a:solidFill>
                <a:srgbClr val="660066"/>
              </a:solidFill>
              <a:effectLst>
                <a:outerShdw blurRad="38100" dist="38100" dir="2700000" algn="tl">
                  <a:srgbClr val="C0C0C0"/>
                </a:outerShdw>
              </a:effectLst>
              <a:latin typeface="Goudy Old Style" pitchFamily="18" charset="0"/>
            </a:endParaRPr>
          </a:p>
          <a:p>
            <a:endParaRPr lang="en-US" altLang="en-US" sz="3600" b="1" dirty="0">
              <a:solidFill>
                <a:srgbClr val="00FF00"/>
              </a:solidFill>
              <a:effectLst>
                <a:outerShdw blurRad="38100" dist="38100" dir="2700000" algn="tl">
                  <a:srgbClr val="C0C0C0"/>
                </a:outerShdw>
              </a:effectLst>
              <a:latin typeface="Goudy Old Style" pitchFamily="18" charset="0"/>
            </a:endParaRPr>
          </a:p>
          <a:p>
            <a:endParaRPr lang="en-US" altLang="en-US" sz="3600" b="1" dirty="0">
              <a:solidFill>
                <a:srgbClr val="00FF00"/>
              </a:solidFill>
              <a:effectLst>
                <a:outerShdw blurRad="38100" dist="38100" dir="2700000" algn="tl">
                  <a:srgbClr val="C0C0C0"/>
                </a:outerShdw>
              </a:effectLst>
              <a:latin typeface="Goudy Old Style" pitchFamily="18" charset="0"/>
            </a:endParaRPr>
          </a:p>
          <a:p>
            <a:endParaRPr lang="en-US" altLang="en-US" sz="3600" b="1" dirty="0">
              <a:solidFill>
                <a:srgbClr val="FF6600"/>
              </a:solidFill>
              <a:effectLst>
                <a:outerShdw blurRad="38100" dist="38100" dir="2700000" algn="tl">
                  <a:srgbClr val="C0C0C0"/>
                </a:outerShdw>
              </a:effectLst>
              <a:latin typeface="Goudy Old Style" pitchFamily="18" charset="0"/>
            </a:endParaRPr>
          </a:p>
          <a:p>
            <a:endParaRPr lang="en-US" altLang="en-US" sz="3400" b="1" dirty="0">
              <a:solidFill>
                <a:schemeClr val="bg1"/>
              </a:solidFill>
              <a:effectLst>
                <a:outerShdw blurRad="38100" dist="38100" dir="2700000" algn="tl">
                  <a:srgbClr val="C0C0C0"/>
                </a:outerShdw>
              </a:effectLst>
              <a:latin typeface="Goudy Old Style" pitchFamily="18" charset="0"/>
            </a:endParaRPr>
          </a:p>
          <a:p>
            <a:endParaRPr lang="en-US" altLang="en-US" sz="3600" b="1" dirty="0">
              <a:effectLst>
                <a:outerShdw blurRad="38100" dist="38100" dir="2700000" algn="tl">
                  <a:srgbClr val="C0C0C0"/>
                </a:outerShdw>
              </a:effectLst>
              <a:latin typeface="Goudy Old Style" pitchFamily="18" charset="0"/>
            </a:endParaRPr>
          </a:p>
          <a:p>
            <a:endParaRPr lang="en-US" altLang="en-US" sz="4000" b="1" dirty="0">
              <a:effectLst>
                <a:outerShdw blurRad="38100" dist="38100" dir="2700000" algn="tl">
                  <a:srgbClr val="C0C0C0"/>
                </a:outerShdw>
              </a:effectLst>
              <a:latin typeface="Goudy Old Style" pitchFamily="18" charset="0"/>
            </a:endParaRPr>
          </a:p>
          <a:p>
            <a:endParaRPr lang="en-US" altLang="en-US" sz="4000" b="1" dirty="0">
              <a:effectLst>
                <a:outerShdw blurRad="38100" dist="38100" dir="2700000" algn="tl">
                  <a:srgbClr val="C0C0C0"/>
                </a:outerShdw>
              </a:effectLst>
              <a:latin typeface="Goudy Old Style" pitchFamily="18" charset="0"/>
            </a:endParaRPr>
          </a:p>
          <a:p>
            <a:endParaRPr lang="en-US" altLang="en-US" sz="4000" b="1" dirty="0">
              <a:effectLst>
                <a:outerShdw blurRad="38100" dist="38100" dir="2700000" algn="tl">
                  <a:srgbClr val="C0C0C0"/>
                </a:outerShdw>
              </a:effectLst>
              <a:latin typeface="Goudy Old Style" pitchFamily="18" charset="0"/>
            </a:endParaRPr>
          </a:p>
          <a:p>
            <a:endParaRPr lang="en-US" altLang="en-US" sz="4400" b="1" dirty="0">
              <a:solidFill>
                <a:schemeClr val="bg1"/>
              </a:solidFill>
              <a:effectLst>
                <a:outerShdw blurRad="38100" dist="38100" dir="2700000" algn="tl">
                  <a:srgbClr val="C0C0C0"/>
                </a:outerShdw>
              </a:effectLst>
              <a:latin typeface="Goudy Old Style" pitchFamily="18"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8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685800"/>
          </a:xfrm>
        </p:spPr>
        <p:txBody>
          <a:bodyPr/>
          <a:lstStyle/>
          <a:p>
            <a:r>
              <a:rPr lang="en-US" sz="3200" dirty="0">
                <a:latin typeface="Cambria" panose="02040503050406030204" pitchFamily="18" charset="0"/>
              </a:rPr>
              <a:t>Teaching 2.0 </a:t>
            </a:r>
            <a:r>
              <a:rPr lang="en-US" sz="3200" dirty="0">
                <a:solidFill>
                  <a:schemeClr val="tx1"/>
                </a:solidFill>
                <a:latin typeface="Cambria" panose="02040503050406030204" pitchFamily="18" charset="0"/>
              </a:rPr>
              <a:t>Path</a:t>
            </a:r>
            <a:r>
              <a:rPr lang="en-US" sz="3200" dirty="0" smtClean="0">
                <a:solidFill>
                  <a:schemeClr val="tx1"/>
                </a:solidFill>
                <a:latin typeface="Cambria" panose="02040503050406030204" pitchFamily="18" charset="0"/>
              </a:rPr>
              <a:t>: </a:t>
            </a:r>
            <a:r>
              <a:rPr lang="en-US" sz="3200" dirty="0" smtClean="0">
                <a:solidFill>
                  <a:srgbClr val="0000FF"/>
                </a:solidFill>
                <a:latin typeface="Cambria" panose="02040503050406030204" pitchFamily="18" charset="0"/>
              </a:rPr>
              <a:t>Standards</a:t>
            </a:r>
            <a:r>
              <a:rPr lang="en-US" sz="3200" dirty="0" smtClean="0">
                <a:solidFill>
                  <a:schemeClr val="tx1"/>
                </a:solidFill>
                <a:latin typeface="Cambria" panose="02040503050406030204" pitchFamily="18" charset="0"/>
              </a:rPr>
              <a:t> </a:t>
            </a:r>
            <a:r>
              <a:rPr lang="en-US" sz="3200" dirty="0" smtClean="0">
                <a:latin typeface="Cambria" panose="02040503050406030204" pitchFamily="18" charset="0"/>
                <a:sym typeface="Wingdings" panose="05000000000000000000" pitchFamily="2" charset="2"/>
              </a:rPr>
              <a:t> </a:t>
            </a:r>
            <a:r>
              <a:rPr lang="en-US" sz="3200" dirty="0" smtClean="0">
                <a:solidFill>
                  <a:schemeClr val="bg1"/>
                </a:solidFill>
                <a:latin typeface="Cambria" panose="02040503050406030204" pitchFamily="18" charset="0"/>
                <a:sym typeface="Wingdings" panose="05000000000000000000" pitchFamily="2" charset="2"/>
              </a:rPr>
              <a:t>Assessment</a:t>
            </a:r>
            <a:endParaRPr lang="en-US" sz="3200" dirty="0">
              <a:solidFill>
                <a:schemeClr val="bg1"/>
              </a:solidFill>
              <a:latin typeface="Cambria" panose="02040503050406030204" pitchFamily="18" charset="0"/>
            </a:endParaRPr>
          </a:p>
        </p:txBody>
      </p:sp>
      <p:sp>
        <p:nvSpPr>
          <p:cNvPr id="3" name="Content Placeholder 2"/>
          <p:cNvSpPr>
            <a:spLocks noGrp="1"/>
          </p:cNvSpPr>
          <p:nvPr>
            <p:ph idx="1"/>
          </p:nvPr>
        </p:nvSpPr>
        <p:spPr>
          <a:xfrm>
            <a:off x="152400" y="838200"/>
            <a:ext cx="8839200" cy="5516563"/>
          </a:xfrm>
        </p:spPr>
        <p:txBody>
          <a:bodyPr/>
          <a:lstStyle/>
          <a:p>
            <a:pPr marL="0" indent="0">
              <a:buNone/>
            </a:pPr>
            <a:r>
              <a:rPr lang="en-US" sz="3600" dirty="0" smtClean="0">
                <a:solidFill>
                  <a:schemeClr val="bg1"/>
                </a:solidFill>
                <a:latin typeface="Cambria" panose="02040503050406030204" pitchFamily="18" charset="0"/>
              </a:rPr>
              <a:t>What Aric did:</a:t>
            </a:r>
          </a:p>
          <a:p>
            <a:pPr>
              <a:buBlip>
                <a:blip r:embed="rId2"/>
              </a:buBlip>
            </a:pPr>
            <a:r>
              <a:rPr lang="en-US" dirty="0" smtClean="0">
                <a:solidFill>
                  <a:schemeClr val="bg1"/>
                </a:solidFill>
                <a:latin typeface="Cambria" panose="02040503050406030204" pitchFamily="18" charset="0"/>
              </a:rPr>
              <a:t>Made standards in June &amp; summative in July</a:t>
            </a:r>
          </a:p>
          <a:p>
            <a:pPr>
              <a:buBlip>
                <a:blip r:embed="rId2"/>
              </a:buBlip>
            </a:pPr>
            <a:r>
              <a:rPr lang="en-US" dirty="0" smtClean="0">
                <a:solidFill>
                  <a:schemeClr val="bg1"/>
                </a:solidFill>
                <a:latin typeface="Cambria" panose="02040503050406030204" pitchFamily="18" charset="0"/>
              </a:rPr>
              <a:t>Summative performance task measuring all </a:t>
            </a:r>
            <a:r>
              <a:rPr lang="en-US" dirty="0" smtClean="0">
                <a:solidFill>
                  <a:schemeClr val="bg1"/>
                </a:solidFill>
                <a:latin typeface="Cambria" panose="02040503050406030204" pitchFamily="18" charset="0"/>
              </a:rPr>
              <a:t> standards</a:t>
            </a:r>
            <a:r>
              <a:rPr lang="en-US" dirty="0" smtClean="0">
                <a:solidFill>
                  <a:schemeClr val="bg1"/>
                </a:solidFill>
                <a:latin typeface="Cambria" panose="02040503050406030204" pitchFamily="18" charset="0"/>
              </a:rPr>
              <a:t>. </a:t>
            </a:r>
            <a:r>
              <a:rPr lang="en-US" b="1" dirty="0">
                <a:solidFill>
                  <a:schemeClr val="bg1"/>
                </a:solidFill>
                <a:latin typeface="Cambria" panose="02040503050406030204" pitchFamily="18" charset="0"/>
              </a:rPr>
              <a:t>See pages </a:t>
            </a:r>
            <a:r>
              <a:rPr lang="en-US" b="1" dirty="0" smtClean="0">
                <a:solidFill>
                  <a:schemeClr val="bg1"/>
                </a:solidFill>
                <a:latin typeface="Cambria" panose="02040503050406030204" pitchFamily="18" charset="0"/>
              </a:rPr>
              <a:t>5-11</a:t>
            </a:r>
            <a:endParaRPr lang="en-US" dirty="0" smtClean="0">
              <a:solidFill>
                <a:schemeClr val="bg1"/>
              </a:solidFill>
              <a:latin typeface="Cambria" panose="02040503050406030204" pitchFamily="18" charset="0"/>
            </a:endParaRPr>
          </a:p>
          <a:p>
            <a:pPr>
              <a:buBlip>
                <a:blip r:embed="rId2"/>
              </a:buBlip>
            </a:pPr>
            <a:r>
              <a:rPr lang="en-US" dirty="0" smtClean="0">
                <a:solidFill>
                  <a:schemeClr val="bg1"/>
                </a:solidFill>
                <a:latin typeface="Cambria" panose="02040503050406030204" pitchFamily="18" charset="0"/>
              </a:rPr>
              <a:t>Two days in library and a weekend</a:t>
            </a:r>
          </a:p>
          <a:p>
            <a:pPr>
              <a:buBlip>
                <a:blip r:embed="rId2"/>
              </a:buBlip>
            </a:pPr>
            <a:r>
              <a:rPr lang="en-US" dirty="0" smtClean="0">
                <a:solidFill>
                  <a:schemeClr val="bg1"/>
                </a:solidFill>
                <a:latin typeface="Cambria" panose="02040503050406030204" pitchFamily="18" charset="0"/>
              </a:rPr>
              <a:t>“Repeat offenders</a:t>
            </a:r>
            <a:r>
              <a:rPr lang="en-US" dirty="0" smtClean="0">
                <a:solidFill>
                  <a:schemeClr val="bg1"/>
                </a:solidFill>
                <a:latin typeface="Cambria" panose="02040503050406030204" pitchFamily="18" charset="0"/>
              </a:rPr>
              <a:t>” and Special Education learners </a:t>
            </a:r>
            <a:r>
              <a:rPr lang="en-US" dirty="0" smtClean="0">
                <a:solidFill>
                  <a:schemeClr val="bg1"/>
                </a:solidFill>
                <a:latin typeface="Cambria" panose="02040503050406030204" pitchFamily="18" charset="0"/>
              </a:rPr>
              <a:t>= show me all </a:t>
            </a:r>
            <a:r>
              <a:rPr lang="en-US" dirty="0" smtClean="0">
                <a:solidFill>
                  <a:schemeClr val="bg1"/>
                </a:solidFill>
                <a:latin typeface="Cambria" panose="02040503050406030204" pitchFamily="18" charset="0"/>
              </a:rPr>
              <a:t>standards</a:t>
            </a:r>
            <a:endParaRPr lang="en-US" dirty="0" smtClean="0">
              <a:solidFill>
                <a:schemeClr val="bg1"/>
              </a:solidFill>
              <a:latin typeface="Cambria" panose="02040503050406030204" pitchFamily="18" charset="0"/>
            </a:endParaRPr>
          </a:p>
          <a:p>
            <a:pPr marL="0" indent="0">
              <a:buNone/>
            </a:pPr>
            <a:endParaRPr lang="en-US" dirty="0" smtClean="0">
              <a:latin typeface="Cambria" panose="02040503050406030204" pitchFamily="18" charset="0"/>
            </a:endParaRPr>
          </a:p>
          <a:p>
            <a:pPr>
              <a:buBlip>
                <a:blip r:embed="rId2"/>
              </a:buBlip>
            </a:pPr>
            <a:endParaRPr lang="en-US" dirty="0" smtClean="0">
              <a:latin typeface="Cambria" panose="02040503050406030204" pitchFamily="18" charset="0"/>
            </a:endParaRPr>
          </a:p>
        </p:txBody>
      </p:sp>
    </p:spTree>
    <p:extLst>
      <p:ext uri="{BB962C8B-B14F-4D97-AF65-F5344CB8AC3E}">
        <p14:creationId xmlns:p14="http://schemas.microsoft.com/office/powerpoint/2010/main" val="2372088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8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685800"/>
          </a:xfrm>
        </p:spPr>
        <p:txBody>
          <a:bodyPr/>
          <a:lstStyle/>
          <a:p>
            <a:r>
              <a:rPr lang="en-US" sz="3200" dirty="0">
                <a:latin typeface="Cambria" panose="02040503050406030204" pitchFamily="18" charset="0"/>
              </a:rPr>
              <a:t>Teaching 2.0 </a:t>
            </a:r>
            <a:r>
              <a:rPr lang="en-US" sz="3200" dirty="0">
                <a:solidFill>
                  <a:schemeClr val="tx1"/>
                </a:solidFill>
                <a:latin typeface="Cambria" panose="02040503050406030204" pitchFamily="18" charset="0"/>
              </a:rPr>
              <a:t>Path</a:t>
            </a:r>
            <a:r>
              <a:rPr lang="en-US" sz="3200" dirty="0" smtClean="0">
                <a:solidFill>
                  <a:schemeClr val="tx1"/>
                </a:solidFill>
                <a:latin typeface="Cambria" panose="02040503050406030204" pitchFamily="18" charset="0"/>
              </a:rPr>
              <a:t>: </a:t>
            </a:r>
            <a:r>
              <a:rPr lang="en-US" sz="3200" dirty="0" smtClean="0">
                <a:solidFill>
                  <a:srgbClr val="0000FF"/>
                </a:solidFill>
                <a:latin typeface="Cambria" panose="02040503050406030204" pitchFamily="18" charset="0"/>
              </a:rPr>
              <a:t>Standards</a:t>
            </a:r>
            <a:r>
              <a:rPr lang="en-US" sz="3200" dirty="0" smtClean="0">
                <a:solidFill>
                  <a:schemeClr val="tx1"/>
                </a:solidFill>
                <a:latin typeface="Cambria" panose="02040503050406030204" pitchFamily="18" charset="0"/>
              </a:rPr>
              <a:t> </a:t>
            </a:r>
            <a:r>
              <a:rPr lang="en-US" sz="3200" dirty="0" smtClean="0">
                <a:latin typeface="Cambria" panose="02040503050406030204" pitchFamily="18" charset="0"/>
                <a:sym typeface="Wingdings" panose="05000000000000000000" pitchFamily="2" charset="2"/>
              </a:rPr>
              <a:t> </a:t>
            </a:r>
            <a:r>
              <a:rPr lang="en-US" sz="3200" dirty="0" smtClean="0">
                <a:solidFill>
                  <a:schemeClr val="bg1"/>
                </a:solidFill>
                <a:latin typeface="Cambria" panose="02040503050406030204" pitchFamily="18" charset="0"/>
                <a:sym typeface="Wingdings" panose="05000000000000000000" pitchFamily="2" charset="2"/>
              </a:rPr>
              <a:t>Assessment</a:t>
            </a:r>
            <a:endParaRPr lang="en-US" sz="3200" dirty="0">
              <a:solidFill>
                <a:schemeClr val="bg1"/>
              </a:solidFill>
              <a:latin typeface="Cambria" panose="02040503050406030204" pitchFamily="18" charset="0"/>
            </a:endParaRPr>
          </a:p>
        </p:txBody>
      </p:sp>
      <p:sp>
        <p:nvSpPr>
          <p:cNvPr id="3" name="Content Placeholder 2"/>
          <p:cNvSpPr>
            <a:spLocks noGrp="1"/>
          </p:cNvSpPr>
          <p:nvPr>
            <p:ph idx="1"/>
          </p:nvPr>
        </p:nvSpPr>
        <p:spPr>
          <a:xfrm>
            <a:off x="152400" y="685800"/>
            <a:ext cx="8839200" cy="5516563"/>
          </a:xfrm>
        </p:spPr>
        <p:txBody>
          <a:bodyPr/>
          <a:lstStyle/>
          <a:p>
            <a:pPr marL="0" indent="0">
              <a:buNone/>
            </a:pPr>
            <a:r>
              <a:rPr lang="en-US" sz="3600" dirty="0" smtClean="0">
                <a:solidFill>
                  <a:schemeClr val="bg1"/>
                </a:solidFill>
                <a:latin typeface="Cambria" panose="02040503050406030204" pitchFamily="18" charset="0"/>
              </a:rPr>
              <a:t>What Aric did:</a:t>
            </a:r>
          </a:p>
          <a:p>
            <a:pPr>
              <a:buBlip>
                <a:blip r:embed="rId2"/>
              </a:buBlip>
            </a:pPr>
            <a:r>
              <a:rPr lang="en-US" dirty="0" smtClean="0">
                <a:solidFill>
                  <a:schemeClr val="bg1"/>
                </a:solidFill>
                <a:latin typeface="Cambria" panose="02040503050406030204" pitchFamily="18" charset="0"/>
              </a:rPr>
              <a:t>Made standards in June &amp; summative in July</a:t>
            </a:r>
          </a:p>
          <a:p>
            <a:pPr>
              <a:buBlip>
                <a:blip r:embed="rId2"/>
              </a:buBlip>
            </a:pPr>
            <a:r>
              <a:rPr lang="en-US" dirty="0">
                <a:solidFill>
                  <a:schemeClr val="bg1"/>
                </a:solidFill>
                <a:latin typeface="Cambria" panose="02040503050406030204" pitchFamily="18" charset="0"/>
              </a:rPr>
              <a:t>Summative performance task measuring all </a:t>
            </a:r>
            <a:r>
              <a:rPr lang="en-US" dirty="0" smtClean="0">
                <a:solidFill>
                  <a:schemeClr val="bg1"/>
                </a:solidFill>
                <a:latin typeface="Cambria" panose="02040503050406030204" pitchFamily="18" charset="0"/>
              </a:rPr>
              <a:t> </a:t>
            </a:r>
            <a:r>
              <a:rPr lang="en-US" dirty="0">
                <a:solidFill>
                  <a:schemeClr val="bg1"/>
                </a:solidFill>
                <a:latin typeface="Cambria" panose="02040503050406030204" pitchFamily="18" charset="0"/>
              </a:rPr>
              <a:t>standards. </a:t>
            </a:r>
            <a:r>
              <a:rPr lang="en-US" b="1" dirty="0">
                <a:solidFill>
                  <a:schemeClr val="bg1"/>
                </a:solidFill>
                <a:latin typeface="Cambria" panose="02040503050406030204" pitchFamily="18" charset="0"/>
              </a:rPr>
              <a:t>See pages 5-11</a:t>
            </a:r>
            <a:endParaRPr lang="en-US" dirty="0">
              <a:solidFill>
                <a:schemeClr val="bg1"/>
              </a:solidFill>
              <a:latin typeface="Cambria" panose="02040503050406030204" pitchFamily="18" charset="0"/>
            </a:endParaRPr>
          </a:p>
          <a:p>
            <a:pPr>
              <a:buBlip>
                <a:blip r:embed="rId2"/>
              </a:buBlip>
            </a:pPr>
            <a:r>
              <a:rPr lang="en-US" dirty="0">
                <a:solidFill>
                  <a:schemeClr val="bg1"/>
                </a:solidFill>
                <a:latin typeface="Cambria" panose="02040503050406030204" pitchFamily="18" charset="0"/>
              </a:rPr>
              <a:t>Two days in library and a weekend</a:t>
            </a:r>
          </a:p>
          <a:p>
            <a:pPr>
              <a:buBlip>
                <a:blip r:embed="rId2"/>
              </a:buBlip>
            </a:pPr>
            <a:r>
              <a:rPr lang="en-US" dirty="0">
                <a:solidFill>
                  <a:schemeClr val="bg1"/>
                </a:solidFill>
                <a:latin typeface="Cambria" panose="02040503050406030204" pitchFamily="18" charset="0"/>
              </a:rPr>
              <a:t>“Repeat offenders” and Special education learners = show me all standards</a:t>
            </a:r>
          </a:p>
          <a:p>
            <a:pPr>
              <a:buBlip>
                <a:blip r:embed="rId2"/>
              </a:buBlip>
            </a:pPr>
            <a:r>
              <a:rPr lang="en-US" dirty="0" smtClean="0">
                <a:solidFill>
                  <a:schemeClr val="bg1"/>
                </a:solidFill>
                <a:latin typeface="Cambria" panose="02040503050406030204" pitchFamily="18" charset="0"/>
              </a:rPr>
              <a:t>Revisions </a:t>
            </a:r>
            <a:r>
              <a:rPr lang="en-US" dirty="0" smtClean="0">
                <a:solidFill>
                  <a:schemeClr val="bg1"/>
                </a:solidFill>
                <a:latin typeface="Cambria" panose="02040503050406030204" pitchFamily="18" charset="0"/>
              </a:rPr>
              <a:t>= </a:t>
            </a:r>
            <a:r>
              <a:rPr lang="en-US" dirty="0" smtClean="0">
                <a:solidFill>
                  <a:schemeClr val="bg1"/>
                </a:solidFill>
                <a:latin typeface="Cambria" panose="02040503050406030204" pitchFamily="18" charset="0"/>
              </a:rPr>
              <a:t>alternative text and writing task. </a:t>
            </a:r>
            <a:r>
              <a:rPr lang="en-US" b="1" dirty="0" smtClean="0">
                <a:solidFill>
                  <a:schemeClr val="bg1"/>
                </a:solidFill>
                <a:latin typeface="Cambria" panose="02040503050406030204" pitchFamily="18" charset="0"/>
              </a:rPr>
              <a:t>See pages 12-15</a:t>
            </a:r>
            <a:endParaRPr lang="en-US" b="1" dirty="0" smtClean="0">
              <a:solidFill>
                <a:schemeClr val="bg1"/>
              </a:solidFill>
              <a:latin typeface="Cambria" panose="02040503050406030204" pitchFamily="18" charset="0"/>
            </a:endParaRPr>
          </a:p>
          <a:p>
            <a:pPr>
              <a:buBlip>
                <a:blip r:embed="rId2"/>
              </a:buBlip>
            </a:pPr>
            <a:endParaRPr lang="en-US" dirty="0" smtClean="0">
              <a:latin typeface="Cambria" panose="02040503050406030204" pitchFamily="18" charset="0"/>
            </a:endParaRPr>
          </a:p>
          <a:p>
            <a:pPr>
              <a:buBlip>
                <a:blip r:embed="rId2"/>
              </a:buBlip>
            </a:pPr>
            <a:endParaRPr lang="en-US" dirty="0" smtClean="0">
              <a:latin typeface="Cambria" panose="02040503050406030204" pitchFamily="18" charset="0"/>
            </a:endParaRPr>
          </a:p>
        </p:txBody>
      </p:sp>
    </p:spTree>
    <p:extLst>
      <p:ext uri="{BB962C8B-B14F-4D97-AF65-F5344CB8AC3E}">
        <p14:creationId xmlns:p14="http://schemas.microsoft.com/office/powerpoint/2010/main" val="13976084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143000"/>
          </a:xfrm>
        </p:spPr>
        <p:txBody>
          <a:bodyPr/>
          <a:lstStyle/>
          <a:p>
            <a:r>
              <a:rPr lang="en-US" sz="3200" dirty="0" smtClean="0">
                <a:latin typeface="Cambria" panose="02040503050406030204" pitchFamily="18" charset="0"/>
              </a:rPr>
              <a:t>How do we really know what our kids know?</a:t>
            </a:r>
            <a:endParaRPr lang="en-US" sz="3200" dirty="0">
              <a:latin typeface="Cambria" panose="02040503050406030204" pitchFamily="18" charset="0"/>
            </a:endParaRPr>
          </a:p>
        </p:txBody>
      </p:sp>
      <p:sp>
        <p:nvSpPr>
          <p:cNvPr id="3" name="Content Placeholder 2"/>
          <p:cNvSpPr>
            <a:spLocks noGrp="1"/>
          </p:cNvSpPr>
          <p:nvPr>
            <p:ph idx="1"/>
          </p:nvPr>
        </p:nvSpPr>
        <p:spPr>
          <a:xfrm>
            <a:off x="152400" y="914400"/>
            <a:ext cx="8839200" cy="5516563"/>
          </a:xfrm>
        </p:spPr>
        <p:txBody>
          <a:bodyPr/>
          <a:lstStyle/>
          <a:p>
            <a:pPr marL="0" indent="0" algn="ctr">
              <a:buNone/>
            </a:pPr>
            <a:endParaRPr lang="en-US" sz="4000" dirty="0" smtClean="0">
              <a:latin typeface="Cambria" panose="02040503050406030204" pitchFamily="18" charset="0"/>
            </a:endParaRPr>
          </a:p>
          <a:p>
            <a:pPr marL="0" indent="0" algn="ctr">
              <a:buNone/>
            </a:pPr>
            <a:r>
              <a:rPr lang="en-US" sz="4000" dirty="0" smtClean="0">
                <a:latin typeface="Cambria" panose="02040503050406030204" pitchFamily="18" charset="0"/>
              </a:rPr>
              <a:t>Teaching </a:t>
            </a:r>
            <a:r>
              <a:rPr lang="en-US" sz="4000" dirty="0">
                <a:latin typeface="Cambria" panose="02040503050406030204" pitchFamily="18" charset="0"/>
              </a:rPr>
              <a:t>2.0 Path:</a:t>
            </a:r>
          </a:p>
          <a:p>
            <a:pPr marL="0" indent="0" algn="ctr">
              <a:buNone/>
            </a:pPr>
            <a:r>
              <a:rPr lang="en-US" sz="4000" dirty="0">
                <a:solidFill>
                  <a:srgbClr val="0000FF"/>
                </a:solidFill>
                <a:latin typeface="Cambria" panose="02040503050406030204" pitchFamily="18" charset="0"/>
              </a:rPr>
              <a:t>Standards</a:t>
            </a:r>
            <a:r>
              <a:rPr lang="en-US" sz="4000" dirty="0">
                <a:latin typeface="Cambria" panose="02040503050406030204" pitchFamily="18" charset="0"/>
              </a:rPr>
              <a:t> </a:t>
            </a:r>
            <a:r>
              <a:rPr lang="en-US" sz="4000" dirty="0">
                <a:latin typeface="Cambria" panose="02040503050406030204" pitchFamily="18" charset="0"/>
                <a:sym typeface="Wingdings" panose="05000000000000000000" pitchFamily="2" charset="2"/>
              </a:rPr>
              <a:t> </a:t>
            </a:r>
            <a:r>
              <a:rPr lang="en-US" sz="4000" dirty="0" smtClean="0">
                <a:solidFill>
                  <a:srgbClr val="008000"/>
                </a:solidFill>
                <a:latin typeface="Cambria" panose="02040503050406030204" pitchFamily="18" charset="0"/>
              </a:rPr>
              <a:t>Assessment</a:t>
            </a:r>
            <a:r>
              <a:rPr lang="en-US" sz="4000" dirty="0" smtClean="0">
                <a:latin typeface="Cambria" panose="02040503050406030204" pitchFamily="18" charset="0"/>
              </a:rPr>
              <a:t> </a:t>
            </a:r>
            <a:r>
              <a:rPr lang="en-US" sz="4000" dirty="0">
                <a:latin typeface="Cambria" panose="02040503050406030204" pitchFamily="18" charset="0"/>
                <a:sym typeface="Wingdings" panose="05000000000000000000" pitchFamily="2" charset="2"/>
              </a:rPr>
              <a:t> </a:t>
            </a:r>
            <a:r>
              <a:rPr lang="en-US" sz="4000" dirty="0">
                <a:solidFill>
                  <a:srgbClr val="FF0000"/>
                </a:solidFill>
                <a:latin typeface="Cambria" panose="02040503050406030204" pitchFamily="18" charset="0"/>
                <a:sym typeface="Wingdings" panose="05000000000000000000" pitchFamily="2" charset="2"/>
              </a:rPr>
              <a:t>Activities </a:t>
            </a:r>
            <a:endParaRPr lang="en-US" sz="4000" dirty="0">
              <a:solidFill>
                <a:srgbClr val="FF0000"/>
              </a:solidFill>
              <a:latin typeface="Cambria" panose="02040503050406030204" pitchFamily="18" charset="0"/>
            </a:endParaRPr>
          </a:p>
          <a:p>
            <a:pPr marL="0" indent="0" algn="ctr">
              <a:buNone/>
            </a:pPr>
            <a:endParaRPr lang="en-US" sz="4000" dirty="0" smtClean="0">
              <a:solidFill>
                <a:srgbClr val="0000FF"/>
              </a:solidFill>
              <a:latin typeface="Cambria" panose="02040503050406030204" pitchFamily="18" charset="0"/>
            </a:endParaRPr>
          </a:p>
          <a:p>
            <a:pPr marL="0" indent="0" algn="ctr">
              <a:buNone/>
            </a:pPr>
            <a:r>
              <a:rPr lang="en-US" sz="4000" dirty="0" smtClean="0">
                <a:latin typeface="Cambria" panose="02040503050406030204" pitchFamily="18" charset="0"/>
              </a:rPr>
              <a:t>How clearly do your assessments assess standards? </a:t>
            </a:r>
            <a:endParaRPr lang="en-US" sz="4000" dirty="0">
              <a:latin typeface="Cambria" panose="02040503050406030204" pitchFamily="18" charset="0"/>
            </a:endParaRPr>
          </a:p>
          <a:p>
            <a:pPr marL="0" indent="0" algn="ctr">
              <a:buNone/>
            </a:pPr>
            <a:endParaRPr lang="en-US" sz="4000" dirty="0" smtClean="0">
              <a:latin typeface="Cambria" panose="02040503050406030204" pitchFamily="18" charset="0"/>
            </a:endParaRPr>
          </a:p>
        </p:txBody>
      </p:sp>
    </p:spTree>
    <p:extLst>
      <p:ext uri="{BB962C8B-B14F-4D97-AF65-F5344CB8AC3E}">
        <p14:creationId xmlns:p14="http://schemas.microsoft.com/office/powerpoint/2010/main" val="39661143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143000"/>
          </a:xfrm>
        </p:spPr>
        <p:txBody>
          <a:bodyPr/>
          <a:lstStyle/>
          <a:p>
            <a:r>
              <a:rPr lang="en-US" sz="3200" dirty="0" smtClean="0">
                <a:latin typeface="Cambria" panose="02040503050406030204" pitchFamily="18" charset="0"/>
              </a:rPr>
              <a:t>How do we really know what our kids know?</a:t>
            </a:r>
            <a:endParaRPr lang="en-US" sz="3200" dirty="0">
              <a:latin typeface="Cambria" panose="02040503050406030204" pitchFamily="18" charset="0"/>
            </a:endParaRPr>
          </a:p>
        </p:txBody>
      </p:sp>
      <p:sp>
        <p:nvSpPr>
          <p:cNvPr id="3" name="Content Placeholder 2"/>
          <p:cNvSpPr>
            <a:spLocks noGrp="1"/>
          </p:cNvSpPr>
          <p:nvPr>
            <p:ph idx="1"/>
          </p:nvPr>
        </p:nvSpPr>
        <p:spPr>
          <a:xfrm>
            <a:off x="152400" y="914400"/>
            <a:ext cx="8839200" cy="5516563"/>
          </a:xfrm>
        </p:spPr>
        <p:txBody>
          <a:bodyPr/>
          <a:lstStyle/>
          <a:p>
            <a:pPr marL="0" indent="0" algn="ctr">
              <a:buNone/>
            </a:pPr>
            <a:endParaRPr lang="en-US" dirty="0" smtClean="0">
              <a:latin typeface="Cambria" panose="02040503050406030204" pitchFamily="18" charset="0"/>
            </a:endParaRPr>
          </a:p>
          <a:p>
            <a:pPr marL="0" indent="0" algn="ctr">
              <a:buNone/>
            </a:pPr>
            <a:r>
              <a:rPr lang="en-US" sz="4000" dirty="0" smtClean="0">
                <a:latin typeface="Cambria" panose="02040503050406030204" pitchFamily="18" charset="0"/>
              </a:rPr>
              <a:t>Teaching 101 Path:</a:t>
            </a:r>
          </a:p>
          <a:p>
            <a:pPr marL="0" indent="0" algn="ctr">
              <a:buNone/>
            </a:pPr>
            <a:r>
              <a:rPr lang="en-US" sz="4000" dirty="0" smtClean="0">
                <a:solidFill>
                  <a:srgbClr val="0000FF"/>
                </a:solidFill>
                <a:latin typeface="Cambria" panose="02040503050406030204" pitchFamily="18" charset="0"/>
              </a:rPr>
              <a:t>Standards</a:t>
            </a:r>
            <a:r>
              <a:rPr lang="en-US" sz="4000" dirty="0" smtClean="0">
                <a:latin typeface="Cambria" panose="02040503050406030204" pitchFamily="18" charset="0"/>
              </a:rPr>
              <a:t> </a:t>
            </a:r>
            <a:r>
              <a:rPr lang="en-US" sz="4000" dirty="0" smtClean="0">
                <a:latin typeface="Cambria" panose="02040503050406030204" pitchFamily="18" charset="0"/>
                <a:sym typeface="Wingdings" panose="05000000000000000000" pitchFamily="2" charset="2"/>
              </a:rPr>
              <a:t> </a:t>
            </a:r>
            <a:r>
              <a:rPr lang="en-US" sz="4000" dirty="0" smtClean="0">
                <a:solidFill>
                  <a:srgbClr val="FF0000"/>
                </a:solidFill>
                <a:latin typeface="Cambria" panose="02040503050406030204" pitchFamily="18" charset="0"/>
              </a:rPr>
              <a:t>Activities</a:t>
            </a:r>
            <a:r>
              <a:rPr lang="en-US" sz="4000" dirty="0" smtClean="0">
                <a:latin typeface="Cambria" panose="02040503050406030204" pitchFamily="18" charset="0"/>
              </a:rPr>
              <a:t> </a:t>
            </a:r>
            <a:r>
              <a:rPr lang="en-US" sz="4000" dirty="0" smtClean="0">
                <a:latin typeface="Cambria" panose="02040503050406030204" pitchFamily="18" charset="0"/>
                <a:sym typeface="Wingdings" panose="05000000000000000000" pitchFamily="2" charset="2"/>
              </a:rPr>
              <a:t> </a:t>
            </a:r>
            <a:r>
              <a:rPr lang="en-US" sz="4000" dirty="0" smtClean="0">
                <a:solidFill>
                  <a:srgbClr val="008000"/>
                </a:solidFill>
                <a:latin typeface="Cambria" panose="02040503050406030204" pitchFamily="18" charset="0"/>
              </a:rPr>
              <a:t>Assessment</a:t>
            </a:r>
          </a:p>
          <a:p>
            <a:pPr marL="0" indent="0" algn="ctr">
              <a:buNone/>
            </a:pPr>
            <a:endParaRPr lang="en-US" sz="4000" dirty="0" smtClean="0">
              <a:latin typeface="Cambria" panose="02040503050406030204" pitchFamily="18" charset="0"/>
            </a:endParaRPr>
          </a:p>
          <a:p>
            <a:pPr marL="0" indent="0" algn="ctr">
              <a:buNone/>
            </a:pPr>
            <a:r>
              <a:rPr lang="en-US" sz="4000" dirty="0">
                <a:latin typeface="Cambria" panose="02040503050406030204" pitchFamily="18" charset="0"/>
              </a:rPr>
              <a:t>Teaching 2.0 Path:</a:t>
            </a:r>
          </a:p>
          <a:p>
            <a:pPr marL="0" indent="0" algn="ctr">
              <a:buNone/>
            </a:pPr>
            <a:r>
              <a:rPr lang="en-US" sz="4000" dirty="0">
                <a:solidFill>
                  <a:srgbClr val="0000FF"/>
                </a:solidFill>
                <a:latin typeface="Cambria" panose="02040503050406030204" pitchFamily="18" charset="0"/>
              </a:rPr>
              <a:t>Standards</a:t>
            </a:r>
            <a:r>
              <a:rPr lang="en-US" sz="4000" dirty="0">
                <a:latin typeface="Cambria" panose="02040503050406030204" pitchFamily="18" charset="0"/>
              </a:rPr>
              <a:t> </a:t>
            </a:r>
            <a:r>
              <a:rPr lang="en-US" sz="4000" dirty="0">
                <a:latin typeface="Cambria" panose="02040503050406030204" pitchFamily="18" charset="0"/>
                <a:sym typeface="Wingdings" panose="05000000000000000000" pitchFamily="2" charset="2"/>
              </a:rPr>
              <a:t> </a:t>
            </a:r>
            <a:r>
              <a:rPr lang="en-US" sz="4000" dirty="0" smtClean="0">
                <a:solidFill>
                  <a:srgbClr val="008000"/>
                </a:solidFill>
                <a:latin typeface="Cambria" panose="02040503050406030204" pitchFamily="18" charset="0"/>
              </a:rPr>
              <a:t>Assessment</a:t>
            </a:r>
            <a:r>
              <a:rPr lang="en-US" sz="4000" dirty="0" smtClean="0">
                <a:latin typeface="Cambria" panose="02040503050406030204" pitchFamily="18" charset="0"/>
              </a:rPr>
              <a:t> </a:t>
            </a:r>
            <a:r>
              <a:rPr lang="en-US" sz="4000" dirty="0">
                <a:latin typeface="Cambria" panose="02040503050406030204" pitchFamily="18" charset="0"/>
                <a:sym typeface="Wingdings" panose="05000000000000000000" pitchFamily="2" charset="2"/>
              </a:rPr>
              <a:t> </a:t>
            </a:r>
            <a:r>
              <a:rPr lang="en-US" sz="4000" dirty="0">
                <a:solidFill>
                  <a:srgbClr val="FF0000"/>
                </a:solidFill>
                <a:latin typeface="Cambria" panose="02040503050406030204" pitchFamily="18" charset="0"/>
                <a:sym typeface="Wingdings" panose="05000000000000000000" pitchFamily="2" charset="2"/>
              </a:rPr>
              <a:t>Activities </a:t>
            </a:r>
            <a:endParaRPr lang="en-US" sz="4000" dirty="0">
              <a:solidFill>
                <a:srgbClr val="FF0000"/>
              </a:solidFill>
              <a:latin typeface="Cambria" panose="02040503050406030204" pitchFamily="18" charset="0"/>
            </a:endParaRPr>
          </a:p>
          <a:p>
            <a:pPr marL="0" indent="0" algn="ctr">
              <a:buNone/>
            </a:pPr>
            <a:endParaRPr lang="en-US" sz="4000" dirty="0" smtClean="0">
              <a:latin typeface="Cambria" panose="02040503050406030204" pitchFamily="18" charset="0"/>
            </a:endParaRPr>
          </a:p>
        </p:txBody>
      </p:sp>
    </p:spTree>
    <p:extLst>
      <p:ext uri="{BB962C8B-B14F-4D97-AF65-F5344CB8AC3E}">
        <p14:creationId xmlns:p14="http://schemas.microsoft.com/office/powerpoint/2010/main" val="33568721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050759" y="549441"/>
            <a:ext cx="7443525" cy="5582643"/>
          </a:xfrm>
        </p:spPr>
      </p:pic>
    </p:spTree>
    <p:extLst>
      <p:ext uri="{BB962C8B-B14F-4D97-AF65-F5344CB8AC3E}">
        <p14:creationId xmlns:p14="http://schemas.microsoft.com/office/powerpoint/2010/main" val="17426432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685800"/>
          </a:xfrm>
        </p:spPr>
        <p:txBody>
          <a:bodyPr/>
          <a:lstStyle/>
          <a:p>
            <a:r>
              <a:rPr lang="en-US" sz="2800" dirty="0">
                <a:latin typeface="Cambria" panose="02040503050406030204" pitchFamily="18" charset="0"/>
              </a:rPr>
              <a:t>Teaching 2.0 </a:t>
            </a:r>
            <a:r>
              <a:rPr lang="en-US" sz="2800" dirty="0">
                <a:solidFill>
                  <a:schemeClr val="tx1"/>
                </a:solidFill>
                <a:latin typeface="Cambria" panose="02040503050406030204" pitchFamily="18" charset="0"/>
              </a:rPr>
              <a:t>Path</a:t>
            </a:r>
            <a:r>
              <a:rPr lang="en-US" sz="2800" dirty="0" smtClean="0">
                <a:solidFill>
                  <a:schemeClr val="tx1"/>
                </a:solidFill>
                <a:latin typeface="Cambria" panose="02040503050406030204" pitchFamily="18" charset="0"/>
              </a:rPr>
              <a:t>: </a:t>
            </a:r>
            <a:r>
              <a:rPr lang="en-US" sz="2800" dirty="0" smtClean="0">
                <a:solidFill>
                  <a:srgbClr val="0000FF"/>
                </a:solidFill>
                <a:latin typeface="Cambria" panose="02040503050406030204" pitchFamily="18" charset="0"/>
              </a:rPr>
              <a:t>Standards</a:t>
            </a:r>
            <a:r>
              <a:rPr lang="en-US" sz="2800" dirty="0" smtClean="0">
                <a:solidFill>
                  <a:schemeClr val="tx1"/>
                </a:solidFill>
                <a:latin typeface="Cambria" panose="02040503050406030204" pitchFamily="18" charset="0"/>
              </a:rPr>
              <a:t> </a:t>
            </a:r>
            <a:r>
              <a:rPr lang="en-US" sz="2800" dirty="0" smtClean="0">
                <a:latin typeface="Cambria" panose="02040503050406030204" pitchFamily="18" charset="0"/>
                <a:sym typeface="Wingdings" panose="05000000000000000000" pitchFamily="2" charset="2"/>
              </a:rPr>
              <a:t> </a:t>
            </a:r>
            <a:r>
              <a:rPr lang="en-US" sz="2800" dirty="0" smtClean="0">
                <a:solidFill>
                  <a:srgbClr val="008000"/>
                </a:solidFill>
                <a:latin typeface="Cambria" panose="02040503050406030204" pitchFamily="18" charset="0"/>
                <a:sym typeface="Wingdings" panose="05000000000000000000" pitchFamily="2" charset="2"/>
              </a:rPr>
              <a:t>Assessment </a:t>
            </a:r>
            <a:r>
              <a:rPr lang="en-US" sz="2800" dirty="0" smtClean="0">
                <a:solidFill>
                  <a:schemeClr val="tx1"/>
                </a:solidFill>
                <a:latin typeface="Cambria" panose="02040503050406030204" pitchFamily="18" charset="0"/>
                <a:sym typeface="Wingdings" panose="05000000000000000000" pitchFamily="2" charset="2"/>
              </a:rPr>
              <a:t></a:t>
            </a:r>
            <a:r>
              <a:rPr lang="en-US" sz="2800" dirty="0" smtClean="0">
                <a:solidFill>
                  <a:srgbClr val="008000"/>
                </a:solidFill>
                <a:latin typeface="Cambria" panose="02040503050406030204" pitchFamily="18" charset="0"/>
                <a:sym typeface="Wingdings" panose="05000000000000000000" pitchFamily="2" charset="2"/>
              </a:rPr>
              <a:t> </a:t>
            </a:r>
            <a:r>
              <a:rPr lang="en-US" sz="2800" dirty="0" smtClean="0">
                <a:solidFill>
                  <a:schemeClr val="bg1"/>
                </a:solidFill>
                <a:latin typeface="Cambria" panose="02040503050406030204" pitchFamily="18" charset="0"/>
                <a:sym typeface="Wingdings" panose="05000000000000000000" pitchFamily="2" charset="2"/>
              </a:rPr>
              <a:t>Activities</a:t>
            </a:r>
            <a:endParaRPr lang="en-US" sz="2800" dirty="0">
              <a:solidFill>
                <a:schemeClr val="bg1"/>
              </a:solidFill>
              <a:latin typeface="Cambria" panose="02040503050406030204" pitchFamily="18" charset="0"/>
            </a:endParaRPr>
          </a:p>
        </p:txBody>
      </p:sp>
      <p:sp>
        <p:nvSpPr>
          <p:cNvPr id="3" name="Content Placeholder 2"/>
          <p:cNvSpPr>
            <a:spLocks noGrp="1"/>
          </p:cNvSpPr>
          <p:nvPr>
            <p:ph idx="1"/>
          </p:nvPr>
        </p:nvSpPr>
        <p:spPr>
          <a:xfrm>
            <a:off x="152400" y="838200"/>
            <a:ext cx="8839200" cy="5516563"/>
          </a:xfrm>
        </p:spPr>
        <p:txBody>
          <a:bodyPr/>
          <a:lstStyle/>
          <a:p>
            <a:pPr>
              <a:buFont typeface="Arial" panose="020B0604020202020204" pitchFamily="34" charset="0"/>
              <a:buChar char="•"/>
            </a:pPr>
            <a:r>
              <a:rPr lang="en-US" sz="4000" dirty="0" smtClean="0">
                <a:solidFill>
                  <a:schemeClr val="bg1"/>
                </a:solidFill>
                <a:latin typeface="Cambria" panose="02040503050406030204" pitchFamily="18" charset="0"/>
              </a:rPr>
              <a:t>Formative: “back-filling” learning</a:t>
            </a:r>
          </a:p>
          <a:p>
            <a:pPr>
              <a:buFont typeface="Arial" panose="020B0604020202020204" pitchFamily="34" charset="0"/>
              <a:buChar char="•"/>
            </a:pPr>
            <a:r>
              <a:rPr lang="en-US" sz="4000" dirty="0" smtClean="0">
                <a:solidFill>
                  <a:schemeClr val="bg1"/>
                </a:solidFill>
                <a:latin typeface="Cambria" panose="02040503050406030204" pitchFamily="18" charset="0"/>
              </a:rPr>
              <a:t>If it doesn’t practice what and how kids need to perform on “game day,” don’t do it.</a:t>
            </a:r>
          </a:p>
          <a:p>
            <a:pPr>
              <a:buFont typeface="Arial" panose="020B0604020202020204" pitchFamily="34" charset="0"/>
              <a:buChar char="•"/>
            </a:pPr>
            <a:r>
              <a:rPr lang="en-US" sz="4000" dirty="0" smtClean="0">
                <a:solidFill>
                  <a:schemeClr val="bg1"/>
                </a:solidFill>
                <a:latin typeface="Cambria" panose="02040503050406030204" pitchFamily="18" charset="0"/>
              </a:rPr>
              <a:t>But this activity is really fun…</a:t>
            </a:r>
          </a:p>
          <a:p>
            <a:pPr>
              <a:buFont typeface="Arial" panose="020B0604020202020204" pitchFamily="34" charset="0"/>
              <a:buChar char="•"/>
            </a:pPr>
            <a:r>
              <a:rPr lang="en-US" sz="4000" dirty="0" smtClean="0">
                <a:solidFill>
                  <a:schemeClr val="bg1"/>
                </a:solidFill>
                <a:latin typeface="Cambria" panose="02040503050406030204" pitchFamily="18" charset="0"/>
              </a:rPr>
              <a:t>Teach the standards, not the content</a:t>
            </a:r>
          </a:p>
          <a:p>
            <a:pPr>
              <a:buFont typeface="Arial" panose="020B0604020202020204" pitchFamily="34" charset="0"/>
              <a:buChar char="•"/>
            </a:pPr>
            <a:r>
              <a:rPr lang="en-US" sz="4000" dirty="0" smtClean="0">
                <a:solidFill>
                  <a:schemeClr val="bg1"/>
                </a:solidFill>
                <a:latin typeface="Cambria" panose="02040503050406030204" pitchFamily="18" charset="0"/>
              </a:rPr>
              <a:t>What if I don’t “cover” everything?</a:t>
            </a:r>
          </a:p>
        </p:txBody>
      </p:sp>
    </p:spTree>
    <p:extLst>
      <p:ext uri="{BB962C8B-B14F-4D97-AF65-F5344CB8AC3E}">
        <p14:creationId xmlns:p14="http://schemas.microsoft.com/office/powerpoint/2010/main" val="15989166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685800"/>
          </a:xfrm>
        </p:spPr>
        <p:txBody>
          <a:bodyPr/>
          <a:lstStyle/>
          <a:p>
            <a:r>
              <a:rPr lang="en-US" sz="2800" dirty="0">
                <a:latin typeface="Cambria" panose="02040503050406030204" pitchFamily="18" charset="0"/>
              </a:rPr>
              <a:t>Teaching 2.0 </a:t>
            </a:r>
            <a:r>
              <a:rPr lang="en-US" sz="2800" dirty="0">
                <a:solidFill>
                  <a:schemeClr val="tx1"/>
                </a:solidFill>
                <a:latin typeface="Cambria" panose="02040503050406030204" pitchFamily="18" charset="0"/>
              </a:rPr>
              <a:t>Path</a:t>
            </a:r>
            <a:r>
              <a:rPr lang="en-US" sz="2800" dirty="0" smtClean="0">
                <a:solidFill>
                  <a:schemeClr val="tx1"/>
                </a:solidFill>
                <a:latin typeface="Cambria" panose="02040503050406030204" pitchFamily="18" charset="0"/>
              </a:rPr>
              <a:t>: </a:t>
            </a:r>
            <a:r>
              <a:rPr lang="en-US" sz="2800" dirty="0" smtClean="0">
                <a:solidFill>
                  <a:srgbClr val="0000FF"/>
                </a:solidFill>
                <a:latin typeface="Cambria" panose="02040503050406030204" pitchFamily="18" charset="0"/>
              </a:rPr>
              <a:t>Standards</a:t>
            </a:r>
            <a:r>
              <a:rPr lang="en-US" sz="2800" dirty="0" smtClean="0">
                <a:solidFill>
                  <a:schemeClr val="tx1"/>
                </a:solidFill>
                <a:latin typeface="Cambria" panose="02040503050406030204" pitchFamily="18" charset="0"/>
              </a:rPr>
              <a:t> </a:t>
            </a:r>
            <a:r>
              <a:rPr lang="en-US" sz="2800" dirty="0" smtClean="0">
                <a:latin typeface="Cambria" panose="02040503050406030204" pitchFamily="18" charset="0"/>
                <a:sym typeface="Wingdings" panose="05000000000000000000" pitchFamily="2" charset="2"/>
              </a:rPr>
              <a:t> </a:t>
            </a:r>
            <a:r>
              <a:rPr lang="en-US" sz="2800" dirty="0" smtClean="0">
                <a:solidFill>
                  <a:srgbClr val="008000"/>
                </a:solidFill>
                <a:latin typeface="Cambria" panose="02040503050406030204" pitchFamily="18" charset="0"/>
                <a:sym typeface="Wingdings" panose="05000000000000000000" pitchFamily="2" charset="2"/>
              </a:rPr>
              <a:t>Assessment </a:t>
            </a:r>
            <a:r>
              <a:rPr lang="en-US" sz="2800" dirty="0" smtClean="0">
                <a:solidFill>
                  <a:schemeClr val="tx1"/>
                </a:solidFill>
                <a:latin typeface="Cambria" panose="02040503050406030204" pitchFamily="18" charset="0"/>
                <a:sym typeface="Wingdings" panose="05000000000000000000" pitchFamily="2" charset="2"/>
              </a:rPr>
              <a:t></a:t>
            </a:r>
            <a:r>
              <a:rPr lang="en-US" sz="2800" dirty="0" smtClean="0">
                <a:solidFill>
                  <a:srgbClr val="008000"/>
                </a:solidFill>
                <a:latin typeface="Cambria" panose="02040503050406030204" pitchFamily="18" charset="0"/>
                <a:sym typeface="Wingdings" panose="05000000000000000000" pitchFamily="2" charset="2"/>
              </a:rPr>
              <a:t> </a:t>
            </a:r>
            <a:r>
              <a:rPr lang="en-US" sz="2800" dirty="0" smtClean="0">
                <a:solidFill>
                  <a:schemeClr val="bg1"/>
                </a:solidFill>
                <a:latin typeface="Cambria" panose="02040503050406030204" pitchFamily="18" charset="0"/>
                <a:sym typeface="Wingdings" panose="05000000000000000000" pitchFamily="2" charset="2"/>
              </a:rPr>
              <a:t>Activities</a:t>
            </a:r>
            <a:endParaRPr lang="en-US" sz="2800" dirty="0">
              <a:solidFill>
                <a:schemeClr val="bg1"/>
              </a:solidFill>
              <a:latin typeface="Cambria" panose="02040503050406030204" pitchFamily="18" charset="0"/>
            </a:endParaRPr>
          </a:p>
        </p:txBody>
      </p:sp>
      <p:sp>
        <p:nvSpPr>
          <p:cNvPr id="3" name="Content Placeholder 2"/>
          <p:cNvSpPr>
            <a:spLocks noGrp="1"/>
          </p:cNvSpPr>
          <p:nvPr>
            <p:ph idx="1"/>
          </p:nvPr>
        </p:nvSpPr>
        <p:spPr>
          <a:xfrm>
            <a:off x="152400" y="838200"/>
            <a:ext cx="8839200" cy="5516563"/>
          </a:xfrm>
        </p:spPr>
        <p:txBody>
          <a:bodyPr/>
          <a:lstStyle/>
          <a:p>
            <a:pPr marL="0" indent="0">
              <a:buNone/>
            </a:pPr>
            <a:r>
              <a:rPr lang="en-US" sz="4000" dirty="0" smtClean="0">
                <a:solidFill>
                  <a:schemeClr val="bg1"/>
                </a:solidFill>
                <a:latin typeface="Cambria" panose="02040503050406030204" pitchFamily="18" charset="0"/>
              </a:rPr>
              <a:t>What Aric did:</a:t>
            </a:r>
          </a:p>
          <a:p>
            <a:pPr>
              <a:buBlip>
                <a:blip r:embed="rId2"/>
              </a:buBlip>
            </a:pPr>
            <a:r>
              <a:rPr lang="en-US" sz="4000" dirty="0" smtClean="0">
                <a:solidFill>
                  <a:schemeClr val="bg1"/>
                </a:solidFill>
                <a:latin typeface="Cambria" panose="02040503050406030204" pitchFamily="18" charset="0"/>
              </a:rPr>
              <a:t> Reviewed old tasks and modified them to address standards</a:t>
            </a:r>
          </a:p>
        </p:txBody>
      </p:sp>
    </p:spTree>
    <p:extLst>
      <p:ext uri="{BB962C8B-B14F-4D97-AF65-F5344CB8AC3E}">
        <p14:creationId xmlns:p14="http://schemas.microsoft.com/office/powerpoint/2010/main" val="1128460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685800"/>
          </a:xfrm>
        </p:spPr>
        <p:txBody>
          <a:bodyPr/>
          <a:lstStyle/>
          <a:p>
            <a:r>
              <a:rPr lang="en-US" sz="2800" dirty="0">
                <a:latin typeface="Cambria" panose="02040503050406030204" pitchFamily="18" charset="0"/>
              </a:rPr>
              <a:t>Teaching 2.0 </a:t>
            </a:r>
            <a:r>
              <a:rPr lang="en-US" sz="2800" dirty="0">
                <a:solidFill>
                  <a:schemeClr val="tx1"/>
                </a:solidFill>
                <a:latin typeface="Cambria" panose="02040503050406030204" pitchFamily="18" charset="0"/>
              </a:rPr>
              <a:t>Path</a:t>
            </a:r>
            <a:r>
              <a:rPr lang="en-US" sz="2800" dirty="0" smtClean="0">
                <a:solidFill>
                  <a:schemeClr val="tx1"/>
                </a:solidFill>
                <a:latin typeface="Cambria" panose="02040503050406030204" pitchFamily="18" charset="0"/>
              </a:rPr>
              <a:t>: </a:t>
            </a:r>
            <a:r>
              <a:rPr lang="en-US" sz="2800" dirty="0" smtClean="0">
                <a:solidFill>
                  <a:srgbClr val="0000FF"/>
                </a:solidFill>
                <a:latin typeface="Cambria" panose="02040503050406030204" pitchFamily="18" charset="0"/>
              </a:rPr>
              <a:t>Standards</a:t>
            </a:r>
            <a:r>
              <a:rPr lang="en-US" sz="2800" dirty="0" smtClean="0">
                <a:solidFill>
                  <a:schemeClr val="tx1"/>
                </a:solidFill>
                <a:latin typeface="Cambria" panose="02040503050406030204" pitchFamily="18" charset="0"/>
              </a:rPr>
              <a:t> </a:t>
            </a:r>
            <a:r>
              <a:rPr lang="en-US" sz="2800" dirty="0" smtClean="0">
                <a:latin typeface="Cambria" panose="02040503050406030204" pitchFamily="18" charset="0"/>
                <a:sym typeface="Wingdings" panose="05000000000000000000" pitchFamily="2" charset="2"/>
              </a:rPr>
              <a:t> </a:t>
            </a:r>
            <a:r>
              <a:rPr lang="en-US" sz="2800" dirty="0" smtClean="0">
                <a:solidFill>
                  <a:srgbClr val="008000"/>
                </a:solidFill>
                <a:latin typeface="Cambria" panose="02040503050406030204" pitchFamily="18" charset="0"/>
                <a:sym typeface="Wingdings" panose="05000000000000000000" pitchFamily="2" charset="2"/>
              </a:rPr>
              <a:t>Assessment </a:t>
            </a:r>
            <a:r>
              <a:rPr lang="en-US" sz="2800" dirty="0" smtClean="0">
                <a:solidFill>
                  <a:schemeClr val="tx1"/>
                </a:solidFill>
                <a:latin typeface="Cambria" panose="02040503050406030204" pitchFamily="18" charset="0"/>
                <a:sym typeface="Wingdings" panose="05000000000000000000" pitchFamily="2" charset="2"/>
              </a:rPr>
              <a:t></a:t>
            </a:r>
            <a:r>
              <a:rPr lang="en-US" sz="2800" dirty="0" smtClean="0">
                <a:solidFill>
                  <a:srgbClr val="008000"/>
                </a:solidFill>
                <a:latin typeface="Cambria" panose="02040503050406030204" pitchFamily="18" charset="0"/>
                <a:sym typeface="Wingdings" panose="05000000000000000000" pitchFamily="2" charset="2"/>
              </a:rPr>
              <a:t> </a:t>
            </a:r>
            <a:r>
              <a:rPr lang="en-US" sz="2800" dirty="0" smtClean="0">
                <a:solidFill>
                  <a:schemeClr val="bg1"/>
                </a:solidFill>
                <a:latin typeface="Cambria" panose="02040503050406030204" pitchFamily="18" charset="0"/>
                <a:sym typeface="Wingdings" panose="05000000000000000000" pitchFamily="2" charset="2"/>
              </a:rPr>
              <a:t>Activities</a:t>
            </a:r>
            <a:endParaRPr lang="en-US" sz="2800" dirty="0">
              <a:solidFill>
                <a:schemeClr val="bg1"/>
              </a:solidFill>
              <a:latin typeface="Cambria" panose="02040503050406030204" pitchFamily="18" charset="0"/>
            </a:endParaRPr>
          </a:p>
        </p:txBody>
      </p:sp>
      <p:sp>
        <p:nvSpPr>
          <p:cNvPr id="3" name="Content Placeholder 2"/>
          <p:cNvSpPr>
            <a:spLocks noGrp="1"/>
          </p:cNvSpPr>
          <p:nvPr>
            <p:ph idx="1"/>
          </p:nvPr>
        </p:nvSpPr>
        <p:spPr>
          <a:xfrm>
            <a:off x="152400" y="838200"/>
            <a:ext cx="8839200" cy="5516563"/>
          </a:xfrm>
        </p:spPr>
        <p:txBody>
          <a:bodyPr/>
          <a:lstStyle/>
          <a:p>
            <a:pPr marL="0" indent="0">
              <a:buNone/>
            </a:pPr>
            <a:r>
              <a:rPr lang="en-US" sz="4000" dirty="0" smtClean="0">
                <a:solidFill>
                  <a:schemeClr val="bg1"/>
                </a:solidFill>
                <a:latin typeface="Cambria" panose="02040503050406030204" pitchFamily="18" charset="0"/>
              </a:rPr>
              <a:t>What Aric did:</a:t>
            </a:r>
          </a:p>
          <a:p>
            <a:pPr>
              <a:buBlip>
                <a:blip r:embed="rId2"/>
              </a:buBlip>
            </a:pPr>
            <a:r>
              <a:rPr lang="en-US" sz="4000" dirty="0" smtClean="0">
                <a:solidFill>
                  <a:schemeClr val="bg1"/>
                </a:solidFill>
                <a:latin typeface="Cambria" panose="02040503050406030204" pitchFamily="18" charset="0"/>
              </a:rPr>
              <a:t> Reviewed old tasks and modified them to address standards</a:t>
            </a:r>
          </a:p>
          <a:p>
            <a:pPr>
              <a:buBlip>
                <a:blip r:embed="rId2"/>
              </a:buBlip>
            </a:pPr>
            <a:r>
              <a:rPr lang="en-US" sz="4000" dirty="0">
                <a:solidFill>
                  <a:schemeClr val="bg1"/>
                </a:solidFill>
                <a:latin typeface="Cambria" panose="02040503050406030204" pitchFamily="18" charset="0"/>
              </a:rPr>
              <a:t> </a:t>
            </a:r>
            <a:r>
              <a:rPr lang="en-US" sz="4000" dirty="0" smtClean="0">
                <a:solidFill>
                  <a:schemeClr val="bg1"/>
                </a:solidFill>
                <a:latin typeface="Cambria" panose="02040503050406030204" pitchFamily="18" charset="0"/>
              </a:rPr>
              <a:t>Graphed which standards got addressed in a unit</a:t>
            </a:r>
          </a:p>
        </p:txBody>
      </p:sp>
    </p:spTree>
    <p:extLst>
      <p:ext uri="{BB962C8B-B14F-4D97-AF65-F5344CB8AC3E}">
        <p14:creationId xmlns:p14="http://schemas.microsoft.com/office/powerpoint/2010/main" val="13157813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685800"/>
          </a:xfrm>
        </p:spPr>
        <p:txBody>
          <a:bodyPr/>
          <a:lstStyle/>
          <a:p>
            <a:r>
              <a:rPr lang="en-US" sz="2800" dirty="0">
                <a:latin typeface="Cambria" panose="02040503050406030204" pitchFamily="18" charset="0"/>
              </a:rPr>
              <a:t>Teaching 2.0 </a:t>
            </a:r>
            <a:r>
              <a:rPr lang="en-US" sz="2800" dirty="0">
                <a:solidFill>
                  <a:schemeClr val="tx1"/>
                </a:solidFill>
                <a:latin typeface="Cambria" panose="02040503050406030204" pitchFamily="18" charset="0"/>
              </a:rPr>
              <a:t>Path</a:t>
            </a:r>
            <a:r>
              <a:rPr lang="en-US" sz="2800" dirty="0" smtClean="0">
                <a:solidFill>
                  <a:schemeClr val="tx1"/>
                </a:solidFill>
                <a:latin typeface="Cambria" panose="02040503050406030204" pitchFamily="18" charset="0"/>
              </a:rPr>
              <a:t>: </a:t>
            </a:r>
            <a:r>
              <a:rPr lang="en-US" sz="2800" dirty="0" smtClean="0">
                <a:solidFill>
                  <a:srgbClr val="0000FF"/>
                </a:solidFill>
                <a:latin typeface="Cambria" panose="02040503050406030204" pitchFamily="18" charset="0"/>
              </a:rPr>
              <a:t>Standards</a:t>
            </a:r>
            <a:r>
              <a:rPr lang="en-US" sz="2800" dirty="0" smtClean="0">
                <a:solidFill>
                  <a:schemeClr val="tx1"/>
                </a:solidFill>
                <a:latin typeface="Cambria" panose="02040503050406030204" pitchFamily="18" charset="0"/>
              </a:rPr>
              <a:t> </a:t>
            </a:r>
            <a:r>
              <a:rPr lang="en-US" sz="2800" dirty="0" smtClean="0">
                <a:latin typeface="Cambria" panose="02040503050406030204" pitchFamily="18" charset="0"/>
                <a:sym typeface="Wingdings" panose="05000000000000000000" pitchFamily="2" charset="2"/>
              </a:rPr>
              <a:t> </a:t>
            </a:r>
            <a:r>
              <a:rPr lang="en-US" sz="2800" dirty="0" smtClean="0">
                <a:solidFill>
                  <a:srgbClr val="008000"/>
                </a:solidFill>
                <a:latin typeface="Cambria" panose="02040503050406030204" pitchFamily="18" charset="0"/>
                <a:sym typeface="Wingdings" panose="05000000000000000000" pitchFamily="2" charset="2"/>
              </a:rPr>
              <a:t>Assessment </a:t>
            </a:r>
            <a:r>
              <a:rPr lang="en-US" sz="2800" dirty="0" smtClean="0">
                <a:solidFill>
                  <a:schemeClr val="tx1"/>
                </a:solidFill>
                <a:latin typeface="Cambria" panose="02040503050406030204" pitchFamily="18" charset="0"/>
                <a:sym typeface="Wingdings" panose="05000000000000000000" pitchFamily="2" charset="2"/>
              </a:rPr>
              <a:t></a:t>
            </a:r>
            <a:r>
              <a:rPr lang="en-US" sz="2800" dirty="0" smtClean="0">
                <a:solidFill>
                  <a:srgbClr val="008000"/>
                </a:solidFill>
                <a:latin typeface="Cambria" panose="02040503050406030204" pitchFamily="18" charset="0"/>
                <a:sym typeface="Wingdings" panose="05000000000000000000" pitchFamily="2" charset="2"/>
              </a:rPr>
              <a:t> </a:t>
            </a:r>
            <a:r>
              <a:rPr lang="en-US" sz="2800" dirty="0" smtClean="0">
                <a:solidFill>
                  <a:schemeClr val="bg1"/>
                </a:solidFill>
                <a:latin typeface="Cambria" panose="02040503050406030204" pitchFamily="18" charset="0"/>
                <a:sym typeface="Wingdings" panose="05000000000000000000" pitchFamily="2" charset="2"/>
              </a:rPr>
              <a:t>Activities</a:t>
            </a:r>
            <a:endParaRPr lang="en-US" sz="2800" dirty="0">
              <a:solidFill>
                <a:schemeClr val="bg1"/>
              </a:solidFill>
              <a:latin typeface="Cambria" panose="02040503050406030204" pitchFamily="18" charset="0"/>
            </a:endParaRPr>
          </a:p>
        </p:txBody>
      </p:sp>
      <p:sp>
        <p:nvSpPr>
          <p:cNvPr id="3" name="Content Placeholder 2"/>
          <p:cNvSpPr>
            <a:spLocks noGrp="1"/>
          </p:cNvSpPr>
          <p:nvPr>
            <p:ph idx="1"/>
          </p:nvPr>
        </p:nvSpPr>
        <p:spPr>
          <a:xfrm>
            <a:off x="152400" y="838200"/>
            <a:ext cx="8839200" cy="5516563"/>
          </a:xfrm>
        </p:spPr>
        <p:txBody>
          <a:bodyPr/>
          <a:lstStyle/>
          <a:p>
            <a:pPr marL="0" indent="0">
              <a:buNone/>
            </a:pPr>
            <a:r>
              <a:rPr lang="en-US" sz="4000" dirty="0" smtClean="0">
                <a:solidFill>
                  <a:schemeClr val="bg1"/>
                </a:solidFill>
                <a:latin typeface="Cambria" panose="02040503050406030204" pitchFamily="18" charset="0"/>
              </a:rPr>
              <a:t>What Aric did:</a:t>
            </a:r>
          </a:p>
          <a:p>
            <a:pPr>
              <a:buBlip>
                <a:blip r:embed="rId2"/>
              </a:buBlip>
            </a:pPr>
            <a:r>
              <a:rPr lang="en-US" sz="4000" dirty="0" smtClean="0">
                <a:solidFill>
                  <a:schemeClr val="bg1"/>
                </a:solidFill>
                <a:latin typeface="Cambria" panose="02040503050406030204" pitchFamily="18" charset="0"/>
              </a:rPr>
              <a:t> Reviewed old tasks and modified them to address standards</a:t>
            </a:r>
          </a:p>
          <a:p>
            <a:pPr>
              <a:buBlip>
                <a:blip r:embed="rId2"/>
              </a:buBlip>
            </a:pPr>
            <a:r>
              <a:rPr lang="en-US" sz="4000" dirty="0">
                <a:solidFill>
                  <a:schemeClr val="bg1"/>
                </a:solidFill>
                <a:latin typeface="Cambria" panose="02040503050406030204" pitchFamily="18" charset="0"/>
              </a:rPr>
              <a:t> </a:t>
            </a:r>
            <a:r>
              <a:rPr lang="en-US" sz="4000" dirty="0" smtClean="0">
                <a:solidFill>
                  <a:schemeClr val="bg1"/>
                </a:solidFill>
                <a:latin typeface="Cambria" panose="02040503050406030204" pitchFamily="18" charset="0"/>
              </a:rPr>
              <a:t>Graphed which standards got addressed in a unit</a:t>
            </a:r>
          </a:p>
          <a:p>
            <a:pPr>
              <a:buBlip>
                <a:blip r:embed="rId2"/>
              </a:buBlip>
            </a:pPr>
            <a:r>
              <a:rPr lang="en-US" sz="4000" dirty="0">
                <a:solidFill>
                  <a:schemeClr val="bg1"/>
                </a:solidFill>
                <a:latin typeface="Cambria" panose="02040503050406030204" pitchFamily="18" charset="0"/>
              </a:rPr>
              <a:t> </a:t>
            </a:r>
            <a:r>
              <a:rPr lang="en-US" sz="4000" dirty="0" smtClean="0">
                <a:solidFill>
                  <a:schemeClr val="bg1"/>
                </a:solidFill>
                <a:latin typeface="Cambria" panose="02040503050406030204" pitchFamily="18" charset="0"/>
              </a:rPr>
              <a:t>Amended tasks for equal practice of all </a:t>
            </a:r>
            <a:r>
              <a:rPr lang="en-US" sz="4000" dirty="0" smtClean="0">
                <a:solidFill>
                  <a:schemeClr val="bg1"/>
                </a:solidFill>
                <a:latin typeface="Cambria" panose="02040503050406030204" pitchFamily="18" charset="0"/>
              </a:rPr>
              <a:t>standards</a:t>
            </a:r>
            <a:endParaRPr lang="en-US" sz="4000" dirty="0" smtClean="0">
              <a:solidFill>
                <a:schemeClr val="bg1"/>
              </a:solidFill>
              <a:latin typeface="Cambria" panose="02040503050406030204" pitchFamily="18" charset="0"/>
            </a:endParaRPr>
          </a:p>
        </p:txBody>
      </p:sp>
    </p:spTree>
    <p:extLst>
      <p:ext uri="{BB962C8B-B14F-4D97-AF65-F5344CB8AC3E}">
        <p14:creationId xmlns:p14="http://schemas.microsoft.com/office/powerpoint/2010/main" val="42625745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685800"/>
          </a:xfrm>
        </p:spPr>
        <p:txBody>
          <a:bodyPr/>
          <a:lstStyle/>
          <a:p>
            <a:r>
              <a:rPr lang="en-US" sz="2800" dirty="0">
                <a:latin typeface="Cambria" panose="02040503050406030204" pitchFamily="18" charset="0"/>
              </a:rPr>
              <a:t>Teaching 2.0 </a:t>
            </a:r>
            <a:r>
              <a:rPr lang="en-US" sz="2800" dirty="0">
                <a:solidFill>
                  <a:schemeClr val="tx1"/>
                </a:solidFill>
                <a:latin typeface="Cambria" panose="02040503050406030204" pitchFamily="18" charset="0"/>
              </a:rPr>
              <a:t>Path</a:t>
            </a:r>
            <a:r>
              <a:rPr lang="en-US" sz="2800" dirty="0" smtClean="0">
                <a:solidFill>
                  <a:schemeClr val="tx1"/>
                </a:solidFill>
                <a:latin typeface="Cambria" panose="02040503050406030204" pitchFamily="18" charset="0"/>
              </a:rPr>
              <a:t>: </a:t>
            </a:r>
            <a:r>
              <a:rPr lang="en-US" sz="2800" dirty="0" smtClean="0">
                <a:solidFill>
                  <a:srgbClr val="0000FF"/>
                </a:solidFill>
                <a:latin typeface="Cambria" panose="02040503050406030204" pitchFamily="18" charset="0"/>
              </a:rPr>
              <a:t>Standards</a:t>
            </a:r>
            <a:r>
              <a:rPr lang="en-US" sz="2800" dirty="0" smtClean="0">
                <a:solidFill>
                  <a:schemeClr val="tx1"/>
                </a:solidFill>
                <a:latin typeface="Cambria" panose="02040503050406030204" pitchFamily="18" charset="0"/>
              </a:rPr>
              <a:t> </a:t>
            </a:r>
            <a:r>
              <a:rPr lang="en-US" sz="2800" dirty="0" smtClean="0">
                <a:latin typeface="Cambria" panose="02040503050406030204" pitchFamily="18" charset="0"/>
                <a:sym typeface="Wingdings" panose="05000000000000000000" pitchFamily="2" charset="2"/>
              </a:rPr>
              <a:t> </a:t>
            </a:r>
            <a:r>
              <a:rPr lang="en-US" sz="2800" dirty="0" smtClean="0">
                <a:solidFill>
                  <a:srgbClr val="008000"/>
                </a:solidFill>
                <a:latin typeface="Cambria" panose="02040503050406030204" pitchFamily="18" charset="0"/>
                <a:sym typeface="Wingdings" panose="05000000000000000000" pitchFamily="2" charset="2"/>
              </a:rPr>
              <a:t>Assessment </a:t>
            </a:r>
            <a:r>
              <a:rPr lang="en-US" sz="2800" dirty="0" smtClean="0">
                <a:solidFill>
                  <a:schemeClr val="tx1"/>
                </a:solidFill>
                <a:latin typeface="Cambria" panose="02040503050406030204" pitchFamily="18" charset="0"/>
                <a:sym typeface="Wingdings" panose="05000000000000000000" pitchFamily="2" charset="2"/>
              </a:rPr>
              <a:t></a:t>
            </a:r>
            <a:r>
              <a:rPr lang="en-US" sz="2800" dirty="0" smtClean="0">
                <a:solidFill>
                  <a:srgbClr val="008000"/>
                </a:solidFill>
                <a:latin typeface="Cambria" panose="02040503050406030204" pitchFamily="18" charset="0"/>
                <a:sym typeface="Wingdings" panose="05000000000000000000" pitchFamily="2" charset="2"/>
              </a:rPr>
              <a:t> </a:t>
            </a:r>
            <a:r>
              <a:rPr lang="en-US" sz="2800" dirty="0" smtClean="0">
                <a:solidFill>
                  <a:schemeClr val="bg1"/>
                </a:solidFill>
                <a:latin typeface="Cambria" panose="02040503050406030204" pitchFamily="18" charset="0"/>
                <a:sym typeface="Wingdings" panose="05000000000000000000" pitchFamily="2" charset="2"/>
              </a:rPr>
              <a:t>Activities</a:t>
            </a:r>
            <a:endParaRPr lang="en-US" sz="2800" dirty="0">
              <a:solidFill>
                <a:schemeClr val="bg1"/>
              </a:solidFill>
              <a:latin typeface="Cambria" panose="02040503050406030204" pitchFamily="18" charset="0"/>
            </a:endParaRPr>
          </a:p>
        </p:txBody>
      </p:sp>
      <p:sp>
        <p:nvSpPr>
          <p:cNvPr id="3" name="Content Placeholder 2"/>
          <p:cNvSpPr>
            <a:spLocks noGrp="1"/>
          </p:cNvSpPr>
          <p:nvPr>
            <p:ph idx="1"/>
          </p:nvPr>
        </p:nvSpPr>
        <p:spPr>
          <a:xfrm>
            <a:off x="152400" y="838200"/>
            <a:ext cx="8839200" cy="5516563"/>
          </a:xfrm>
        </p:spPr>
        <p:txBody>
          <a:bodyPr/>
          <a:lstStyle/>
          <a:p>
            <a:pPr marL="0" indent="0">
              <a:buNone/>
            </a:pPr>
            <a:r>
              <a:rPr lang="en-US" sz="4000" dirty="0" smtClean="0">
                <a:solidFill>
                  <a:schemeClr val="bg1"/>
                </a:solidFill>
                <a:latin typeface="Cambria" panose="02040503050406030204" pitchFamily="18" charset="0"/>
              </a:rPr>
              <a:t>What Aric did:</a:t>
            </a:r>
          </a:p>
          <a:p>
            <a:pPr>
              <a:buBlip>
                <a:blip r:embed="rId2"/>
              </a:buBlip>
            </a:pPr>
            <a:r>
              <a:rPr lang="en-US" sz="4000" dirty="0" smtClean="0">
                <a:solidFill>
                  <a:schemeClr val="bg1"/>
                </a:solidFill>
                <a:latin typeface="Cambria" panose="02040503050406030204" pitchFamily="18" charset="0"/>
              </a:rPr>
              <a:t> Reviewed old tasks and modified them to address standards</a:t>
            </a:r>
          </a:p>
          <a:p>
            <a:pPr>
              <a:buBlip>
                <a:blip r:embed="rId2"/>
              </a:buBlip>
            </a:pPr>
            <a:r>
              <a:rPr lang="en-US" sz="4000" dirty="0">
                <a:solidFill>
                  <a:schemeClr val="bg1"/>
                </a:solidFill>
                <a:latin typeface="Cambria" panose="02040503050406030204" pitchFamily="18" charset="0"/>
              </a:rPr>
              <a:t> </a:t>
            </a:r>
            <a:r>
              <a:rPr lang="en-US" sz="4000" dirty="0" smtClean="0">
                <a:solidFill>
                  <a:schemeClr val="bg1"/>
                </a:solidFill>
                <a:latin typeface="Cambria" panose="02040503050406030204" pitchFamily="18" charset="0"/>
              </a:rPr>
              <a:t>Graphed which standards got addressed in a unit</a:t>
            </a:r>
          </a:p>
          <a:p>
            <a:pPr>
              <a:buBlip>
                <a:blip r:embed="rId2"/>
              </a:buBlip>
            </a:pPr>
            <a:r>
              <a:rPr lang="en-US" sz="4000" dirty="0">
                <a:solidFill>
                  <a:schemeClr val="bg1"/>
                </a:solidFill>
                <a:latin typeface="Cambria" panose="02040503050406030204" pitchFamily="18" charset="0"/>
              </a:rPr>
              <a:t> </a:t>
            </a:r>
            <a:r>
              <a:rPr lang="en-US" sz="4000" dirty="0" smtClean="0">
                <a:solidFill>
                  <a:schemeClr val="bg1"/>
                </a:solidFill>
                <a:latin typeface="Cambria" panose="02040503050406030204" pitchFamily="18" charset="0"/>
              </a:rPr>
              <a:t>Amended tasks for equal practice of all </a:t>
            </a:r>
            <a:r>
              <a:rPr lang="en-US" sz="4000" dirty="0" smtClean="0">
                <a:solidFill>
                  <a:schemeClr val="bg1"/>
                </a:solidFill>
                <a:latin typeface="Cambria" panose="02040503050406030204" pitchFamily="18" charset="0"/>
              </a:rPr>
              <a:t>standards</a:t>
            </a:r>
            <a:endParaRPr lang="en-US" sz="4000" dirty="0" smtClean="0">
              <a:solidFill>
                <a:schemeClr val="bg1"/>
              </a:solidFill>
              <a:latin typeface="Cambria" panose="02040503050406030204" pitchFamily="18" charset="0"/>
            </a:endParaRPr>
          </a:p>
          <a:p>
            <a:pPr>
              <a:buBlip>
                <a:blip r:embed="rId2"/>
              </a:buBlip>
            </a:pPr>
            <a:r>
              <a:rPr lang="en-US" sz="4000" dirty="0">
                <a:solidFill>
                  <a:schemeClr val="bg1"/>
                </a:solidFill>
                <a:latin typeface="Cambria" panose="02040503050406030204" pitchFamily="18" charset="0"/>
              </a:rPr>
              <a:t> </a:t>
            </a:r>
            <a:r>
              <a:rPr lang="en-US" sz="4000" dirty="0" smtClean="0">
                <a:solidFill>
                  <a:schemeClr val="bg1"/>
                </a:solidFill>
                <a:latin typeface="Cambria" panose="02040503050406030204" pitchFamily="18" charset="0"/>
              </a:rPr>
              <a:t>Deleted “Beowulf monomyth” task </a:t>
            </a:r>
            <a:r>
              <a:rPr lang="en-US" sz="4000" dirty="0" smtClean="0">
                <a:solidFill>
                  <a:schemeClr val="bg1"/>
                </a:solidFill>
                <a:latin typeface="Cambria" panose="02040503050406030204" pitchFamily="18" charset="0"/>
                <a:sym typeface="Wingdings" panose="05000000000000000000" pitchFamily="2" charset="2"/>
              </a:rPr>
              <a:t></a:t>
            </a:r>
            <a:endParaRPr lang="en-US" sz="4000" dirty="0" smtClean="0">
              <a:solidFill>
                <a:schemeClr val="bg1"/>
              </a:solidFill>
              <a:latin typeface="Cambria" panose="02040503050406030204" pitchFamily="18" charset="0"/>
            </a:endParaRPr>
          </a:p>
        </p:txBody>
      </p:sp>
    </p:spTree>
    <p:extLst>
      <p:ext uri="{BB962C8B-B14F-4D97-AF65-F5344CB8AC3E}">
        <p14:creationId xmlns:p14="http://schemas.microsoft.com/office/powerpoint/2010/main" val="42904828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ChangeArrowheads="1"/>
          </p:cNvSpPr>
          <p:nvPr/>
        </p:nvSpPr>
        <p:spPr bwMode="auto">
          <a:xfrm>
            <a:off x="609600" y="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ltLang="en-US" b="1" u="sng">
              <a:latin typeface="Goudy Old Style" pitchFamily="18" charset="0"/>
            </a:endParaRPr>
          </a:p>
        </p:txBody>
      </p:sp>
      <p:sp>
        <p:nvSpPr>
          <p:cNvPr id="172035" name="Text Box 3"/>
          <p:cNvSpPr txBox="1">
            <a:spLocks noChangeArrowheads="1"/>
          </p:cNvSpPr>
          <p:nvPr/>
        </p:nvSpPr>
        <p:spPr bwMode="auto">
          <a:xfrm>
            <a:off x="0" y="0"/>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pic>
        <p:nvPicPr>
          <p:cNvPr id="172036" name="Picture 4" descr="Coaching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587625" cy="3927930"/>
          </a:xfrm>
          <a:prstGeom prst="rect">
            <a:avLst/>
          </a:prstGeom>
          <a:noFill/>
          <a:extLst>
            <a:ext uri="{909E8E84-426E-40DD-AFC4-6F175D3DCCD1}">
              <a14:hiddenFill xmlns:a14="http://schemas.microsoft.com/office/drawing/2010/main">
                <a:solidFill>
                  <a:srgbClr val="FFFFFF"/>
                </a:solidFill>
              </a14:hiddenFill>
            </a:ext>
          </a:extLst>
        </p:spPr>
      </p:pic>
      <p:pic>
        <p:nvPicPr>
          <p:cNvPr id="172037" name="Picture 5" descr="Coaching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066800"/>
            <a:ext cx="4565650" cy="6858000"/>
          </a:xfrm>
          <a:prstGeom prst="rect">
            <a:avLst/>
          </a:prstGeom>
          <a:noFill/>
          <a:extLst>
            <a:ext uri="{909E8E84-426E-40DD-AFC4-6F175D3DCCD1}">
              <a14:hiddenFill xmlns:a14="http://schemas.microsoft.com/office/drawing/2010/main">
                <a:solidFill>
                  <a:srgbClr val="FFFFFF"/>
                </a:solidFill>
              </a14:hiddenFill>
            </a:ext>
          </a:extLst>
        </p:spPr>
      </p:pic>
      <p:sp>
        <p:nvSpPr>
          <p:cNvPr id="172039" name="Text Box 7"/>
          <p:cNvSpPr txBox="1">
            <a:spLocks noChangeArrowheads="1"/>
          </p:cNvSpPr>
          <p:nvPr/>
        </p:nvSpPr>
        <p:spPr bwMode="auto">
          <a:xfrm>
            <a:off x="-533400" y="228600"/>
            <a:ext cx="9144000" cy="840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lgn="ctr"/>
            <a:endParaRPr lang="en-US" altLang="en-US" sz="2000" b="1" u="sng" dirty="0">
              <a:solidFill>
                <a:schemeClr val="bg1"/>
              </a:solidFill>
              <a:effectLst>
                <a:outerShdw blurRad="38100" dist="38100" dir="2700000" algn="tl">
                  <a:srgbClr val="C0C0C0"/>
                </a:outerShdw>
              </a:effectLst>
              <a:latin typeface="Goudy Old Style" pitchFamily="18" charset="0"/>
            </a:endParaRPr>
          </a:p>
          <a:p>
            <a:pPr algn="ctr"/>
            <a:r>
              <a:rPr lang="en-US" altLang="en-US" sz="2800" b="1" dirty="0" smtClean="0">
                <a:effectLst>
                  <a:outerShdw blurRad="38100" dist="38100" dir="2700000" algn="tl">
                    <a:srgbClr val="C0C0C0"/>
                  </a:outerShdw>
                </a:effectLst>
                <a:latin typeface="Goudy Old Style" pitchFamily="18" charset="0"/>
              </a:rPr>
              <a:t>Currently year 15 </a:t>
            </a:r>
          </a:p>
          <a:p>
            <a:pPr algn="ctr"/>
            <a:r>
              <a:rPr lang="en-US" altLang="en-US" sz="2800" b="1" dirty="0" smtClean="0">
                <a:effectLst>
                  <a:outerShdw blurRad="38100" dist="38100" dir="2700000" algn="tl">
                    <a:srgbClr val="C0C0C0"/>
                  </a:outerShdw>
                </a:effectLst>
                <a:latin typeface="Goudy Old Style" pitchFamily="18" charset="0"/>
              </a:rPr>
              <a:t>in </a:t>
            </a:r>
            <a:r>
              <a:rPr lang="en-US" altLang="en-US" sz="2800" b="1" dirty="0">
                <a:effectLst>
                  <a:outerShdw blurRad="38100" dist="38100" dir="2700000" algn="tl">
                    <a:srgbClr val="C0C0C0"/>
                  </a:outerShdw>
                </a:effectLst>
                <a:latin typeface="Goudy Old Style" pitchFamily="18" charset="0"/>
              </a:rPr>
              <a:t>Armada</a:t>
            </a:r>
          </a:p>
          <a:p>
            <a:pPr algn="ctr"/>
            <a:endParaRPr lang="en-US" altLang="en-US" sz="2400" b="1" dirty="0">
              <a:solidFill>
                <a:schemeClr val="bg1"/>
              </a:solidFill>
              <a:effectLst>
                <a:outerShdw blurRad="38100" dist="38100" dir="2700000" algn="tl">
                  <a:srgbClr val="C0C0C0"/>
                </a:outerShdw>
              </a:effectLst>
              <a:latin typeface="Goudy Old Style" pitchFamily="18" charset="0"/>
            </a:endParaRPr>
          </a:p>
          <a:p>
            <a:pPr algn="ctr"/>
            <a:r>
              <a:rPr lang="en-US" altLang="en-US" sz="2800" b="1" dirty="0">
                <a:effectLst>
                  <a:outerShdw blurRad="38100" dist="38100" dir="2700000" algn="tl">
                    <a:srgbClr val="C0C0C0"/>
                  </a:outerShdw>
                </a:effectLst>
                <a:latin typeface="Goudy Old Style" pitchFamily="18" charset="0"/>
              </a:rPr>
              <a:t>English 11, </a:t>
            </a:r>
          </a:p>
          <a:p>
            <a:pPr algn="ctr"/>
            <a:r>
              <a:rPr lang="en-US" altLang="en-US" sz="2800" b="1" dirty="0">
                <a:effectLst>
                  <a:outerShdw blurRad="38100" dist="38100" dir="2700000" algn="tl">
                    <a:srgbClr val="C0C0C0"/>
                  </a:outerShdw>
                </a:effectLst>
                <a:latin typeface="Goudy Old Style" pitchFamily="18" charset="0"/>
              </a:rPr>
              <a:t>AP Lit/Comp, </a:t>
            </a:r>
            <a:endParaRPr lang="en-US" altLang="en-US" sz="2800" b="1" dirty="0" smtClean="0">
              <a:effectLst>
                <a:outerShdw blurRad="38100" dist="38100" dir="2700000" algn="tl">
                  <a:srgbClr val="C0C0C0"/>
                </a:outerShdw>
              </a:effectLst>
              <a:latin typeface="Goudy Old Style" pitchFamily="18" charset="0"/>
            </a:endParaRPr>
          </a:p>
          <a:p>
            <a:pPr algn="ctr"/>
            <a:endParaRPr lang="en-US" altLang="en-US" sz="2800" b="1" dirty="0">
              <a:solidFill>
                <a:schemeClr val="bg1"/>
              </a:solidFill>
              <a:effectLst>
                <a:outerShdw blurRad="38100" dist="38100" dir="2700000" algn="tl">
                  <a:srgbClr val="C0C0C0"/>
                </a:outerShdw>
              </a:effectLst>
              <a:latin typeface="Goudy Old Style" pitchFamily="18" charset="0"/>
            </a:endParaRPr>
          </a:p>
          <a:p>
            <a:pPr algn="ctr"/>
            <a:r>
              <a:rPr lang="en-US" altLang="en-US" sz="2800" b="1" dirty="0">
                <a:effectLst>
                  <a:outerShdw blurRad="38100" dist="38100" dir="2700000" algn="tl">
                    <a:srgbClr val="C0C0C0"/>
                  </a:outerShdw>
                </a:effectLst>
                <a:latin typeface="Goudy Old Style" pitchFamily="18" charset="0"/>
              </a:rPr>
              <a:t>Coaching:</a:t>
            </a:r>
            <a:r>
              <a:rPr lang="en-US" altLang="en-US" sz="2800" b="1" dirty="0">
                <a:solidFill>
                  <a:schemeClr val="bg1"/>
                </a:solidFill>
                <a:effectLst>
                  <a:outerShdw blurRad="38100" dist="38100" dir="2700000" algn="tl">
                    <a:srgbClr val="C0C0C0"/>
                  </a:outerShdw>
                </a:effectLst>
                <a:latin typeface="Goudy Old Style" pitchFamily="18" charset="0"/>
              </a:rPr>
              <a:t> </a:t>
            </a:r>
          </a:p>
          <a:p>
            <a:pPr algn="ctr"/>
            <a:r>
              <a:rPr lang="en-US" altLang="en-US" sz="2800" b="1" dirty="0" smtClean="0">
                <a:effectLst>
                  <a:outerShdw blurRad="38100" dist="38100" dir="2700000" algn="tl">
                    <a:srgbClr val="C0C0C0"/>
                  </a:outerShdw>
                </a:effectLst>
                <a:latin typeface="Goudy Old Style" pitchFamily="18" charset="0"/>
              </a:rPr>
              <a:t>wrestling</a:t>
            </a:r>
            <a:r>
              <a:rPr lang="en-US" altLang="en-US" sz="2800" b="1" dirty="0">
                <a:effectLst>
                  <a:outerShdw blurRad="38100" dist="38100" dir="2700000" algn="tl">
                    <a:srgbClr val="C0C0C0"/>
                  </a:outerShdw>
                </a:effectLst>
                <a:latin typeface="Goudy Old Style" pitchFamily="18" charset="0"/>
              </a:rPr>
              <a:t>, track</a:t>
            </a:r>
          </a:p>
          <a:p>
            <a:pPr algn="ctr"/>
            <a:r>
              <a:rPr lang="en-US" altLang="en-US" sz="2000" b="1" dirty="0">
                <a:effectLst>
                  <a:outerShdw blurRad="38100" dist="38100" dir="2700000" algn="tl">
                    <a:srgbClr val="C0C0C0"/>
                  </a:outerShdw>
                </a:effectLst>
                <a:latin typeface="Goudy Old Style" pitchFamily="18" charset="0"/>
              </a:rPr>
              <a:t> </a:t>
            </a:r>
          </a:p>
          <a:p>
            <a:r>
              <a:rPr lang="en-US" altLang="en-US" sz="2000" b="1" dirty="0">
                <a:solidFill>
                  <a:srgbClr val="FF3300"/>
                </a:solidFill>
                <a:effectLst>
                  <a:outerShdw blurRad="38100" dist="38100" dir="2700000" algn="tl">
                    <a:srgbClr val="C0C0C0"/>
                  </a:outerShdw>
                </a:effectLst>
                <a:latin typeface="Goudy Old Style" pitchFamily="18" charset="0"/>
              </a:rPr>
              <a:t> </a:t>
            </a:r>
          </a:p>
          <a:p>
            <a:endParaRPr lang="en-US" altLang="en-US" sz="2000" b="1" dirty="0">
              <a:solidFill>
                <a:schemeClr val="bg1"/>
              </a:solidFill>
              <a:effectLst>
                <a:outerShdw blurRad="38100" dist="38100" dir="2700000" algn="tl">
                  <a:srgbClr val="C0C0C0"/>
                </a:outerShdw>
              </a:effectLst>
              <a:latin typeface="Goudy Old Style" pitchFamily="18" charset="0"/>
            </a:endParaRPr>
          </a:p>
          <a:p>
            <a:endParaRPr lang="en-US" altLang="en-US" sz="2000" b="1" dirty="0">
              <a:solidFill>
                <a:schemeClr val="bg1"/>
              </a:solidFill>
              <a:effectLst>
                <a:outerShdw blurRad="38100" dist="38100" dir="2700000" algn="tl">
                  <a:srgbClr val="C0C0C0"/>
                </a:outerShdw>
              </a:effectLst>
              <a:latin typeface="Goudy Old Style" pitchFamily="18" charset="0"/>
            </a:endParaRPr>
          </a:p>
          <a:p>
            <a:endParaRPr lang="en-US" altLang="en-US" sz="2000" b="1" dirty="0">
              <a:solidFill>
                <a:srgbClr val="660066"/>
              </a:solidFill>
              <a:effectLst>
                <a:outerShdw blurRad="38100" dist="38100" dir="2700000" algn="tl">
                  <a:srgbClr val="C0C0C0"/>
                </a:outerShdw>
              </a:effectLst>
              <a:latin typeface="Goudy Old Style" pitchFamily="18" charset="0"/>
            </a:endParaRPr>
          </a:p>
          <a:p>
            <a:endParaRPr lang="en-US" altLang="en-US" sz="2000" b="1" dirty="0">
              <a:solidFill>
                <a:srgbClr val="660066"/>
              </a:solidFill>
              <a:effectLst>
                <a:outerShdw blurRad="38100" dist="38100" dir="2700000" algn="tl">
                  <a:srgbClr val="C0C0C0"/>
                </a:outerShdw>
              </a:effectLst>
              <a:latin typeface="Goudy Old Style" pitchFamily="18" charset="0"/>
            </a:endParaRPr>
          </a:p>
          <a:p>
            <a:endParaRPr lang="en-US" altLang="en-US" sz="2000" b="1" dirty="0">
              <a:solidFill>
                <a:srgbClr val="00FF00"/>
              </a:solidFill>
              <a:effectLst>
                <a:outerShdw blurRad="38100" dist="38100" dir="2700000" algn="tl">
                  <a:srgbClr val="C0C0C0"/>
                </a:outerShdw>
              </a:effectLst>
              <a:latin typeface="Goudy Old Style" pitchFamily="18" charset="0"/>
            </a:endParaRPr>
          </a:p>
          <a:p>
            <a:endParaRPr lang="en-US" altLang="en-US" sz="2000" b="1" dirty="0">
              <a:solidFill>
                <a:srgbClr val="00FF00"/>
              </a:solidFill>
              <a:effectLst>
                <a:outerShdw blurRad="38100" dist="38100" dir="2700000" algn="tl">
                  <a:srgbClr val="C0C0C0"/>
                </a:outerShdw>
              </a:effectLst>
              <a:latin typeface="Goudy Old Style" pitchFamily="18" charset="0"/>
            </a:endParaRPr>
          </a:p>
          <a:p>
            <a:endParaRPr lang="en-US" altLang="en-US" sz="2000" b="1" dirty="0">
              <a:solidFill>
                <a:srgbClr val="FF6600"/>
              </a:solidFill>
              <a:effectLst>
                <a:outerShdw blurRad="38100" dist="38100" dir="2700000" algn="tl">
                  <a:srgbClr val="C0C0C0"/>
                </a:outerShdw>
              </a:effectLst>
              <a:latin typeface="Goudy Old Style" pitchFamily="18" charset="0"/>
            </a:endParaRPr>
          </a:p>
          <a:p>
            <a:endParaRPr lang="en-US" altLang="en-US" sz="2000" b="1" dirty="0">
              <a:solidFill>
                <a:schemeClr val="bg1"/>
              </a:solidFill>
              <a:effectLst>
                <a:outerShdw blurRad="38100" dist="38100" dir="2700000" algn="tl">
                  <a:srgbClr val="C0C0C0"/>
                </a:outerShdw>
              </a:effectLst>
              <a:latin typeface="Goudy Old Style" pitchFamily="18" charset="0"/>
            </a:endParaRPr>
          </a:p>
          <a:p>
            <a:endParaRPr lang="en-US" altLang="en-US" sz="2000" b="1" dirty="0">
              <a:effectLst>
                <a:outerShdw blurRad="38100" dist="38100" dir="2700000" algn="tl">
                  <a:srgbClr val="C0C0C0"/>
                </a:outerShdw>
              </a:effectLst>
              <a:latin typeface="Goudy Old Style" pitchFamily="18" charset="0"/>
            </a:endParaRPr>
          </a:p>
          <a:p>
            <a:endParaRPr lang="en-US" altLang="en-US" sz="2000" b="1" dirty="0">
              <a:effectLst>
                <a:outerShdw blurRad="38100" dist="38100" dir="2700000" algn="tl">
                  <a:srgbClr val="C0C0C0"/>
                </a:outerShdw>
              </a:effectLst>
              <a:latin typeface="Goudy Old Style" pitchFamily="18" charset="0"/>
            </a:endParaRPr>
          </a:p>
          <a:p>
            <a:endParaRPr lang="en-US" altLang="en-US" sz="2000" b="1" dirty="0">
              <a:effectLst>
                <a:outerShdw blurRad="38100" dist="38100" dir="2700000" algn="tl">
                  <a:srgbClr val="C0C0C0"/>
                </a:outerShdw>
              </a:effectLst>
              <a:latin typeface="Goudy Old Style" pitchFamily="18" charset="0"/>
            </a:endParaRPr>
          </a:p>
          <a:p>
            <a:endParaRPr lang="en-US" altLang="en-US" sz="2000" b="1" dirty="0">
              <a:effectLst>
                <a:outerShdw blurRad="38100" dist="38100" dir="2700000" algn="tl">
                  <a:srgbClr val="C0C0C0"/>
                </a:outerShdw>
              </a:effectLst>
              <a:latin typeface="Goudy Old Style" pitchFamily="18" charset="0"/>
            </a:endParaRPr>
          </a:p>
          <a:p>
            <a:endParaRPr lang="en-US" altLang="en-US" sz="2000" b="1" dirty="0">
              <a:solidFill>
                <a:schemeClr val="bg1"/>
              </a:solidFill>
              <a:effectLst>
                <a:outerShdw blurRad="38100" dist="38100" dir="2700000" algn="tl">
                  <a:srgbClr val="C0C0C0"/>
                </a:outerShdw>
              </a:effectLst>
              <a:latin typeface="Goudy Old Style" pitchFamily="18" charset="0"/>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17537" r="-833"/>
          <a:stretch/>
        </p:blipFill>
        <p:spPr>
          <a:xfrm>
            <a:off x="0" y="3927930"/>
            <a:ext cx="9220200" cy="4235619"/>
          </a:xfrm>
          <a:prstGeom prst="rect">
            <a:avLst/>
          </a:prstGeom>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143000"/>
          </a:xfrm>
        </p:spPr>
        <p:txBody>
          <a:bodyPr/>
          <a:lstStyle/>
          <a:p>
            <a:r>
              <a:rPr lang="en-US" sz="3200" dirty="0" smtClean="0">
                <a:latin typeface="Cambria" panose="02040503050406030204" pitchFamily="18" charset="0"/>
              </a:rPr>
              <a:t>How do we really know what our kids know?</a:t>
            </a:r>
            <a:endParaRPr lang="en-US" sz="3200" dirty="0">
              <a:latin typeface="Cambria" panose="02040503050406030204" pitchFamily="18" charset="0"/>
            </a:endParaRPr>
          </a:p>
        </p:txBody>
      </p:sp>
      <p:sp>
        <p:nvSpPr>
          <p:cNvPr id="3" name="Content Placeholder 2"/>
          <p:cNvSpPr>
            <a:spLocks noGrp="1"/>
          </p:cNvSpPr>
          <p:nvPr>
            <p:ph idx="1"/>
          </p:nvPr>
        </p:nvSpPr>
        <p:spPr>
          <a:xfrm>
            <a:off x="152400" y="914400"/>
            <a:ext cx="8839200" cy="5516563"/>
          </a:xfrm>
        </p:spPr>
        <p:txBody>
          <a:bodyPr/>
          <a:lstStyle/>
          <a:p>
            <a:pPr marL="0" indent="0" algn="ctr">
              <a:buNone/>
            </a:pPr>
            <a:endParaRPr lang="en-US" sz="4000" dirty="0" smtClean="0">
              <a:latin typeface="Cambria" panose="02040503050406030204" pitchFamily="18" charset="0"/>
            </a:endParaRPr>
          </a:p>
          <a:p>
            <a:pPr marL="0" indent="0" algn="ctr">
              <a:buNone/>
            </a:pPr>
            <a:r>
              <a:rPr lang="en-US" sz="4000" dirty="0" smtClean="0">
                <a:latin typeface="Cambria" panose="02040503050406030204" pitchFamily="18" charset="0"/>
              </a:rPr>
              <a:t>Teaching </a:t>
            </a:r>
            <a:r>
              <a:rPr lang="en-US" sz="4000" dirty="0">
                <a:latin typeface="Cambria" panose="02040503050406030204" pitchFamily="18" charset="0"/>
              </a:rPr>
              <a:t>2.0 Path:</a:t>
            </a:r>
          </a:p>
          <a:p>
            <a:pPr marL="0" indent="0" algn="ctr">
              <a:buNone/>
            </a:pPr>
            <a:r>
              <a:rPr lang="en-US" sz="4000" dirty="0">
                <a:solidFill>
                  <a:srgbClr val="0000FF"/>
                </a:solidFill>
                <a:latin typeface="Cambria" panose="02040503050406030204" pitchFamily="18" charset="0"/>
              </a:rPr>
              <a:t>Standards</a:t>
            </a:r>
            <a:r>
              <a:rPr lang="en-US" sz="4000" dirty="0">
                <a:latin typeface="Cambria" panose="02040503050406030204" pitchFamily="18" charset="0"/>
              </a:rPr>
              <a:t> </a:t>
            </a:r>
            <a:r>
              <a:rPr lang="en-US" sz="4000" dirty="0">
                <a:latin typeface="Cambria" panose="02040503050406030204" pitchFamily="18" charset="0"/>
                <a:sym typeface="Wingdings" panose="05000000000000000000" pitchFamily="2" charset="2"/>
              </a:rPr>
              <a:t> </a:t>
            </a:r>
            <a:r>
              <a:rPr lang="en-US" sz="4000" dirty="0" smtClean="0">
                <a:solidFill>
                  <a:srgbClr val="008000"/>
                </a:solidFill>
                <a:latin typeface="Cambria" panose="02040503050406030204" pitchFamily="18" charset="0"/>
              </a:rPr>
              <a:t>Assessment</a:t>
            </a:r>
            <a:r>
              <a:rPr lang="en-US" sz="4000" dirty="0" smtClean="0">
                <a:latin typeface="Cambria" panose="02040503050406030204" pitchFamily="18" charset="0"/>
              </a:rPr>
              <a:t> </a:t>
            </a:r>
            <a:r>
              <a:rPr lang="en-US" sz="4000" dirty="0">
                <a:latin typeface="Cambria" panose="02040503050406030204" pitchFamily="18" charset="0"/>
                <a:sym typeface="Wingdings" panose="05000000000000000000" pitchFamily="2" charset="2"/>
              </a:rPr>
              <a:t> </a:t>
            </a:r>
            <a:r>
              <a:rPr lang="en-US" sz="4000" dirty="0">
                <a:solidFill>
                  <a:srgbClr val="FF0000"/>
                </a:solidFill>
                <a:latin typeface="Cambria" panose="02040503050406030204" pitchFamily="18" charset="0"/>
                <a:sym typeface="Wingdings" panose="05000000000000000000" pitchFamily="2" charset="2"/>
              </a:rPr>
              <a:t>Activities </a:t>
            </a:r>
            <a:endParaRPr lang="en-US" sz="4000" dirty="0">
              <a:solidFill>
                <a:srgbClr val="FF0000"/>
              </a:solidFill>
              <a:latin typeface="Cambria" panose="02040503050406030204" pitchFamily="18" charset="0"/>
            </a:endParaRPr>
          </a:p>
          <a:p>
            <a:pPr marL="0" indent="0" algn="ctr">
              <a:buNone/>
            </a:pPr>
            <a:endParaRPr lang="en-US" sz="4000" dirty="0" smtClean="0">
              <a:solidFill>
                <a:srgbClr val="0000FF"/>
              </a:solidFill>
              <a:latin typeface="Cambria" panose="02040503050406030204" pitchFamily="18" charset="0"/>
            </a:endParaRPr>
          </a:p>
          <a:p>
            <a:pPr marL="0" indent="0" algn="ctr">
              <a:buNone/>
            </a:pPr>
            <a:r>
              <a:rPr lang="en-US" sz="4000" dirty="0" smtClean="0">
                <a:latin typeface="Cambria" panose="02040503050406030204" pitchFamily="18" charset="0"/>
              </a:rPr>
              <a:t>Look </a:t>
            </a:r>
            <a:r>
              <a:rPr lang="en-US" sz="4000" dirty="0">
                <a:latin typeface="Cambria" panose="02040503050406030204" pitchFamily="18" charset="0"/>
              </a:rPr>
              <a:t>at </a:t>
            </a:r>
            <a:r>
              <a:rPr lang="en-US" sz="4000" dirty="0" smtClean="0">
                <a:latin typeface="Cambria" panose="02040503050406030204" pitchFamily="18" charset="0"/>
              </a:rPr>
              <a:t>pages </a:t>
            </a:r>
            <a:r>
              <a:rPr lang="en-US" sz="4000" dirty="0" smtClean="0">
                <a:latin typeface="Cambria" panose="02040503050406030204" pitchFamily="18" charset="0"/>
              </a:rPr>
              <a:t>16-22. How clearly do your formatives “practice” the summative? </a:t>
            </a:r>
            <a:endParaRPr lang="en-US" sz="4000" dirty="0">
              <a:latin typeface="Cambria" panose="02040503050406030204" pitchFamily="18" charset="0"/>
            </a:endParaRPr>
          </a:p>
          <a:p>
            <a:pPr marL="0" indent="0" algn="ctr">
              <a:buNone/>
            </a:pPr>
            <a:endParaRPr lang="en-US" sz="4000" dirty="0" smtClean="0">
              <a:latin typeface="Cambria" panose="02040503050406030204" pitchFamily="18" charset="0"/>
            </a:endParaRPr>
          </a:p>
        </p:txBody>
      </p:sp>
    </p:spTree>
    <p:extLst>
      <p:ext uri="{BB962C8B-B14F-4D97-AF65-F5344CB8AC3E}">
        <p14:creationId xmlns:p14="http://schemas.microsoft.com/office/powerpoint/2010/main" val="7863662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FFFF00"/>
                </a:solidFill>
                <a:latin typeface="Cambria" panose="02040503050406030204" pitchFamily="18" charset="0"/>
              </a:rPr>
              <a:t>Deerfield Exclusive!</a:t>
            </a:r>
            <a:endParaRPr lang="en-US" u="sng" dirty="0">
              <a:solidFill>
                <a:srgbClr val="FFFF00"/>
              </a:solidFill>
              <a:latin typeface="Cambria" panose="02040503050406030204" pitchFamily="18" charset="0"/>
            </a:endParaRPr>
          </a:p>
        </p:txBody>
      </p:sp>
      <p:sp>
        <p:nvSpPr>
          <p:cNvPr id="3" name="Content Placeholder 2"/>
          <p:cNvSpPr>
            <a:spLocks noGrp="1"/>
          </p:cNvSpPr>
          <p:nvPr>
            <p:ph idx="1"/>
          </p:nvPr>
        </p:nvSpPr>
        <p:spPr>
          <a:xfrm>
            <a:off x="457200" y="1143000"/>
            <a:ext cx="8229600" cy="4525963"/>
          </a:xfrm>
        </p:spPr>
        <p:txBody>
          <a:bodyPr/>
          <a:lstStyle/>
          <a:p>
            <a:pPr marL="0" indent="0" algn="ctr">
              <a:buNone/>
            </a:pPr>
            <a:r>
              <a:rPr lang="en-US" sz="4000" dirty="0" smtClean="0">
                <a:solidFill>
                  <a:srgbClr val="FFFF00"/>
                </a:solidFill>
                <a:latin typeface="Cambria" panose="02040503050406030204" pitchFamily="18" charset="0"/>
              </a:rPr>
              <a:t>How do we assess speaking and listening without “forcing” it or sitting through multiple class days of monotonous, ineffective presentations? How do we encourage our learners to be “producers” and not just “consumers”? </a:t>
            </a:r>
            <a:r>
              <a:rPr lang="en-US" sz="4000" b="1" dirty="0" smtClean="0">
                <a:solidFill>
                  <a:srgbClr val="FFFF00"/>
                </a:solidFill>
                <a:latin typeface="Cambria" panose="02040503050406030204" pitchFamily="18" charset="0"/>
              </a:rPr>
              <a:t>See pages 23-24</a:t>
            </a:r>
            <a:endParaRPr lang="en-US" sz="4000" b="1" dirty="0">
              <a:solidFill>
                <a:srgbClr val="FFFF00"/>
              </a:solidFill>
              <a:latin typeface="Cambria" panose="02040503050406030204" pitchFamily="18" charset="0"/>
            </a:endParaRPr>
          </a:p>
        </p:txBody>
      </p:sp>
    </p:spTree>
    <p:extLst>
      <p:ext uri="{BB962C8B-B14F-4D97-AF65-F5344CB8AC3E}">
        <p14:creationId xmlns:p14="http://schemas.microsoft.com/office/powerpoint/2010/main" val="27077624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ChangeArrowheads="1"/>
          </p:cNvSpPr>
          <p:nvPr/>
        </p:nvSpPr>
        <p:spPr bwMode="auto">
          <a:xfrm>
            <a:off x="609600" y="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ltLang="en-US" b="1" u="sng">
              <a:latin typeface="Goudy Old Style" pitchFamily="18" charset="0"/>
            </a:endParaRPr>
          </a:p>
        </p:txBody>
      </p:sp>
      <p:sp>
        <p:nvSpPr>
          <p:cNvPr id="147459" name="Text Box 3"/>
          <p:cNvSpPr txBox="1">
            <a:spLocks noChangeArrowheads="1"/>
          </p:cNvSpPr>
          <p:nvPr/>
        </p:nvSpPr>
        <p:spPr bwMode="auto">
          <a:xfrm>
            <a:off x="0" y="0"/>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147460" name="Text Box 4"/>
          <p:cNvSpPr txBox="1">
            <a:spLocks noChangeArrowheads="1"/>
          </p:cNvSpPr>
          <p:nvPr/>
        </p:nvSpPr>
        <p:spPr bwMode="auto">
          <a:xfrm>
            <a:off x="0" y="0"/>
            <a:ext cx="9144000" cy="7500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endParaRPr lang="en-US" altLang="en-US" sz="3200" b="1">
              <a:solidFill>
                <a:schemeClr val="bg1"/>
              </a:solidFill>
              <a:effectLst>
                <a:outerShdw blurRad="38100" dist="38100" dir="2700000" algn="tl">
                  <a:srgbClr val="C0C0C0"/>
                </a:outerShdw>
              </a:effectLst>
              <a:latin typeface="Goudy Old Style" pitchFamily="18" charset="0"/>
            </a:endParaRPr>
          </a:p>
          <a:p>
            <a:endParaRPr lang="en-US" altLang="en-US" sz="4000" b="1">
              <a:solidFill>
                <a:schemeClr val="bg1"/>
              </a:solidFill>
              <a:effectLst>
                <a:outerShdw blurRad="38100" dist="38100" dir="2700000" algn="tl">
                  <a:srgbClr val="C0C0C0"/>
                </a:outerShdw>
              </a:effectLst>
              <a:latin typeface="Goudy Old Style" pitchFamily="18" charset="0"/>
            </a:endParaRPr>
          </a:p>
          <a:p>
            <a:endParaRPr lang="en-US" altLang="en-US" sz="3600" b="1">
              <a:solidFill>
                <a:srgbClr val="660066"/>
              </a:solidFill>
              <a:effectLst>
                <a:outerShdw blurRad="38100" dist="38100" dir="2700000" algn="tl">
                  <a:srgbClr val="C0C0C0"/>
                </a:outerShdw>
              </a:effectLst>
              <a:latin typeface="Goudy Old Style" pitchFamily="18" charset="0"/>
            </a:endParaRPr>
          </a:p>
          <a:p>
            <a:endParaRPr lang="en-US" altLang="en-US" sz="3600" b="1">
              <a:solidFill>
                <a:srgbClr val="660066"/>
              </a:solidFill>
              <a:effectLst>
                <a:outerShdw blurRad="38100" dist="38100" dir="2700000" algn="tl">
                  <a:srgbClr val="C0C0C0"/>
                </a:outerShdw>
              </a:effectLst>
              <a:latin typeface="Goudy Old Style" pitchFamily="18" charset="0"/>
            </a:endParaRPr>
          </a:p>
          <a:p>
            <a:endParaRPr lang="en-US" altLang="en-US" sz="3600" b="1">
              <a:solidFill>
                <a:srgbClr val="00FF00"/>
              </a:solidFill>
              <a:effectLst>
                <a:outerShdw blurRad="38100" dist="38100" dir="2700000" algn="tl">
                  <a:srgbClr val="C0C0C0"/>
                </a:outerShdw>
              </a:effectLst>
              <a:latin typeface="Goudy Old Style" pitchFamily="18" charset="0"/>
            </a:endParaRPr>
          </a:p>
          <a:p>
            <a:endParaRPr lang="en-US" altLang="en-US" sz="3600" b="1">
              <a:solidFill>
                <a:srgbClr val="00FF00"/>
              </a:solidFill>
              <a:effectLst>
                <a:outerShdw blurRad="38100" dist="38100" dir="2700000" algn="tl">
                  <a:srgbClr val="C0C0C0"/>
                </a:outerShdw>
              </a:effectLst>
              <a:latin typeface="Goudy Old Style" pitchFamily="18" charset="0"/>
            </a:endParaRPr>
          </a:p>
          <a:p>
            <a:endParaRPr lang="en-US" altLang="en-US" sz="3600" b="1">
              <a:solidFill>
                <a:srgbClr val="FF6600"/>
              </a:solidFill>
              <a:effectLst>
                <a:outerShdw blurRad="38100" dist="38100" dir="2700000" algn="tl">
                  <a:srgbClr val="C0C0C0"/>
                </a:outerShdw>
              </a:effectLst>
              <a:latin typeface="Goudy Old Style" pitchFamily="18" charset="0"/>
            </a:endParaRPr>
          </a:p>
          <a:p>
            <a:endParaRPr lang="en-US" altLang="en-US" sz="3400" b="1">
              <a:solidFill>
                <a:schemeClr val="bg1"/>
              </a:solidFill>
              <a:effectLst>
                <a:outerShdw blurRad="38100" dist="38100" dir="2700000" algn="tl">
                  <a:srgbClr val="C0C0C0"/>
                </a:outerShdw>
              </a:effectLst>
              <a:latin typeface="Goudy Old Style" pitchFamily="18" charset="0"/>
            </a:endParaRPr>
          </a:p>
          <a:p>
            <a:endParaRPr lang="en-US" altLang="en-US" sz="3600" b="1">
              <a:effectLst>
                <a:outerShdw blurRad="38100" dist="38100" dir="2700000" algn="tl">
                  <a:srgbClr val="C0C0C0"/>
                </a:outerShdw>
              </a:effectLst>
              <a:latin typeface="Goudy Old Style" pitchFamily="18" charset="0"/>
            </a:endParaRPr>
          </a:p>
          <a:p>
            <a:endParaRPr lang="en-US" altLang="en-US" sz="4000" b="1">
              <a:effectLst>
                <a:outerShdw blurRad="38100" dist="38100" dir="2700000" algn="tl">
                  <a:srgbClr val="C0C0C0"/>
                </a:outerShdw>
              </a:effectLst>
              <a:latin typeface="Goudy Old Style" pitchFamily="18" charset="0"/>
            </a:endParaRPr>
          </a:p>
          <a:p>
            <a:endParaRPr lang="en-US" altLang="en-US" sz="4000" b="1">
              <a:effectLst>
                <a:outerShdw blurRad="38100" dist="38100" dir="2700000" algn="tl">
                  <a:srgbClr val="C0C0C0"/>
                </a:outerShdw>
              </a:effectLst>
              <a:latin typeface="Goudy Old Style" pitchFamily="18" charset="0"/>
            </a:endParaRPr>
          </a:p>
          <a:p>
            <a:endParaRPr lang="en-US" altLang="en-US" sz="4000" b="1">
              <a:effectLst>
                <a:outerShdw blurRad="38100" dist="38100" dir="2700000" algn="tl">
                  <a:srgbClr val="C0C0C0"/>
                </a:outerShdw>
              </a:effectLst>
              <a:latin typeface="Goudy Old Style" pitchFamily="18" charset="0"/>
            </a:endParaRPr>
          </a:p>
          <a:p>
            <a:endParaRPr lang="en-US" altLang="en-US" sz="4400" b="1">
              <a:solidFill>
                <a:schemeClr val="bg1"/>
              </a:solidFill>
              <a:effectLst>
                <a:outerShdw blurRad="38100" dist="38100" dir="2700000" algn="tl">
                  <a:srgbClr val="C0C0C0"/>
                </a:outerShdw>
              </a:effectLst>
              <a:latin typeface="Goudy Old Style" pitchFamily="18" charset="0"/>
            </a:endParaRPr>
          </a:p>
        </p:txBody>
      </p:sp>
      <p:sp>
        <p:nvSpPr>
          <p:cNvPr id="147482" name="Text Box 26"/>
          <p:cNvSpPr txBox="1">
            <a:spLocks noChangeArrowheads="1"/>
          </p:cNvSpPr>
          <p:nvPr/>
        </p:nvSpPr>
        <p:spPr bwMode="auto">
          <a:xfrm>
            <a:off x="5257800" y="0"/>
            <a:ext cx="38862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endParaRPr lang="en-US" altLang="en-US" sz="3600" dirty="0" smtClean="0">
              <a:latin typeface="Goudy Old Style" pitchFamily="18" charset="0"/>
            </a:endParaRPr>
          </a:p>
          <a:p>
            <a:pPr>
              <a:spcBef>
                <a:spcPct val="50000"/>
              </a:spcBef>
            </a:pPr>
            <a:endParaRPr lang="en-US" altLang="en-US" sz="3600" dirty="0">
              <a:latin typeface="Goudy Old Style" pitchFamily="18" charset="0"/>
            </a:endParaRPr>
          </a:p>
          <a:p>
            <a:pPr>
              <a:spcBef>
                <a:spcPct val="50000"/>
              </a:spcBef>
            </a:pPr>
            <a:r>
              <a:rPr lang="en-US" altLang="en-US" sz="3600" dirty="0" smtClean="0">
                <a:latin typeface="Goudy Old Style" pitchFamily="18" charset="0"/>
              </a:rPr>
              <a:t>That’s nice, but how do you calculate a student’s final grade?</a:t>
            </a:r>
            <a:endParaRPr lang="en-US" altLang="en-US" sz="3600" dirty="0">
              <a:latin typeface="Goudy Old Style"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57250" y="857250"/>
            <a:ext cx="6857999" cy="5143500"/>
          </a:xfrm>
          <a:prstGeom prst="rect">
            <a:avLst/>
          </a:prstGeom>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ChangeArrowheads="1"/>
          </p:cNvSpPr>
          <p:nvPr/>
        </p:nvSpPr>
        <p:spPr bwMode="auto">
          <a:xfrm>
            <a:off x="609600" y="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ltLang="en-US" b="1" u="sng">
              <a:solidFill>
                <a:srgbClr val="000000"/>
              </a:solidFill>
              <a:latin typeface="Goudy Old Style" pitchFamily="18" charset="0"/>
            </a:endParaRPr>
          </a:p>
        </p:txBody>
      </p:sp>
      <p:sp>
        <p:nvSpPr>
          <p:cNvPr id="147459" name="Text Box 3"/>
          <p:cNvSpPr txBox="1">
            <a:spLocks noChangeArrowheads="1"/>
          </p:cNvSpPr>
          <p:nvPr/>
        </p:nvSpPr>
        <p:spPr bwMode="auto">
          <a:xfrm>
            <a:off x="0" y="0"/>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solidFill>
                <a:srgbClr val="000000"/>
              </a:solidFill>
            </a:endParaRPr>
          </a:p>
        </p:txBody>
      </p:sp>
      <p:sp>
        <p:nvSpPr>
          <p:cNvPr id="147460" name="Text Box 4"/>
          <p:cNvSpPr txBox="1">
            <a:spLocks noChangeArrowheads="1"/>
          </p:cNvSpPr>
          <p:nvPr/>
        </p:nvSpPr>
        <p:spPr bwMode="auto">
          <a:xfrm>
            <a:off x="0" y="0"/>
            <a:ext cx="9144000" cy="7500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endParaRPr lang="en-US" altLang="en-US" sz="3200" b="1">
              <a:solidFill>
                <a:srgbClr val="FFFFFF"/>
              </a:solidFill>
              <a:effectLst>
                <a:outerShdw blurRad="38100" dist="38100" dir="2700000" algn="tl">
                  <a:srgbClr val="C0C0C0"/>
                </a:outerShdw>
              </a:effectLst>
              <a:latin typeface="Goudy Old Style" pitchFamily="18" charset="0"/>
            </a:endParaRPr>
          </a:p>
          <a:p>
            <a:endParaRPr lang="en-US" altLang="en-US" sz="4000" b="1">
              <a:solidFill>
                <a:srgbClr val="FFFFFF"/>
              </a:solidFill>
              <a:effectLst>
                <a:outerShdw blurRad="38100" dist="38100" dir="2700000" algn="tl">
                  <a:srgbClr val="C0C0C0"/>
                </a:outerShdw>
              </a:effectLst>
              <a:latin typeface="Goudy Old Style" pitchFamily="18" charset="0"/>
            </a:endParaRPr>
          </a:p>
          <a:p>
            <a:endParaRPr lang="en-US" altLang="en-US" sz="3600" b="1">
              <a:solidFill>
                <a:srgbClr val="660066"/>
              </a:solidFill>
              <a:effectLst>
                <a:outerShdw blurRad="38100" dist="38100" dir="2700000" algn="tl">
                  <a:srgbClr val="C0C0C0"/>
                </a:outerShdw>
              </a:effectLst>
              <a:latin typeface="Goudy Old Style" pitchFamily="18" charset="0"/>
            </a:endParaRPr>
          </a:p>
          <a:p>
            <a:endParaRPr lang="en-US" altLang="en-US" sz="3600" b="1">
              <a:solidFill>
                <a:srgbClr val="660066"/>
              </a:solidFill>
              <a:effectLst>
                <a:outerShdw blurRad="38100" dist="38100" dir="2700000" algn="tl">
                  <a:srgbClr val="C0C0C0"/>
                </a:outerShdw>
              </a:effectLst>
              <a:latin typeface="Goudy Old Style" pitchFamily="18" charset="0"/>
            </a:endParaRPr>
          </a:p>
          <a:p>
            <a:endParaRPr lang="en-US" altLang="en-US" sz="3600" b="1">
              <a:solidFill>
                <a:srgbClr val="00FF00"/>
              </a:solidFill>
              <a:effectLst>
                <a:outerShdw blurRad="38100" dist="38100" dir="2700000" algn="tl">
                  <a:srgbClr val="C0C0C0"/>
                </a:outerShdw>
              </a:effectLst>
              <a:latin typeface="Goudy Old Style" pitchFamily="18" charset="0"/>
            </a:endParaRPr>
          </a:p>
          <a:p>
            <a:endParaRPr lang="en-US" altLang="en-US" sz="3600" b="1">
              <a:solidFill>
                <a:srgbClr val="00FF00"/>
              </a:solidFill>
              <a:effectLst>
                <a:outerShdw blurRad="38100" dist="38100" dir="2700000" algn="tl">
                  <a:srgbClr val="C0C0C0"/>
                </a:outerShdw>
              </a:effectLst>
              <a:latin typeface="Goudy Old Style" pitchFamily="18" charset="0"/>
            </a:endParaRPr>
          </a:p>
          <a:p>
            <a:endParaRPr lang="en-US" altLang="en-US" sz="3600" b="1">
              <a:solidFill>
                <a:srgbClr val="FF6600"/>
              </a:solidFill>
              <a:effectLst>
                <a:outerShdw blurRad="38100" dist="38100" dir="2700000" algn="tl">
                  <a:srgbClr val="C0C0C0"/>
                </a:outerShdw>
              </a:effectLst>
              <a:latin typeface="Goudy Old Style" pitchFamily="18" charset="0"/>
            </a:endParaRPr>
          </a:p>
          <a:p>
            <a:endParaRPr lang="en-US" altLang="en-US" sz="3400" b="1">
              <a:solidFill>
                <a:srgbClr val="FFFFFF"/>
              </a:solidFill>
              <a:effectLst>
                <a:outerShdw blurRad="38100" dist="38100" dir="2700000" algn="tl">
                  <a:srgbClr val="C0C0C0"/>
                </a:outerShdw>
              </a:effectLst>
              <a:latin typeface="Goudy Old Style" pitchFamily="18" charset="0"/>
            </a:endParaRPr>
          </a:p>
          <a:p>
            <a:endParaRPr lang="en-US" altLang="en-US" sz="3600" b="1">
              <a:solidFill>
                <a:srgbClr val="000000"/>
              </a:solidFill>
              <a:effectLst>
                <a:outerShdw blurRad="38100" dist="38100" dir="2700000" algn="tl">
                  <a:srgbClr val="C0C0C0"/>
                </a:outerShdw>
              </a:effectLst>
              <a:latin typeface="Goudy Old Style" pitchFamily="18" charset="0"/>
            </a:endParaRPr>
          </a:p>
          <a:p>
            <a:endParaRPr lang="en-US" altLang="en-US" sz="4000" b="1">
              <a:solidFill>
                <a:srgbClr val="000000"/>
              </a:solidFill>
              <a:effectLst>
                <a:outerShdw blurRad="38100" dist="38100" dir="2700000" algn="tl">
                  <a:srgbClr val="C0C0C0"/>
                </a:outerShdw>
              </a:effectLst>
              <a:latin typeface="Goudy Old Style" pitchFamily="18" charset="0"/>
            </a:endParaRPr>
          </a:p>
          <a:p>
            <a:endParaRPr lang="en-US" altLang="en-US" sz="4000" b="1">
              <a:solidFill>
                <a:srgbClr val="000000"/>
              </a:solidFill>
              <a:effectLst>
                <a:outerShdw blurRad="38100" dist="38100" dir="2700000" algn="tl">
                  <a:srgbClr val="C0C0C0"/>
                </a:outerShdw>
              </a:effectLst>
              <a:latin typeface="Goudy Old Style" pitchFamily="18" charset="0"/>
            </a:endParaRPr>
          </a:p>
          <a:p>
            <a:endParaRPr lang="en-US" altLang="en-US" sz="4000" b="1">
              <a:solidFill>
                <a:srgbClr val="000000"/>
              </a:solidFill>
              <a:effectLst>
                <a:outerShdw blurRad="38100" dist="38100" dir="2700000" algn="tl">
                  <a:srgbClr val="C0C0C0"/>
                </a:outerShdw>
              </a:effectLst>
              <a:latin typeface="Goudy Old Style" pitchFamily="18" charset="0"/>
            </a:endParaRPr>
          </a:p>
          <a:p>
            <a:endParaRPr lang="en-US" altLang="en-US" sz="4400" b="1">
              <a:solidFill>
                <a:srgbClr val="FFFFFF"/>
              </a:solidFill>
              <a:effectLst>
                <a:outerShdw blurRad="38100" dist="38100" dir="2700000" algn="tl">
                  <a:srgbClr val="C0C0C0"/>
                </a:outerShdw>
              </a:effectLst>
              <a:latin typeface="Goudy Old Style" pitchFamily="18" charset="0"/>
            </a:endParaRPr>
          </a:p>
        </p:txBody>
      </p:sp>
      <p:sp>
        <p:nvSpPr>
          <p:cNvPr id="147482" name="Text Box 26"/>
          <p:cNvSpPr txBox="1">
            <a:spLocks noChangeArrowheads="1"/>
          </p:cNvSpPr>
          <p:nvPr/>
        </p:nvSpPr>
        <p:spPr bwMode="auto">
          <a:xfrm>
            <a:off x="5257800" y="0"/>
            <a:ext cx="3886200" cy="53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spcBef>
                <a:spcPct val="50000"/>
              </a:spcBef>
            </a:pPr>
            <a:r>
              <a:rPr lang="en-US" altLang="en-US" sz="3600" dirty="0">
                <a:solidFill>
                  <a:srgbClr val="000000"/>
                </a:solidFill>
                <a:latin typeface="Goudy Old Style" pitchFamily="18" charset="0"/>
              </a:rPr>
              <a:t>That’s nice, but how do you calculate a student’s final grade?</a:t>
            </a:r>
          </a:p>
          <a:p>
            <a:pPr>
              <a:spcBef>
                <a:spcPct val="50000"/>
              </a:spcBef>
            </a:pPr>
            <a:r>
              <a:rPr lang="en-US" altLang="en-US" sz="3600" dirty="0" smtClean="0">
                <a:solidFill>
                  <a:srgbClr val="FF0000"/>
                </a:solidFill>
                <a:latin typeface="Goudy Old Style" pitchFamily="18" charset="0"/>
              </a:rPr>
              <a:t>Average </a:t>
            </a:r>
            <a:r>
              <a:rPr lang="en-US" altLang="en-US" sz="3600" dirty="0" smtClean="0">
                <a:solidFill>
                  <a:srgbClr val="FF0000"/>
                </a:solidFill>
                <a:latin typeface="Goudy Old Style" pitchFamily="18" charset="0"/>
              </a:rPr>
              <a:t>of a </a:t>
            </a:r>
            <a:r>
              <a:rPr lang="en-US" altLang="en-US" sz="3600" dirty="0" smtClean="0">
                <a:solidFill>
                  <a:srgbClr val="FF0000"/>
                </a:solidFill>
                <a:latin typeface="Goudy Old Style" pitchFamily="18" charset="0"/>
              </a:rPr>
              <a:t>learner’s </a:t>
            </a:r>
            <a:r>
              <a:rPr lang="en-US" altLang="en-US" sz="3600" dirty="0" smtClean="0">
                <a:solidFill>
                  <a:srgbClr val="FF0000"/>
                </a:solidFill>
                <a:latin typeface="Goudy Old Style" pitchFamily="18" charset="0"/>
              </a:rPr>
              <a:t>performance in all standards on summative</a:t>
            </a:r>
            <a:endParaRPr lang="en-US" altLang="en-US" sz="3600" dirty="0">
              <a:solidFill>
                <a:srgbClr val="FF0000"/>
              </a:solidFill>
              <a:latin typeface="Goudy Old Style"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57250" y="857250"/>
            <a:ext cx="6857999" cy="5143500"/>
          </a:xfrm>
          <a:prstGeom prst="rect">
            <a:avLst/>
          </a:prstGeom>
        </p:spPr>
      </p:pic>
    </p:spTree>
    <p:extLst>
      <p:ext uri="{BB962C8B-B14F-4D97-AF65-F5344CB8AC3E}">
        <p14:creationId xmlns:p14="http://schemas.microsoft.com/office/powerpoint/2010/main" val="2588912855"/>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5000" y="274638"/>
            <a:ext cx="4858385" cy="6072982"/>
          </a:xfrm>
        </p:spPr>
      </p:pic>
    </p:spTree>
    <p:extLst>
      <p:ext uri="{BB962C8B-B14F-4D97-AF65-F5344CB8AC3E}">
        <p14:creationId xmlns:p14="http://schemas.microsoft.com/office/powerpoint/2010/main" val="38688393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609600" y="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ltLang="en-US" b="1" u="sng">
              <a:solidFill>
                <a:srgbClr val="000000"/>
              </a:solidFill>
              <a:latin typeface="Goudy Old Style" pitchFamily="18" charset="0"/>
            </a:endParaRPr>
          </a:p>
        </p:txBody>
      </p:sp>
      <p:sp>
        <p:nvSpPr>
          <p:cNvPr id="100355" name="Text Box 3"/>
          <p:cNvSpPr txBox="1">
            <a:spLocks noChangeArrowheads="1"/>
          </p:cNvSpPr>
          <p:nvPr/>
        </p:nvSpPr>
        <p:spPr bwMode="auto">
          <a:xfrm>
            <a:off x="0" y="0"/>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solidFill>
                <a:srgbClr val="000000"/>
              </a:solidFill>
            </a:endParaRPr>
          </a:p>
        </p:txBody>
      </p:sp>
      <p:sp>
        <p:nvSpPr>
          <p:cNvPr id="9" name="Text Box 7"/>
          <p:cNvSpPr txBox="1">
            <a:spLocks noChangeArrowheads="1"/>
          </p:cNvSpPr>
          <p:nvPr/>
        </p:nvSpPr>
        <p:spPr bwMode="auto">
          <a:xfrm>
            <a:off x="76200" y="0"/>
            <a:ext cx="9144000" cy="7294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lgn="ctr"/>
            <a:endParaRPr lang="en-US" altLang="en-US" sz="3600" b="1" u="sng" dirty="0" smtClean="0">
              <a:solidFill>
                <a:srgbClr val="FFC000"/>
              </a:solidFill>
              <a:effectLst>
                <a:outerShdw blurRad="38100" dist="38100" dir="2700000" algn="tl">
                  <a:srgbClr val="C0C0C0"/>
                </a:outerShdw>
              </a:effectLst>
              <a:latin typeface="Cambria" panose="02040503050406030204" pitchFamily="18" charset="0"/>
            </a:endParaRPr>
          </a:p>
          <a:p>
            <a:pPr algn="ctr"/>
            <a:r>
              <a:rPr lang="en-US" altLang="en-US" sz="3600" b="1" u="sng" dirty="0" smtClean="0">
                <a:solidFill>
                  <a:srgbClr val="FFC000"/>
                </a:solidFill>
                <a:effectLst>
                  <a:outerShdw blurRad="38100" dist="38100" dir="2700000" algn="tl">
                    <a:srgbClr val="C0C0C0"/>
                  </a:outerShdw>
                </a:effectLst>
                <a:latin typeface="Cambria" panose="02040503050406030204" pitchFamily="18" charset="0"/>
              </a:rPr>
              <a:t>Final </a:t>
            </a:r>
            <a:r>
              <a:rPr lang="en-US" altLang="en-US" sz="3600" b="1" u="sng" dirty="0">
                <a:solidFill>
                  <a:srgbClr val="FFC000"/>
                </a:solidFill>
                <a:effectLst>
                  <a:outerShdw blurRad="38100" dist="38100" dir="2700000" algn="tl">
                    <a:srgbClr val="C0C0C0"/>
                  </a:outerShdw>
                </a:effectLst>
                <a:latin typeface="Cambria" panose="02040503050406030204" pitchFamily="18" charset="0"/>
              </a:rPr>
              <a:t>Grade </a:t>
            </a:r>
            <a:r>
              <a:rPr lang="en-US" altLang="en-US" sz="3600" b="1" u="sng" dirty="0" smtClean="0">
                <a:solidFill>
                  <a:schemeClr val="bg1"/>
                </a:solidFill>
                <a:effectLst>
                  <a:outerShdw blurRad="38100" dist="38100" dir="2700000" algn="tl">
                    <a:srgbClr val="C0C0C0"/>
                  </a:outerShdw>
                </a:effectLst>
                <a:latin typeface="Cambria" panose="02040503050406030204" pitchFamily="18" charset="0"/>
              </a:rPr>
              <a:t>Principles</a:t>
            </a:r>
          </a:p>
          <a:p>
            <a:pPr algn="ctr"/>
            <a:endParaRPr lang="en-US" altLang="en-US" sz="3600" b="1" u="sng" dirty="0">
              <a:solidFill>
                <a:schemeClr val="bg1"/>
              </a:solidFill>
              <a:effectLst>
                <a:outerShdw blurRad="38100" dist="38100" dir="2700000" algn="tl">
                  <a:srgbClr val="C0C0C0"/>
                </a:outerShdw>
              </a:effectLst>
              <a:latin typeface="Cambria" panose="02040503050406030204" pitchFamily="18" charset="0"/>
            </a:endParaRPr>
          </a:p>
          <a:p>
            <a:pPr marL="571500" indent="-571500">
              <a:buFontTx/>
              <a:buBlip>
                <a:blip r:embed="rId3"/>
              </a:buBlip>
            </a:pPr>
            <a:r>
              <a:rPr lang="en-US" altLang="en-US" sz="4000" b="1" dirty="0" smtClean="0">
                <a:solidFill>
                  <a:srgbClr val="FFC000"/>
                </a:solidFill>
                <a:effectLst>
                  <a:outerShdw blurRad="38100" dist="38100" dir="2700000" algn="tl">
                    <a:srgbClr val="C0C0C0"/>
                  </a:outerShdw>
                </a:effectLst>
                <a:latin typeface="Cambria" panose="02040503050406030204" pitchFamily="18" charset="0"/>
              </a:rPr>
              <a:t>100% Summative = Final Grade</a:t>
            </a:r>
          </a:p>
          <a:p>
            <a:pPr marL="571500" indent="-571500">
              <a:buFontTx/>
              <a:buBlip>
                <a:blip r:embed="rId3"/>
              </a:buBlip>
            </a:pPr>
            <a:r>
              <a:rPr lang="en-US" altLang="en-US" sz="4000" b="1" dirty="0" smtClean="0">
                <a:solidFill>
                  <a:srgbClr val="FFC000"/>
                </a:solidFill>
                <a:effectLst>
                  <a:outerShdw blurRad="38100" dist="38100" dir="2700000" algn="tl">
                    <a:srgbClr val="C0C0C0"/>
                  </a:outerShdw>
                </a:effectLst>
                <a:latin typeface="Cambria" panose="02040503050406030204" pitchFamily="18" charset="0"/>
              </a:rPr>
              <a:t>Late work, missing work, work habits, employability, participation, citizenship, etc. ARE important and deserve feedback and need to be reported…separately. </a:t>
            </a:r>
            <a:endParaRPr lang="en-US" altLang="en-US" sz="4000" b="1" dirty="0">
              <a:solidFill>
                <a:srgbClr val="FFC000"/>
              </a:solidFill>
              <a:effectLst>
                <a:outerShdw blurRad="38100" dist="38100" dir="2700000" algn="tl">
                  <a:srgbClr val="C0C0C0"/>
                </a:outerShdw>
              </a:effectLst>
              <a:latin typeface="Cambria" panose="02040503050406030204" pitchFamily="18" charset="0"/>
            </a:endParaRPr>
          </a:p>
          <a:p>
            <a:pPr marL="571500" indent="-571500">
              <a:buFontTx/>
              <a:buBlip>
                <a:blip r:embed="rId3"/>
              </a:buBlip>
            </a:pPr>
            <a:endParaRPr lang="en-US" altLang="en-US" sz="4000" b="1" dirty="0">
              <a:solidFill>
                <a:srgbClr val="FFC000"/>
              </a:solidFill>
              <a:effectLst>
                <a:outerShdw blurRad="38100" dist="38100" dir="2700000" algn="tl">
                  <a:srgbClr val="C0C0C0"/>
                </a:outerShdw>
              </a:effectLst>
              <a:latin typeface="Goudy Old Style" pitchFamily="18" charset="0"/>
            </a:endParaRPr>
          </a:p>
          <a:p>
            <a:pPr algn="ctr"/>
            <a:endParaRPr lang="en-US" altLang="en-US" sz="4000" b="1" dirty="0">
              <a:solidFill>
                <a:srgbClr val="FFFFFF"/>
              </a:solidFill>
              <a:effectLst>
                <a:outerShdw blurRad="38100" dist="38100" dir="2700000" algn="tl">
                  <a:srgbClr val="C0C0C0"/>
                </a:outerShdw>
              </a:effectLst>
              <a:latin typeface="Goudy Old Style" pitchFamily="18" charset="0"/>
            </a:endParaRPr>
          </a:p>
          <a:p>
            <a:r>
              <a:rPr lang="en-US" altLang="en-US" sz="4000" b="1" dirty="0">
                <a:solidFill>
                  <a:srgbClr val="FF3300"/>
                </a:solidFill>
                <a:effectLst>
                  <a:outerShdw blurRad="38100" dist="38100" dir="2700000" algn="tl">
                    <a:srgbClr val="C0C0C0"/>
                  </a:outerShdw>
                </a:effectLst>
                <a:latin typeface="Goudy Old Style" pitchFamily="18" charset="0"/>
              </a:rPr>
              <a:t> </a:t>
            </a:r>
            <a:endParaRPr lang="en-US" altLang="en-US" sz="4400" b="1" dirty="0">
              <a:solidFill>
                <a:srgbClr val="FFFFFF"/>
              </a:solidFill>
              <a:effectLst>
                <a:outerShdw blurRad="38100" dist="38100" dir="2700000" algn="tl">
                  <a:srgbClr val="C0C0C0"/>
                </a:outerShdw>
              </a:effectLst>
              <a:latin typeface="Goudy Old Style" pitchFamily="18" charset="0"/>
            </a:endParaRPr>
          </a:p>
        </p:txBody>
      </p:sp>
    </p:spTree>
    <p:extLst>
      <p:ext uri="{BB962C8B-B14F-4D97-AF65-F5344CB8AC3E}">
        <p14:creationId xmlns:p14="http://schemas.microsoft.com/office/powerpoint/2010/main" val="1940974373"/>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lstStyle/>
          <a:p>
            <a:r>
              <a:rPr lang="en-US" sz="3600" b="1" dirty="0" smtClean="0">
                <a:solidFill>
                  <a:srgbClr val="0066FF"/>
                </a:solidFill>
                <a:latin typeface="Cambria" panose="02040503050406030204" pitchFamily="18" charset="0"/>
                <a:cs typeface="Aparajita" panose="020B0604020202020204" pitchFamily="34" charset="0"/>
              </a:rPr>
              <a:t>“Employability” district-wide </a:t>
            </a:r>
            <a:r>
              <a:rPr lang="en-US" sz="3600" b="1" dirty="0" smtClean="0">
                <a:solidFill>
                  <a:srgbClr val="0066FF"/>
                </a:solidFill>
                <a:latin typeface="Cambria" panose="02040503050406030204" pitchFamily="18" charset="0"/>
                <a:cs typeface="Aparajita" panose="020B0604020202020204" pitchFamily="34" charset="0"/>
              </a:rPr>
              <a:t/>
            </a:r>
            <a:br>
              <a:rPr lang="en-US" sz="3600" b="1" dirty="0" smtClean="0">
                <a:solidFill>
                  <a:srgbClr val="0066FF"/>
                </a:solidFill>
                <a:latin typeface="Cambria" panose="02040503050406030204" pitchFamily="18" charset="0"/>
                <a:cs typeface="Aparajita" panose="020B0604020202020204" pitchFamily="34" charset="0"/>
              </a:rPr>
            </a:br>
            <a:r>
              <a:rPr lang="en-US" sz="3600" b="1" dirty="0" smtClean="0">
                <a:solidFill>
                  <a:srgbClr val="0066FF"/>
                </a:solidFill>
                <a:latin typeface="Cambria" panose="02040503050406030204" pitchFamily="18" charset="0"/>
                <a:cs typeface="Aparajita" panose="020B0604020202020204" pitchFamily="34" charset="0"/>
              </a:rPr>
              <a:t>should have consistency and “teeth”</a:t>
            </a:r>
            <a:endParaRPr lang="en-US" sz="3600" b="1" dirty="0">
              <a:solidFill>
                <a:srgbClr val="0066FF"/>
              </a:solidFill>
              <a:latin typeface="Cambria" panose="02040503050406030204" pitchFamily="18" charset="0"/>
              <a:cs typeface="Aparajita" panose="020B0604020202020204" pitchFamily="34" charset="0"/>
            </a:endParaRPr>
          </a:p>
        </p:txBody>
      </p:sp>
      <p:sp>
        <p:nvSpPr>
          <p:cNvPr id="3" name="Content Placeholder 2"/>
          <p:cNvSpPr>
            <a:spLocks noGrp="1"/>
          </p:cNvSpPr>
          <p:nvPr>
            <p:ph idx="1"/>
          </p:nvPr>
        </p:nvSpPr>
        <p:spPr/>
        <p:txBody>
          <a:bodyPr/>
          <a:lstStyle/>
          <a:p>
            <a:r>
              <a:rPr lang="en-US" sz="4000" b="1" dirty="0" smtClean="0">
                <a:solidFill>
                  <a:srgbClr val="FF0000"/>
                </a:solidFill>
                <a:latin typeface="Cambria" panose="02040503050406030204" pitchFamily="18" charset="0"/>
                <a:cs typeface="Aparajita" panose="020B0604020202020204" pitchFamily="34" charset="0"/>
              </a:rPr>
              <a:t>“Cardinal Code” in Davison</a:t>
            </a:r>
          </a:p>
          <a:p>
            <a:r>
              <a:rPr lang="en-US" sz="4000" b="1" dirty="0" smtClean="0">
                <a:latin typeface="Cambria" panose="02040503050406030204" pitchFamily="18" charset="0"/>
                <a:cs typeface="Aparajita" panose="020B0604020202020204" pitchFamily="34" charset="0"/>
              </a:rPr>
              <a:t>“Creek Code” in Swartz Creek</a:t>
            </a:r>
          </a:p>
          <a:p>
            <a:r>
              <a:rPr lang="en-US" sz="4000" b="1" dirty="0" smtClean="0">
                <a:solidFill>
                  <a:srgbClr val="008000"/>
                </a:solidFill>
                <a:latin typeface="Cambria" panose="02040503050406030204" pitchFamily="18" charset="0"/>
                <a:cs typeface="Aparajita" panose="020B0604020202020204" pitchFamily="34" charset="0"/>
              </a:rPr>
              <a:t>Similar code in Grosse Ile</a:t>
            </a:r>
          </a:p>
          <a:p>
            <a:r>
              <a:rPr lang="en-US" sz="4000" b="1" dirty="0" smtClean="0">
                <a:solidFill>
                  <a:srgbClr val="FF9900"/>
                </a:solidFill>
                <a:latin typeface="Cambria" panose="02040503050406030204" pitchFamily="18" charset="0"/>
                <a:cs typeface="Aparajita" panose="020B0604020202020204" pitchFamily="34" charset="0"/>
              </a:rPr>
              <a:t>Armada: no code and two poor scores per marking period = ineligible (</a:t>
            </a:r>
            <a:r>
              <a:rPr lang="en-US" sz="4000" b="1" dirty="0" err="1" smtClean="0">
                <a:solidFill>
                  <a:srgbClr val="FF9900"/>
                </a:solidFill>
                <a:latin typeface="Cambria" panose="02040503050406030204" pitchFamily="18" charset="0"/>
                <a:cs typeface="Aparajita" panose="020B0604020202020204" pitchFamily="34" charset="0"/>
              </a:rPr>
              <a:t>kinda</a:t>
            </a:r>
            <a:r>
              <a:rPr lang="en-US" sz="4000" b="1" dirty="0" smtClean="0">
                <a:solidFill>
                  <a:srgbClr val="FF9900"/>
                </a:solidFill>
                <a:latin typeface="Cambria" panose="02040503050406030204" pitchFamily="18" charset="0"/>
                <a:cs typeface="Aparajita" panose="020B0604020202020204" pitchFamily="34" charset="0"/>
              </a:rPr>
              <a:t>)</a:t>
            </a:r>
            <a:endParaRPr lang="en-US" sz="4000" b="1" dirty="0">
              <a:solidFill>
                <a:srgbClr val="FF9900"/>
              </a:solidFill>
              <a:latin typeface="Cambria" panose="02040503050406030204" pitchFamily="18" charset="0"/>
              <a:cs typeface="Aparajita" panose="020B0604020202020204" pitchFamily="34" charset="0"/>
            </a:endParaRPr>
          </a:p>
        </p:txBody>
      </p:sp>
    </p:spTree>
    <p:extLst>
      <p:ext uri="{BB962C8B-B14F-4D97-AF65-F5344CB8AC3E}">
        <p14:creationId xmlns:p14="http://schemas.microsoft.com/office/powerpoint/2010/main" val="8032324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609600" y="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ltLang="en-US" b="1" u="sng">
              <a:solidFill>
                <a:srgbClr val="000000"/>
              </a:solidFill>
              <a:latin typeface="Goudy Old Style" pitchFamily="18" charset="0"/>
            </a:endParaRPr>
          </a:p>
        </p:txBody>
      </p:sp>
      <p:sp>
        <p:nvSpPr>
          <p:cNvPr id="100355" name="Text Box 3"/>
          <p:cNvSpPr txBox="1">
            <a:spLocks noChangeArrowheads="1"/>
          </p:cNvSpPr>
          <p:nvPr/>
        </p:nvSpPr>
        <p:spPr bwMode="auto">
          <a:xfrm>
            <a:off x="0" y="0"/>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solidFill>
                <a:srgbClr val="000000"/>
              </a:solidFill>
            </a:endParaRPr>
          </a:p>
        </p:txBody>
      </p:sp>
      <p:sp>
        <p:nvSpPr>
          <p:cNvPr id="9" name="Text Box 7"/>
          <p:cNvSpPr txBox="1">
            <a:spLocks noChangeArrowheads="1"/>
          </p:cNvSpPr>
          <p:nvPr/>
        </p:nvSpPr>
        <p:spPr bwMode="auto">
          <a:xfrm>
            <a:off x="152400" y="0"/>
            <a:ext cx="9144000"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lgn="ctr"/>
            <a:r>
              <a:rPr lang="en-US" altLang="en-US" sz="3600" b="1" u="sng" dirty="0" smtClean="0">
                <a:solidFill>
                  <a:srgbClr val="FFC000"/>
                </a:solidFill>
                <a:effectLst>
                  <a:outerShdw blurRad="38100" dist="38100" dir="2700000" algn="tl">
                    <a:srgbClr val="C0C0C0"/>
                  </a:outerShdw>
                </a:effectLst>
                <a:latin typeface="Cambria" panose="02040503050406030204" pitchFamily="18" charset="0"/>
              </a:rPr>
              <a:t>Final Grade </a:t>
            </a:r>
            <a:r>
              <a:rPr lang="en-US" altLang="en-US" sz="3600" b="1" u="sng" dirty="0" smtClean="0">
                <a:solidFill>
                  <a:schemeClr val="bg1"/>
                </a:solidFill>
                <a:effectLst>
                  <a:outerShdw blurRad="38100" dist="38100" dir="2700000" algn="tl">
                    <a:srgbClr val="C0C0C0"/>
                  </a:outerShdw>
                </a:effectLst>
                <a:latin typeface="Cambria" panose="02040503050406030204" pitchFamily="18" charset="0"/>
              </a:rPr>
              <a:t>Specifics</a:t>
            </a:r>
            <a:endParaRPr lang="en-US" altLang="en-US" sz="3600" b="1" u="sng" dirty="0">
              <a:solidFill>
                <a:schemeClr val="bg1"/>
              </a:solidFill>
              <a:effectLst>
                <a:outerShdw blurRad="38100" dist="38100" dir="2700000" algn="tl">
                  <a:srgbClr val="C0C0C0"/>
                </a:outerShdw>
              </a:effectLst>
              <a:latin typeface="Cambria" panose="02040503050406030204" pitchFamily="18" charset="0"/>
            </a:endParaRPr>
          </a:p>
          <a:p>
            <a:pPr marL="571500" indent="-571500">
              <a:buFontTx/>
              <a:buBlip>
                <a:blip r:embed="rId3"/>
              </a:buBlip>
            </a:pPr>
            <a:r>
              <a:rPr lang="en-US" altLang="en-US" sz="4000" b="1" dirty="0" smtClean="0">
                <a:solidFill>
                  <a:srgbClr val="FFC000"/>
                </a:solidFill>
                <a:effectLst>
                  <a:outerShdw blurRad="38100" dist="38100" dir="2700000" algn="tl">
                    <a:srgbClr val="C0C0C0"/>
                  </a:outerShdw>
                </a:effectLst>
                <a:latin typeface="Cambria" panose="02040503050406030204" pitchFamily="18" charset="0"/>
              </a:rPr>
              <a:t>Formatives earn students scores and feedback, but don’t count towards final grade.</a:t>
            </a:r>
          </a:p>
          <a:p>
            <a:pPr marL="571500" indent="-571500">
              <a:buFontTx/>
              <a:buBlip>
                <a:blip r:embed="rId3"/>
              </a:buBlip>
            </a:pPr>
            <a:endParaRPr lang="en-US" altLang="en-US" sz="4000" b="1" dirty="0">
              <a:solidFill>
                <a:srgbClr val="FFC000"/>
              </a:solidFill>
              <a:effectLst>
                <a:outerShdw blurRad="38100" dist="38100" dir="2700000" algn="tl">
                  <a:srgbClr val="C0C0C0"/>
                </a:outerShdw>
              </a:effectLst>
              <a:latin typeface="Goudy Old Style" pitchFamily="18" charset="0"/>
            </a:endParaRPr>
          </a:p>
          <a:p>
            <a:pPr algn="ctr"/>
            <a:endParaRPr lang="en-US" altLang="en-US" sz="4000" b="1" dirty="0">
              <a:solidFill>
                <a:srgbClr val="FFFFFF"/>
              </a:solidFill>
              <a:effectLst>
                <a:outerShdw blurRad="38100" dist="38100" dir="2700000" algn="tl">
                  <a:srgbClr val="C0C0C0"/>
                </a:outerShdw>
              </a:effectLst>
              <a:latin typeface="Goudy Old Style" pitchFamily="18" charset="0"/>
            </a:endParaRPr>
          </a:p>
          <a:p>
            <a:r>
              <a:rPr lang="en-US" altLang="en-US" sz="4000" b="1" dirty="0">
                <a:solidFill>
                  <a:srgbClr val="FF3300"/>
                </a:solidFill>
                <a:effectLst>
                  <a:outerShdw blurRad="38100" dist="38100" dir="2700000" algn="tl">
                    <a:srgbClr val="C0C0C0"/>
                  </a:outerShdw>
                </a:effectLst>
                <a:latin typeface="Goudy Old Style" pitchFamily="18" charset="0"/>
              </a:rPr>
              <a:t> </a:t>
            </a:r>
            <a:endParaRPr lang="en-US" altLang="en-US" sz="4400" b="1" dirty="0">
              <a:solidFill>
                <a:srgbClr val="FFFFFF"/>
              </a:solidFill>
              <a:effectLst>
                <a:outerShdw blurRad="38100" dist="38100" dir="2700000" algn="tl">
                  <a:srgbClr val="C0C0C0"/>
                </a:outerShdw>
              </a:effectLst>
              <a:latin typeface="Goudy Old Style" pitchFamily="18" charset="0"/>
            </a:endParaRPr>
          </a:p>
        </p:txBody>
      </p:sp>
    </p:spTree>
    <p:extLst>
      <p:ext uri="{BB962C8B-B14F-4D97-AF65-F5344CB8AC3E}">
        <p14:creationId xmlns:p14="http://schemas.microsoft.com/office/powerpoint/2010/main" val="3976272304"/>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609600" y="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ltLang="en-US" b="1" u="sng">
              <a:solidFill>
                <a:srgbClr val="000000"/>
              </a:solidFill>
              <a:latin typeface="Goudy Old Style" pitchFamily="18" charset="0"/>
            </a:endParaRPr>
          </a:p>
        </p:txBody>
      </p:sp>
      <p:sp>
        <p:nvSpPr>
          <p:cNvPr id="100355" name="Text Box 3"/>
          <p:cNvSpPr txBox="1">
            <a:spLocks noChangeArrowheads="1"/>
          </p:cNvSpPr>
          <p:nvPr/>
        </p:nvSpPr>
        <p:spPr bwMode="auto">
          <a:xfrm>
            <a:off x="0" y="0"/>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solidFill>
                <a:srgbClr val="000000"/>
              </a:solidFill>
            </a:endParaRPr>
          </a:p>
        </p:txBody>
      </p:sp>
      <p:sp>
        <p:nvSpPr>
          <p:cNvPr id="9" name="Text Box 7"/>
          <p:cNvSpPr txBox="1">
            <a:spLocks noChangeArrowheads="1"/>
          </p:cNvSpPr>
          <p:nvPr/>
        </p:nvSpPr>
        <p:spPr bwMode="auto">
          <a:xfrm>
            <a:off x="76200" y="0"/>
            <a:ext cx="9144000" cy="5570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lgn="ctr"/>
            <a:r>
              <a:rPr lang="en-US" altLang="en-US" sz="3600" b="1" u="sng" dirty="0" smtClean="0">
                <a:solidFill>
                  <a:srgbClr val="FFC000"/>
                </a:solidFill>
                <a:effectLst>
                  <a:outerShdw blurRad="38100" dist="38100" dir="2700000" algn="tl">
                    <a:srgbClr val="C0C0C0"/>
                  </a:outerShdw>
                </a:effectLst>
                <a:latin typeface="Cambria" panose="02040503050406030204" pitchFamily="18" charset="0"/>
              </a:rPr>
              <a:t>Final </a:t>
            </a:r>
            <a:r>
              <a:rPr lang="en-US" altLang="en-US" sz="3600" b="1" u="sng" dirty="0">
                <a:solidFill>
                  <a:srgbClr val="FFC000"/>
                </a:solidFill>
                <a:effectLst>
                  <a:outerShdw blurRad="38100" dist="38100" dir="2700000" algn="tl">
                    <a:srgbClr val="C0C0C0"/>
                  </a:outerShdw>
                </a:effectLst>
                <a:latin typeface="Cambria" panose="02040503050406030204" pitchFamily="18" charset="0"/>
              </a:rPr>
              <a:t>Grade </a:t>
            </a:r>
            <a:r>
              <a:rPr lang="en-US" altLang="en-US" sz="3600" b="1" u="sng" dirty="0">
                <a:solidFill>
                  <a:schemeClr val="bg1"/>
                </a:solidFill>
                <a:effectLst>
                  <a:outerShdw blurRad="38100" dist="38100" dir="2700000" algn="tl">
                    <a:srgbClr val="C0C0C0"/>
                  </a:outerShdw>
                </a:effectLst>
                <a:latin typeface="Cambria" panose="02040503050406030204" pitchFamily="18" charset="0"/>
              </a:rPr>
              <a:t>Specifics</a:t>
            </a:r>
          </a:p>
          <a:p>
            <a:pPr marL="571500" indent="-571500">
              <a:buFontTx/>
              <a:buBlip>
                <a:blip r:embed="rId3"/>
              </a:buBlip>
            </a:pPr>
            <a:r>
              <a:rPr lang="en-US" altLang="en-US" sz="4000" b="1" dirty="0">
                <a:solidFill>
                  <a:srgbClr val="FFC000"/>
                </a:solidFill>
                <a:effectLst>
                  <a:outerShdw blurRad="38100" dist="38100" dir="2700000" algn="tl">
                    <a:srgbClr val="C0C0C0"/>
                  </a:outerShdw>
                </a:effectLst>
                <a:latin typeface="Cambria" panose="02040503050406030204" pitchFamily="18" charset="0"/>
              </a:rPr>
              <a:t>Formatives earn students scores and feedback, but don’t count towards final grade.</a:t>
            </a:r>
          </a:p>
          <a:p>
            <a:pPr marL="571500" indent="-571500">
              <a:buFontTx/>
              <a:buBlip>
                <a:blip r:embed="rId3"/>
              </a:buBlip>
            </a:pPr>
            <a:r>
              <a:rPr lang="en-US" altLang="en-US" sz="4000" b="1" dirty="0" smtClean="0">
                <a:solidFill>
                  <a:srgbClr val="FFC000"/>
                </a:solidFill>
                <a:effectLst>
                  <a:outerShdw blurRad="38100" dist="38100" dir="2700000" algn="tl">
                    <a:srgbClr val="C0C0C0"/>
                  </a:outerShdw>
                </a:effectLst>
                <a:latin typeface="Cambria" panose="02040503050406030204" pitchFamily="18" charset="0"/>
              </a:rPr>
              <a:t>Formative scores &amp; feedback logged in PowerSchool, Seesaw, and on paper</a:t>
            </a:r>
            <a:r>
              <a:rPr lang="en-US" altLang="en-US" sz="4000" b="1" dirty="0" smtClean="0">
                <a:solidFill>
                  <a:srgbClr val="FFC000"/>
                </a:solidFill>
                <a:effectLst>
                  <a:outerShdw blurRad="38100" dist="38100" dir="2700000" algn="tl">
                    <a:srgbClr val="C0C0C0"/>
                  </a:outerShdw>
                </a:effectLst>
                <a:latin typeface="Cambria" panose="02040503050406030204" pitchFamily="18" charset="0"/>
              </a:rPr>
              <a:t>. </a:t>
            </a:r>
            <a:r>
              <a:rPr lang="en-US" altLang="en-US" sz="4000" b="1" dirty="0" smtClean="0">
                <a:solidFill>
                  <a:srgbClr val="FFFFFF"/>
                </a:solidFill>
                <a:effectLst>
                  <a:outerShdw blurRad="38100" dist="38100" dir="2700000" algn="tl">
                    <a:srgbClr val="C0C0C0"/>
                  </a:outerShdw>
                </a:effectLst>
                <a:latin typeface="Cambria" panose="02040503050406030204" pitchFamily="18" charset="0"/>
              </a:rPr>
              <a:t>See pages 5-6</a:t>
            </a:r>
            <a:endParaRPr lang="en-US" altLang="en-US" sz="4000" b="1" dirty="0">
              <a:solidFill>
                <a:srgbClr val="FFFFFF"/>
              </a:solidFill>
              <a:effectLst>
                <a:outerShdw blurRad="38100" dist="38100" dir="2700000" algn="tl">
                  <a:srgbClr val="C0C0C0"/>
                </a:outerShdw>
              </a:effectLst>
              <a:latin typeface="Cambria" panose="02040503050406030204" pitchFamily="18" charset="0"/>
            </a:endParaRPr>
          </a:p>
          <a:p>
            <a:pPr algn="ctr"/>
            <a:endParaRPr lang="en-US" altLang="en-US" sz="4000" b="1" dirty="0">
              <a:solidFill>
                <a:srgbClr val="FFFFFF"/>
              </a:solidFill>
              <a:effectLst>
                <a:outerShdw blurRad="38100" dist="38100" dir="2700000" algn="tl">
                  <a:srgbClr val="C0C0C0"/>
                </a:outerShdw>
              </a:effectLst>
              <a:latin typeface="Goudy Old Style" pitchFamily="18" charset="0"/>
            </a:endParaRPr>
          </a:p>
          <a:p>
            <a:r>
              <a:rPr lang="en-US" altLang="en-US" sz="4000" b="1" dirty="0">
                <a:solidFill>
                  <a:srgbClr val="FF3300"/>
                </a:solidFill>
                <a:effectLst>
                  <a:outerShdw blurRad="38100" dist="38100" dir="2700000" algn="tl">
                    <a:srgbClr val="C0C0C0"/>
                  </a:outerShdw>
                </a:effectLst>
                <a:latin typeface="Goudy Old Style" pitchFamily="18" charset="0"/>
              </a:rPr>
              <a:t> </a:t>
            </a:r>
            <a:endParaRPr lang="en-US" altLang="en-US" sz="4400" b="1" dirty="0">
              <a:solidFill>
                <a:srgbClr val="FFFFFF"/>
              </a:solidFill>
              <a:effectLst>
                <a:outerShdw blurRad="38100" dist="38100" dir="2700000" algn="tl">
                  <a:srgbClr val="C0C0C0"/>
                </a:outerShdw>
              </a:effectLst>
              <a:latin typeface="Goudy Old Style" pitchFamily="18" charset="0"/>
            </a:endParaRPr>
          </a:p>
        </p:txBody>
      </p:sp>
    </p:spTree>
    <p:extLst>
      <p:ext uri="{BB962C8B-B14F-4D97-AF65-F5344CB8AC3E}">
        <p14:creationId xmlns:p14="http://schemas.microsoft.com/office/powerpoint/2010/main" val="1818869865"/>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609600" y="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ltLang="en-US" b="1" u="sng">
              <a:solidFill>
                <a:srgbClr val="000000"/>
              </a:solidFill>
              <a:latin typeface="Goudy Old Style" pitchFamily="18" charset="0"/>
            </a:endParaRPr>
          </a:p>
        </p:txBody>
      </p:sp>
      <p:sp>
        <p:nvSpPr>
          <p:cNvPr id="100355" name="Text Box 3"/>
          <p:cNvSpPr txBox="1">
            <a:spLocks noChangeArrowheads="1"/>
          </p:cNvSpPr>
          <p:nvPr/>
        </p:nvSpPr>
        <p:spPr bwMode="auto">
          <a:xfrm>
            <a:off x="0" y="0"/>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solidFill>
                <a:srgbClr val="000000"/>
              </a:solidFill>
            </a:endParaRPr>
          </a:p>
        </p:txBody>
      </p:sp>
      <p:sp>
        <p:nvSpPr>
          <p:cNvPr id="9" name="Text Box 7"/>
          <p:cNvSpPr txBox="1">
            <a:spLocks noChangeArrowheads="1"/>
          </p:cNvSpPr>
          <p:nvPr/>
        </p:nvSpPr>
        <p:spPr bwMode="auto">
          <a:xfrm>
            <a:off x="0" y="33130"/>
            <a:ext cx="9144000" cy="7417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lgn="ctr"/>
            <a:r>
              <a:rPr lang="en-US" altLang="en-US" sz="3600" b="1" u="sng" dirty="0">
                <a:solidFill>
                  <a:srgbClr val="FFC000"/>
                </a:solidFill>
                <a:effectLst>
                  <a:outerShdw blurRad="38100" dist="38100" dir="2700000" algn="tl">
                    <a:srgbClr val="C0C0C0"/>
                  </a:outerShdw>
                </a:effectLst>
                <a:latin typeface="Cambria" panose="02040503050406030204" pitchFamily="18" charset="0"/>
              </a:rPr>
              <a:t>Final Grade </a:t>
            </a:r>
            <a:r>
              <a:rPr lang="en-US" altLang="en-US" sz="3600" b="1" u="sng" dirty="0">
                <a:solidFill>
                  <a:schemeClr val="bg1"/>
                </a:solidFill>
                <a:effectLst>
                  <a:outerShdw blurRad="38100" dist="38100" dir="2700000" algn="tl">
                    <a:srgbClr val="C0C0C0"/>
                  </a:outerShdw>
                </a:effectLst>
                <a:latin typeface="Cambria" panose="02040503050406030204" pitchFamily="18" charset="0"/>
              </a:rPr>
              <a:t>Specifics</a:t>
            </a:r>
          </a:p>
          <a:p>
            <a:pPr marL="571500" indent="-571500">
              <a:buFontTx/>
              <a:buBlip>
                <a:blip r:embed="rId3"/>
              </a:buBlip>
            </a:pPr>
            <a:r>
              <a:rPr lang="en-US" altLang="en-US" sz="4000" b="1" dirty="0">
                <a:solidFill>
                  <a:srgbClr val="FFC000"/>
                </a:solidFill>
                <a:effectLst>
                  <a:outerShdw blurRad="38100" dist="38100" dir="2700000" algn="tl">
                    <a:srgbClr val="C0C0C0"/>
                  </a:outerShdw>
                </a:effectLst>
                <a:latin typeface="Cambria" panose="02040503050406030204" pitchFamily="18" charset="0"/>
              </a:rPr>
              <a:t>Formatives earn students scores and feedback, but don’t count towards final grade.</a:t>
            </a:r>
          </a:p>
          <a:p>
            <a:pPr marL="571500" indent="-571500">
              <a:buFontTx/>
              <a:buBlip>
                <a:blip r:embed="rId3"/>
              </a:buBlip>
            </a:pPr>
            <a:r>
              <a:rPr lang="en-US" altLang="en-US" sz="4000" b="1" dirty="0">
                <a:solidFill>
                  <a:srgbClr val="FFC000"/>
                </a:solidFill>
                <a:effectLst>
                  <a:outerShdw blurRad="38100" dist="38100" dir="2700000" algn="tl">
                    <a:srgbClr val="C0C0C0"/>
                  </a:outerShdw>
                </a:effectLst>
                <a:latin typeface="Cambria" panose="02040503050406030204" pitchFamily="18" charset="0"/>
              </a:rPr>
              <a:t>Formative scores &amp; feedback logged in PowerSchool, Seesaw and on paper</a:t>
            </a:r>
            <a:r>
              <a:rPr lang="en-US" altLang="en-US" sz="4000" b="1" dirty="0" smtClean="0">
                <a:solidFill>
                  <a:srgbClr val="FFC000"/>
                </a:solidFill>
                <a:effectLst>
                  <a:outerShdw blurRad="38100" dist="38100" dir="2700000" algn="tl">
                    <a:srgbClr val="C0C0C0"/>
                  </a:outerShdw>
                </a:effectLst>
                <a:latin typeface="Cambria" panose="02040503050406030204" pitchFamily="18" charset="0"/>
              </a:rPr>
              <a:t>.</a:t>
            </a:r>
          </a:p>
          <a:p>
            <a:pPr marL="571500" indent="-571500">
              <a:buFontTx/>
              <a:buBlip>
                <a:blip r:embed="rId3"/>
              </a:buBlip>
            </a:pPr>
            <a:r>
              <a:rPr lang="en-US" altLang="en-US" sz="4000" b="1" dirty="0" smtClean="0">
                <a:solidFill>
                  <a:srgbClr val="FFC000"/>
                </a:solidFill>
                <a:effectLst>
                  <a:outerShdw blurRad="38100" dist="38100" dir="2700000" algn="tl">
                    <a:srgbClr val="C0C0C0"/>
                  </a:outerShdw>
                </a:effectLst>
                <a:latin typeface="Cambria" panose="02040503050406030204" pitchFamily="18" charset="0"/>
              </a:rPr>
              <a:t>Average of all summative scores used to calculate final grade; no percentages.  </a:t>
            </a:r>
            <a:endParaRPr lang="en-US" altLang="en-US" sz="4000" b="1" dirty="0">
              <a:solidFill>
                <a:srgbClr val="FFC000"/>
              </a:solidFill>
              <a:effectLst>
                <a:outerShdw blurRad="38100" dist="38100" dir="2700000" algn="tl">
                  <a:srgbClr val="C0C0C0"/>
                </a:outerShdw>
              </a:effectLst>
              <a:latin typeface="Cambria" panose="02040503050406030204" pitchFamily="18" charset="0"/>
            </a:endParaRPr>
          </a:p>
          <a:p>
            <a:pPr algn="ctr"/>
            <a:endParaRPr lang="en-US" altLang="en-US" sz="4000" b="1" dirty="0">
              <a:solidFill>
                <a:srgbClr val="FFFFFF"/>
              </a:solidFill>
              <a:effectLst>
                <a:outerShdw blurRad="38100" dist="38100" dir="2700000" algn="tl">
                  <a:srgbClr val="C0C0C0"/>
                </a:outerShdw>
              </a:effectLst>
              <a:latin typeface="Goudy Old Style" pitchFamily="18" charset="0"/>
            </a:endParaRPr>
          </a:p>
          <a:p>
            <a:r>
              <a:rPr lang="en-US" altLang="en-US" sz="4000" b="1" dirty="0">
                <a:solidFill>
                  <a:srgbClr val="FF3300"/>
                </a:solidFill>
                <a:effectLst>
                  <a:outerShdw blurRad="38100" dist="38100" dir="2700000" algn="tl">
                    <a:srgbClr val="C0C0C0"/>
                  </a:outerShdw>
                </a:effectLst>
                <a:latin typeface="Goudy Old Style" pitchFamily="18" charset="0"/>
              </a:rPr>
              <a:t> </a:t>
            </a:r>
            <a:endParaRPr lang="en-US" altLang="en-US" sz="4400" b="1" dirty="0">
              <a:solidFill>
                <a:srgbClr val="FFFFFF"/>
              </a:solidFill>
              <a:effectLst>
                <a:outerShdw blurRad="38100" dist="38100" dir="2700000" algn="tl">
                  <a:srgbClr val="C0C0C0"/>
                </a:outerShdw>
              </a:effectLst>
              <a:latin typeface="Goudy Old Style" pitchFamily="18" charset="0"/>
            </a:endParaRPr>
          </a:p>
        </p:txBody>
      </p:sp>
    </p:spTree>
    <p:extLst>
      <p:ext uri="{BB962C8B-B14F-4D97-AF65-F5344CB8AC3E}">
        <p14:creationId xmlns:p14="http://schemas.microsoft.com/office/powerpoint/2010/main" val="1538029340"/>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609600" y="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ltLang="en-US" b="1" u="sng">
              <a:latin typeface="Goudy Old Style" pitchFamily="18" charset="0"/>
            </a:endParaRPr>
          </a:p>
        </p:txBody>
      </p:sp>
      <p:sp>
        <p:nvSpPr>
          <p:cNvPr id="110595" name="Text Box 3"/>
          <p:cNvSpPr txBox="1">
            <a:spLocks noChangeArrowheads="1"/>
          </p:cNvSpPr>
          <p:nvPr/>
        </p:nvSpPr>
        <p:spPr bwMode="auto">
          <a:xfrm>
            <a:off x="0" y="0"/>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110596" name="Text Box 4"/>
          <p:cNvSpPr txBox="1">
            <a:spLocks noChangeArrowheads="1"/>
          </p:cNvSpPr>
          <p:nvPr/>
        </p:nvSpPr>
        <p:spPr bwMode="auto">
          <a:xfrm>
            <a:off x="0" y="333375"/>
            <a:ext cx="9144000" cy="12464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lgn="ctr"/>
            <a:r>
              <a:rPr lang="en-US" altLang="en-US" sz="3600" b="1" u="sng" dirty="0">
                <a:effectLst>
                  <a:outerShdw blurRad="38100" dist="38100" dir="2700000" algn="tl">
                    <a:srgbClr val="C0C0C0"/>
                  </a:outerShdw>
                </a:effectLst>
                <a:latin typeface="Goudy Old Style" pitchFamily="18" charset="0"/>
              </a:rPr>
              <a:t>Question #2:</a:t>
            </a:r>
          </a:p>
          <a:p>
            <a:pPr algn="ctr"/>
            <a:endParaRPr lang="en-US" altLang="en-US" sz="3600" b="1" u="sng" dirty="0">
              <a:effectLst>
                <a:outerShdw blurRad="38100" dist="38100" dir="2700000" algn="tl">
                  <a:srgbClr val="C0C0C0"/>
                </a:outerShdw>
              </a:effectLst>
              <a:latin typeface="Goudy Old Style" pitchFamily="18" charset="0"/>
            </a:endParaRPr>
          </a:p>
          <a:p>
            <a:pPr algn="ctr"/>
            <a:r>
              <a:rPr lang="en-US" altLang="en-US" sz="6600" dirty="0">
                <a:effectLst>
                  <a:outerShdw blurRad="38100" dist="38100" dir="2700000" algn="tl">
                    <a:srgbClr val="C0C0C0"/>
                  </a:outerShdw>
                </a:effectLst>
                <a:latin typeface="Goudy Old Style" pitchFamily="18" charset="0"/>
              </a:rPr>
              <a:t>How many </a:t>
            </a:r>
            <a:r>
              <a:rPr lang="en-US" altLang="en-US" sz="6600" dirty="0" smtClean="0">
                <a:effectLst>
                  <a:outerShdw blurRad="38100" dist="38100" dir="2700000" algn="tl">
                    <a:srgbClr val="C0C0C0"/>
                  </a:outerShdw>
                </a:effectLst>
                <a:latin typeface="Goudy Old Style" pitchFamily="18" charset="0"/>
              </a:rPr>
              <a:t>times have I </a:t>
            </a:r>
            <a:r>
              <a:rPr lang="en-US" altLang="en-US" sz="6600" dirty="0" smtClean="0">
                <a:effectLst>
                  <a:outerShdw blurRad="38100" dist="38100" dir="2700000" algn="tl">
                    <a:srgbClr val="C0C0C0"/>
                  </a:outerShdw>
                </a:effectLst>
                <a:latin typeface="Goudy Old Style" pitchFamily="18" charset="0"/>
              </a:rPr>
              <a:t>consulted about Standard Based Learning?</a:t>
            </a:r>
            <a:endParaRPr lang="en-US" altLang="en-US" sz="4000" b="1" dirty="0">
              <a:effectLst>
                <a:outerShdw blurRad="38100" dist="38100" dir="2700000" algn="tl">
                  <a:srgbClr val="C0C0C0"/>
                </a:outerShdw>
              </a:effectLst>
              <a:latin typeface="Goudy Old Style" pitchFamily="18" charset="0"/>
            </a:endParaRPr>
          </a:p>
          <a:p>
            <a:r>
              <a:rPr lang="en-US" altLang="en-US" sz="4000" b="1" dirty="0">
                <a:solidFill>
                  <a:srgbClr val="FF3300"/>
                </a:solidFill>
                <a:effectLst>
                  <a:outerShdw blurRad="38100" dist="38100" dir="2700000" algn="tl">
                    <a:srgbClr val="C0C0C0"/>
                  </a:outerShdw>
                </a:effectLst>
                <a:latin typeface="Goudy Old Style" pitchFamily="18" charset="0"/>
              </a:rPr>
              <a:t> </a:t>
            </a:r>
          </a:p>
          <a:p>
            <a:endParaRPr lang="en-US" altLang="en-US" sz="4000" b="1" dirty="0">
              <a:solidFill>
                <a:schemeClr val="bg1"/>
              </a:solidFill>
              <a:effectLst>
                <a:outerShdw blurRad="38100" dist="38100" dir="2700000" algn="tl">
                  <a:srgbClr val="C0C0C0"/>
                </a:outerShdw>
              </a:effectLst>
              <a:latin typeface="Goudy Old Style" pitchFamily="18" charset="0"/>
            </a:endParaRPr>
          </a:p>
          <a:p>
            <a:endParaRPr lang="en-US" altLang="en-US" sz="4000" b="1" dirty="0">
              <a:solidFill>
                <a:schemeClr val="bg1"/>
              </a:solidFill>
              <a:effectLst>
                <a:outerShdw blurRad="38100" dist="38100" dir="2700000" algn="tl">
                  <a:srgbClr val="C0C0C0"/>
                </a:outerShdw>
              </a:effectLst>
              <a:latin typeface="Goudy Old Style" pitchFamily="18" charset="0"/>
            </a:endParaRPr>
          </a:p>
          <a:p>
            <a:endParaRPr lang="en-US" altLang="en-US" sz="3600" b="1" dirty="0">
              <a:solidFill>
                <a:srgbClr val="660066"/>
              </a:solidFill>
              <a:effectLst>
                <a:outerShdw blurRad="38100" dist="38100" dir="2700000" algn="tl">
                  <a:srgbClr val="C0C0C0"/>
                </a:outerShdw>
              </a:effectLst>
              <a:latin typeface="Goudy Old Style" pitchFamily="18" charset="0"/>
            </a:endParaRPr>
          </a:p>
          <a:p>
            <a:endParaRPr lang="en-US" altLang="en-US" sz="3600" b="1" dirty="0">
              <a:solidFill>
                <a:srgbClr val="660066"/>
              </a:solidFill>
              <a:effectLst>
                <a:outerShdw blurRad="38100" dist="38100" dir="2700000" algn="tl">
                  <a:srgbClr val="C0C0C0"/>
                </a:outerShdw>
              </a:effectLst>
              <a:latin typeface="Goudy Old Style" pitchFamily="18" charset="0"/>
            </a:endParaRPr>
          </a:p>
          <a:p>
            <a:endParaRPr lang="en-US" altLang="en-US" sz="3600" b="1" dirty="0">
              <a:solidFill>
                <a:srgbClr val="00FF00"/>
              </a:solidFill>
              <a:effectLst>
                <a:outerShdw blurRad="38100" dist="38100" dir="2700000" algn="tl">
                  <a:srgbClr val="C0C0C0"/>
                </a:outerShdw>
              </a:effectLst>
              <a:latin typeface="Goudy Old Style" pitchFamily="18" charset="0"/>
            </a:endParaRPr>
          </a:p>
          <a:p>
            <a:endParaRPr lang="en-US" altLang="en-US" sz="3600" b="1" dirty="0">
              <a:solidFill>
                <a:srgbClr val="00FF00"/>
              </a:solidFill>
              <a:effectLst>
                <a:outerShdw blurRad="38100" dist="38100" dir="2700000" algn="tl">
                  <a:srgbClr val="C0C0C0"/>
                </a:outerShdw>
              </a:effectLst>
              <a:latin typeface="Goudy Old Style" pitchFamily="18" charset="0"/>
            </a:endParaRPr>
          </a:p>
          <a:p>
            <a:endParaRPr lang="en-US" altLang="en-US" sz="3600" b="1" dirty="0">
              <a:solidFill>
                <a:srgbClr val="FF6600"/>
              </a:solidFill>
              <a:effectLst>
                <a:outerShdw blurRad="38100" dist="38100" dir="2700000" algn="tl">
                  <a:srgbClr val="C0C0C0"/>
                </a:outerShdw>
              </a:effectLst>
              <a:latin typeface="Goudy Old Style" pitchFamily="18" charset="0"/>
            </a:endParaRPr>
          </a:p>
          <a:p>
            <a:endParaRPr lang="en-US" altLang="en-US" sz="3400" b="1" dirty="0">
              <a:solidFill>
                <a:schemeClr val="bg1"/>
              </a:solidFill>
              <a:effectLst>
                <a:outerShdw blurRad="38100" dist="38100" dir="2700000" algn="tl">
                  <a:srgbClr val="C0C0C0"/>
                </a:outerShdw>
              </a:effectLst>
              <a:latin typeface="Goudy Old Style" pitchFamily="18" charset="0"/>
            </a:endParaRPr>
          </a:p>
          <a:p>
            <a:endParaRPr lang="en-US" altLang="en-US" sz="3600" b="1" dirty="0">
              <a:effectLst>
                <a:outerShdw blurRad="38100" dist="38100" dir="2700000" algn="tl">
                  <a:srgbClr val="C0C0C0"/>
                </a:outerShdw>
              </a:effectLst>
              <a:latin typeface="Goudy Old Style" pitchFamily="18" charset="0"/>
            </a:endParaRPr>
          </a:p>
          <a:p>
            <a:endParaRPr lang="en-US" altLang="en-US" sz="4000" b="1" dirty="0">
              <a:effectLst>
                <a:outerShdw blurRad="38100" dist="38100" dir="2700000" algn="tl">
                  <a:srgbClr val="C0C0C0"/>
                </a:outerShdw>
              </a:effectLst>
              <a:latin typeface="Goudy Old Style" pitchFamily="18" charset="0"/>
            </a:endParaRPr>
          </a:p>
          <a:p>
            <a:endParaRPr lang="en-US" altLang="en-US" sz="4000" b="1" dirty="0">
              <a:effectLst>
                <a:outerShdw blurRad="38100" dist="38100" dir="2700000" algn="tl">
                  <a:srgbClr val="C0C0C0"/>
                </a:outerShdw>
              </a:effectLst>
              <a:latin typeface="Goudy Old Style" pitchFamily="18" charset="0"/>
            </a:endParaRPr>
          </a:p>
          <a:p>
            <a:endParaRPr lang="en-US" altLang="en-US" sz="4000" b="1" dirty="0">
              <a:effectLst>
                <a:outerShdw blurRad="38100" dist="38100" dir="2700000" algn="tl">
                  <a:srgbClr val="C0C0C0"/>
                </a:outerShdw>
              </a:effectLst>
              <a:latin typeface="Goudy Old Style" pitchFamily="18" charset="0"/>
            </a:endParaRPr>
          </a:p>
          <a:p>
            <a:endParaRPr lang="en-US" altLang="en-US" sz="4400" b="1" dirty="0">
              <a:solidFill>
                <a:schemeClr val="bg1"/>
              </a:solidFill>
              <a:effectLst>
                <a:outerShdw blurRad="38100" dist="38100" dir="2700000" algn="tl">
                  <a:srgbClr val="C0C0C0"/>
                </a:outerShdw>
              </a:effectLst>
              <a:latin typeface="Goudy Old Style" pitchFamily="18" charset="0"/>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r>
              <a:rPr lang="en-US" b="1" dirty="0" smtClean="0">
                <a:solidFill>
                  <a:srgbClr val="FFC000"/>
                </a:solidFill>
                <a:latin typeface="Cambria" panose="02040503050406030204" pitchFamily="18" charset="0"/>
              </a:rPr>
              <a:t>Armada 4.0 Conversion Scale</a:t>
            </a:r>
            <a:endParaRPr lang="en-US" b="1" dirty="0">
              <a:solidFill>
                <a:srgbClr val="FFC000"/>
              </a:solidFill>
              <a:latin typeface="Cambria" panose="02040503050406030204"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73667671"/>
              </p:ext>
            </p:extLst>
          </p:nvPr>
        </p:nvGraphicFramePr>
        <p:xfrm>
          <a:off x="533400" y="1066797"/>
          <a:ext cx="8000999" cy="5486403"/>
        </p:xfrm>
        <a:graphic>
          <a:graphicData uri="http://schemas.openxmlformats.org/drawingml/2006/table">
            <a:tbl>
              <a:tblPr firstRow="1" firstCol="1" lastRow="1" lastCol="1" bandRow="1" bandCol="1">
                <a:tableStyleId>{5C22544A-7EE6-4342-B048-85BDC9FD1C3A}</a:tableStyleId>
              </a:tblPr>
              <a:tblGrid>
                <a:gridCol w="5032317"/>
                <a:gridCol w="2968682"/>
              </a:tblGrid>
              <a:tr h="850823">
                <a:tc>
                  <a:txBody>
                    <a:bodyPr/>
                    <a:lstStyle/>
                    <a:p>
                      <a:pPr marL="0" marR="0" algn="ctr">
                        <a:lnSpc>
                          <a:spcPct val="115000"/>
                        </a:lnSpc>
                        <a:spcBef>
                          <a:spcPts val="0"/>
                        </a:spcBef>
                        <a:spcAft>
                          <a:spcPts val="1000"/>
                        </a:spcAft>
                      </a:pPr>
                      <a:r>
                        <a:rPr lang="en-US" sz="1600" dirty="0">
                          <a:solidFill>
                            <a:schemeClr val="tx1"/>
                          </a:solidFill>
                          <a:effectLst/>
                        </a:rPr>
                        <a:t>Average of all Learning Target </a:t>
                      </a:r>
                      <a:endParaRPr lang="en-US" sz="1600" dirty="0" smtClean="0">
                        <a:solidFill>
                          <a:schemeClr val="tx1"/>
                        </a:solidFill>
                        <a:effectLst/>
                      </a:endParaRPr>
                    </a:p>
                    <a:p>
                      <a:pPr marL="0" marR="0" algn="ctr">
                        <a:lnSpc>
                          <a:spcPct val="115000"/>
                        </a:lnSpc>
                        <a:spcBef>
                          <a:spcPts val="0"/>
                        </a:spcBef>
                        <a:spcAft>
                          <a:spcPts val="1000"/>
                        </a:spcAft>
                      </a:pPr>
                      <a:r>
                        <a:rPr lang="en-US" sz="1600" dirty="0" smtClean="0">
                          <a:solidFill>
                            <a:schemeClr val="tx1"/>
                          </a:solidFill>
                          <a:effectLst/>
                        </a:rPr>
                        <a:t>scores </a:t>
                      </a:r>
                      <a:r>
                        <a:rPr lang="en-US" sz="1600" dirty="0">
                          <a:solidFill>
                            <a:schemeClr val="tx1"/>
                          </a:solidFill>
                          <a:effectLst/>
                        </a:rPr>
                        <a:t>on summative assessments</a:t>
                      </a:r>
                      <a:endParaRPr lang="en-US"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FFC000"/>
                    </a:solidFill>
                  </a:tcPr>
                </a:tc>
                <a:tc>
                  <a:txBody>
                    <a:bodyPr/>
                    <a:lstStyle/>
                    <a:p>
                      <a:pPr marL="0" marR="0" algn="ctr">
                        <a:lnSpc>
                          <a:spcPct val="115000"/>
                        </a:lnSpc>
                        <a:spcBef>
                          <a:spcPts val="0"/>
                        </a:spcBef>
                        <a:spcAft>
                          <a:spcPts val="1000"/>
                        </a:spcAft>
                      </a:pPr>
                      <a:r>
                        <a:rPr lang="en-US" sz="1600" dirty="0">
                          <a:solidFill>
                            <a:schemeClr val="tx1"/>
                          </a:solidFill>
                          <a:effectLst/>
                        </a:rPr>
                        <a:t>Letter Grade</a:t>
                      </a:r>
                      <a:endParaRPr lang="en-US"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FFC000"/>
                    </a:solidFill>
                  </a:tcPr>
                </a:tc>
              </a:tr>
              <a:tr h="462517">
                <a:tc>
                  <a:txBody>
                    <a:bodyPr/>
                    <a:lstStyle/>
                    <a:p>
                      <a:pPr marL="0" marR="0" algn="ctr">
                        <a:lnSpc>
                          <a:spcPct val="115000"/>
                        </a:lnSpc>
                        <a:spcBef>
                          <a:spcPts val="0"/>
                        </a:spcBef>
                        <a:spcAft>
                          <a:spcPts val="1000"/>
                        </a:spcAft>
                      </a:pPr>
                      <a:r>
                        <a:rPr lang="en-US" sz="2000" dirty="0">
                          <a:solidFill>
                            <a:schemeClr val="tx1"/>
                          </a:solidFill>
                          <a:effectLst/>
                        </a:rPr>
                        <a:t>4.0-3.6</a:t>
                      </a:r>
                      <a:endParaRPr lang="en-US"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FFC000"/>
                    </a:solidFill>
                  </a:tcPr>
                </a:tc>
                <a:tc>
                  <a:txBody>
                    <a:bodyPr/>
                    <a:lstStyle/>
                    <a:p>
                      <a:pPr marL="0" marR="0" algn="ctr">
                        <a:lnSpc>
                          <a:spcPct val="115000"/>
                        </a:lnSpc>
                        <a:spcBef>
                          <a:spcPts val="0"/>
                        </a:spcBef>
                        <a:spcAft>
                          <a:spcPts val="1000"/>
                        </a:spcAft>
                      </a:pPr>
                      <a:r>
                        <a:rPr lang="en-US" sz="2000">
                          <a:solidFill>
                            <a:schemeClr val="tx1"/>
                          </a:solidFill>
                          <a:effectLst/>
                        </a:rPr>
                        <a:t>A</a:t>
                      </a:r>
                      <a:endParaRPr lang="en-US" sz="16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FFC000"/>
                    </a:solidFill>
                  </a:tcPr>
                </a:tc>
              </a:tr>
              <a:tr h="462517">
                <a:tc>
                  <a:txBody>
                    <a:bodyPr/>
                    <a:lstStyle/>
                    <a:p>
                      <a:pPr marL="0" marR="0" algn="ctr">
                        <a:lnSpc>
                          <a:spcPct val="115000"/>
                        </a:lnSpc>
                        <a:spcBef>
                          <a:spcPts val="0"/>
                        </a:spcBef>
                        <a:spcAft>
                          <a:spcPts val="1000"/>
                        </a:spcAft>
                      </a:pPr>
                      <a:r>
                        <a:rPr lang="en-US" sz="2000">
                          <a:solidFill>
                            <a:schemeClr val="tx1"/>
                          </a:solidFill>
                          <a:effectLst/>
                        </a:rPr>
                        <a:t>3.59-3.3</a:t>
                      </a:r>
                      <a:endParaRPr lang="en-US" sz="16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FFC000"/>
                    </a:solidFill>
                  </a:tcPr>
                </a:tc>
                <a:tc>
                  <a:txBody>
                    <a:bodyPr/>
                    <a:lstStyle/>
                    <a:p>
                      <a:pPr marL="0" marR="0" algn="ctr">
                        <a:lnSpc>
                          <a:spcPct val="115000"/>
                        </a:lnSpc>
                        <a:spcBef>
                          <a:spcPts val="0"/>
                        </a:spcBef>
                        <a:spcAft>
                          <a:spcPts val="1000"/>
                        </a:spcAft>
                      </a:pPr>
                      <a:r>
                        <a:rPr lang="en-US" sz="2000">
                          <a:solidFill>
                            <a:schemeClr val="tx1"/>
                          </a:solidFill>
                          <a:effectLst/>
                        </a:rPr>
                        <a:t>A-</a:t>
                      </a:r>
                      <a:endParaRPr lang="en-US" sz="16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FFC000"/>
                    </a:solidFill>
                  </a:tcPr>
                </a:tc>
              </a:tr>
              <a:tr h="462517">
                <a:tc>
                  <a:txBody>
                    <a:bodyPr/>
                    <a:lstStyle/>
                    <a:p>
                      <a:pPr marL="0" marR="0" algn="ctr">
                        <a:lnSpc>
                          <a:spcPct val="115000"/>
                        </a:lnSpc>
                        <a:spcBef>
                          <a:spcPts val="0"/>
                        </a:spcBef>
                        <a:spcAft>
                          <a:spcPts val="1000"/>
                        </a:spcAft>
                      </a:pPr>
                      <a:r>
                        <a:rPr lang="en-US" sz="2000" dirty="0">
                          <a:solidFill>
                            <a:schemeClr val="tx1"/>
                          </a:solidFill>
                          <a:effectLst/>
                        </a:rPr>
                        <a:t>3.29-3.0</a:t>
                      </a:r>
                      <a:endParaRPr lang="en-US"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FFC000"/>
                    </a:solidFill>
                  </a:tcPr>
                </a:tc>
                <a:tc>
                  <a:txBody>
                    <a:bodyPr/>
                    <a:lstStyle/>
                    <a:p>
                      <a:pPr marL="0" marR="0" algn="ctr">
                        <a:lnSpc>
                          <a:spcPct val="115000"/>
                        </a:lnSpc>
                        <a:spcBef>
                          <a:spcPts val="0"/>
                        </a:spcBef>
                        <a:spcAft>
                          <a:spcPts val="1000"/>
                        </a:spcAft>
                      </a:pPr>
                      <a:r>
                        <a:rPr lang="en-US" sz="2000">
                          <a:solidFill>
                            <a:schemeClr val="tx1"/>
                          </a:solidFill>
                          <a:effectLst/>
                        </a:rPr>
                        <a:t>B+</a:t>
                      </a:r>
                      <a:endParaRPr lang="en-US" sz="16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FFC000"/>
                    </a:solidFill>
                  </a:tcPr>
                </a:tc>
              </a:tr>
              <a:tr h="462517">
                <a:tc>
                  <a:txBody>
                    <a:bodyPr/>
                    <a:lstStyle/>
                    <a:p>
                      <a:pPr marL="0" marR="0" algn="ctr">
                        <a:lnSpc>
                          <a:spcPct val="115000"/>
                        </a:lnSpc>
                        <a:spcBef>
                          <a:spcPts val="0"/>
                        </a:spcBef>
                        <a:spcAft>
                          <a:spcPts val="1000"/>
                        </a:spcAft>
                      </a:pPr>
                      <a:r>
                        <a:rPr lang="en-US" sz="2000" dirty="0">
                          <a:solidFill>
                            <a:schemeClr val="tx1"/>
                          </a:solidFill>
                          <a:effectLst/>
                        </a:rPr>
                        <a:t>2.99-2.7</a:t>
                      </a:r>
                      <a:endParaRPr lang="en-US"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FFC000"/>
                    </a:solidFill>
                  </a:tcPr>
                </a:tc>
                <a:tc>
                  <a:txBody>
                    <a:bodyPr/>
                    <a:lstStyle/>
                    <a:p>
                      <a:pPr marL="0" marR="0" algn="ctr">
                        <a:lnSpc>
                          <a:spcPct val="115000"/>
                        </a:lnSpc>
                        <a:spcBef>
                          <a:spcPts val="0"/>
                        </a:spcBef>
                        <a:spcAft>
                          <a:spcPts val="1000"/>
                        </a:spcAft>
                      </a:pPr>
                      <a:r>
                        <a:rPr lang="en-US" sz="2000">
                          <a:solidFill>
                            <a:schemeClr val="tx1"/>
                          </a:solidFill>
                          <a:effectLst/>
                        </a:rPr>
                        <a:t>B</a:t>
                      </a:r>
                      <a:endParaRPr lang="en-US" sz="16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FFC000"/>
                    </a:solidFill>
                  </a:tcPr>
                </a:tc>
              </a:tr>
              <a:tr h="462517">
                <a:tc>
                  <a:txBody>
                    <a:bodyPr/>
                    <a:lstStyle/>
                    <a:p>
                      <a:pPr marL="0" marR="0" algn="ctr">
                        <a:lnSpc>
                          <a:spcPct val="115000"/>
                        </a:lnSpc>
                        <a:spcBef>
                          <a:spcPts val="0"/>
                        </a:spcBef>
                        <a:spcAft>
                          <a:spcPts val="1000"/>
                        </a:spcAft>
                      </a:pPr>
                      <a:r>
                        <a:rPr lang="en-US" sz="2000" dirty="0">
                          <a:solidFill>
                            <a:schemeClr val="tx1"/>
                          </a:solidFill>
                          <a:effectLst/>
                        </a:rPr>
                        <a:t>2.69-2.4</a:t>
                      </a:r>
                      <a:endParaRPr lang="en-US"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FFC000"/>
                    </a:solidFill>
                  </a:tcPr>
                </a:tc>
                <a:tc>
                  <a:txBody>
                    <a:bodyPr/>
                    <a:lstStyle/>
                    <a:p>
                      <a:pPr marL="0" marR="0" algn="ctr">
                        <a:lnSpc>
                          <a:spcPct val="115000"/>
                        </a:lnSpc>
                        <a:spcBef>
                          <a:spcPts val="0"/>
                        </a:spcBef>
                        <a:spcAft>
                          <a:spcPts val="1000"/>
                        </a:spcAft>
                      </a:pPr>
                      <a:r>
                        <a:rPr lang="en-US" sz="2000">
                          <a:solidFill>
                            <a:schemeClr val="tx1"/>
                          </a:solidFill>
                          <a:effectLst/>
                        </a:rPr>
                        <a:t>B-</a:t>
                      </a:r>
                      <a:endParaRPr lang="en-US" sz="16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FFC000"/>
                    </a:solidFill>
                  </a:tcPr>
                </a:tc>
              </a:tr>
              <a:tr h="462517">
                <a:tc>
                  <a:txBody>
                    <a:bodyPr/>
                    <a:lstStyle/>
                    <a:p>
                      <a:pPr marL="0" marR="0" algn="ctr">
                        <a:lnSpc>
                          <a:spcPct val="115000"/>
                        </a:lnSpc>
                        <a:spcBef>
                          <a:spcPts val="0"/>
                        </a:spcBef>
                        <a:spcAft>
                          <a:spcPts val="1000"/>
                        </a:spcAft>
                      </a:pPr>
                      <a:r>
                        <a:rPr lang="en-US" sz="2000">
                          <a:solidFill>
                            <a:schemeClr val="tx1"/>
                          </a:solidFill>
                          <a:effectLst/>
                        </a:rPr>
                        <a:t>2.39-2.1</a:t>
                      </a:r>
                      <a:endParaRPr lang="en-US" sz="16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FFC000"/>
                    </a:solidFill>
                  </a:tcPr>
                </a:tc>
                <a:tc>
                  <a:txBody>
                    <a:bodyPr/>
                    <a:lstStyle/>
                    <a:p>
                      <a:pPr marL="0" marR="0" algn="ctr">
                        <a:lnSpc>
                          <a:spcPct val="115000"/>
                        </a:lnSpc>
                        <a:spcBef>
                          <a:spcPts val="0"/>
                        </a:spcBef>
                        <a:spcAft>
                          <a:spcPts val="1000"/>
                        </a:spcAft>
                      </a:pPr>
                      <a:r>
                        <a:rPr lang="en-US" sz="2000">
                          <a:solidFill>
                            <a:schemeClr val="tx1"/>
                          </a:solidFill>
                          <a:effectLst/>
                        </a:rPr>
                        <a:t>C+</a:t>
                      </a:r>
                      <a:endParaRPr lang="en-US" sz="16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FFC000"/>
                    </a:solidFill>
                  </a:tcPr>
                </a:tc>
              </a:tr>
              <a:tr h="462517">
                <a:tc>
                  <a:txBody>
                    <a:bodyPr/>
                    <a:lstStyle/>
                    <a:p>
                      <a:pPr marL="0" marR="0" algn="ctr">
                        <a:lnSpc>
                          <a:spcPct val="115000"/>
                        </a:lnSpc>
                        <a:spcBef>
                          <a:spcPts val="0"/>
                        </a:spcBef>
                        <a:spcAft>
                          <a:spcPts val="1000"/>
                        </a:spcAft>
                      </a:pPr>
                      <a:r>
                        <a:rPr lang="en-US" sz="2000">
                          <a:solidFill>
                            <a:schemeClr val="tx1"/>
                          </a:solidFill>
                          <a:effectLst/>
                        </a:rPr>
                        <a:t>2.09-1.8</a:t>
                      </a:r>
                      <a:endParaRPr lang="en-US" sz="16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FFC000"/>
                    </a:solidFill>
                  </a:tcPr>
                </a:tc>
                <a:tc>
                  <a:txBody>
                    <a:bodyPr/>
                    <a:lstStyle/>
                    <a:p>
                      <a:pPr marL="0" marR="0" algn="ctr">
                        <a:lnSpc>
                          <a:spcPct val="115000"/>
                        </a:lnSpc>
                        <a:spcBef>
                          <a:spcPts val="0"/>
                        </a:spcBef>
                        <a:spcAft>
                          <a:spcPts val="1000"/>
                        </a:spcAft>
                      </a:pPr>
                      <a:r>
                        <a:rPr lang="en-US" sz="2000">
                          <a:solidFill>
                            <a:schemeClr val="tx1"/>
                          </a:solidFill>
                          <a:effectLst/>
                        </a:rPr>
                        <a:t>C</a:t>
                      </a:r>
                      <a:endParaRPr lang="en-US" sz="16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FFC000"/>
                    </a:solidFill>
                  </a:tcPr>
                </a:tc>
              </a:tr>
              <a:tr h="462517">
                <a:tc>
                  <a:txBody>
                    <a:bodyPr/>
                    <a:lstStyle/>
                    <a:p>
                      <a:pPr marL="0" marR="0" algn="ctr">
                        <a:lnSpc>
                          <a:spcPct val="115000"/>
                        </a:lnSpc>
                        <a:spcBef>
                          <a:spcPts val="0"/>
                        </a:spcBef>
                        <a:spcAft>
                          <a:spcPts val="1000"/>
                        </a:spcAft>
                      </a:pPr>
                      <a:r>
                        <a:rPr lang="en-US" sz="2000">
                          <a:solidFill>
                            <a:schemeClr val="tx1"/>
                          </a:solidFill>
                          <a:effectLst/>
                        </a:rPr>
                        <a:t>1.79-1.5</a:t>
                      </a:r>
                      <a:endParaRPr lang="en-US" sz="16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FFC000"/>
                    </a:solidFill>
                  </a:tcPr>
                </a:tc>
                <a:tc>
                  <a:txBody>
                    <a:bodyPr/>
                    <a:lstStyle/>
                    <a:p>
                      <a:pPr marL="0" marR="0" algn="ctr">
                        <a:lnSpc>
                          <a:spcPct val="115000"/>
                        </a:lnSpc>
                        <a:spcBef>
                          <a:spcPts val="0"/>
                        </a:spcBef>
                        <a:spcAft>
                          <a:spcPts val="1000"/>
                        </a:spcAft>
                      </a:pPr>
                      <a:r>
                        <a:rPr lang="en-US" sz="2000">
                          <a:solidFill>
                            <a:schemeClr val="tx1"/>
                          </a:solidFill>
                          <a:effectLst/>
                        </a:rPr>
                        <a:t>C-</a:t>
                      </a:r>
                      <a:endParaRPr lang="en-US" sz="16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FFC000"/>
                    </a:solidFill>
                  </a:tcPr>
                </a:tc>
              </a:tr>
              <a:tr h="462517">
                <a:tc>
                  <a:txBody>
                    <a:bodyPr/>
                    <a:lstStyle/>
                    <a:p>
                      <a:pPr marL="0" marR="0" algn="ctr">
                        <a:lnSpc>
                          <a:spcPct val="115000"/>
                        </a:lnSpc>
                        <a:spcBef>
                          <a:spcPts val="0"/>
                        </a:spcBef>
                        <a:spcAft>
                          <a:spcPts val="1000"/>
                        </a:spcAft>
                      </a:pPr>
                      <a:r>
                        <a:rPr lang="en-US" sz="2000" dirty="0">
                          <a:solidFill>
                            <a:schemeClr val="tx1"/>
                          </a:solidFill>
                          <a:effectLst/>
                        </a:rPr>
                        <a:t>1.49-0</a:t>
                      </a:r>
                      <a:endParaRPr lang="en-US"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FFC000"/>
                    </a:solidFill>
                  </a:tcPr>
                </a:tc>
                <a:tc>
                  <a:txBody>
                    <a:bodyPr/>
                    <a:lstStyle/>
                    <a:p>
                      <a:pPr marL="0" marR="0" algn="ctr">
                        <a:lnSpc>
                          <a:spcPct val="115000"/>
                        </a:lnSpc>
                        <a:spcBef>
                          <a:spcPts val="0"/>
                        </a:spcBef>
                        <a:spcAft>
                          <a:spcPts val="1000"/>
                        </a:spcAft>
                      </a:pPr>
                      <a:r>
                        <a:rPr lang="en-US" sz="2000" dirty="0">
                          <a:solidFill>
                            <a:schemeClr val="tx1"/>
                          </a:solidFill>
                          <a:effectLst/>
                        </a:rPr>
                        <a:t>E</a:t>
                      </a:r>
                      <a:endParaRPr lang="en-US"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FFC000"/>
                    </a:solidFill>
                  </a:tcPr>
                </a:tc>
              </a:tr>
              <a:tr h="472927">
                <a:tc>
                  <a:txBody>
                    <a:bodyPr/>
                    <a:lstStyle/>
                    <a:p>
                      <a:pPr marL="0" marR="0" algn="ctr">
                        <a:lnSpc>
                          <a:spcPct val="115000"/>
                        </a:lnSpc>
                        <a:spcBef>
                          <a:spcPts val="0"/>
                        </a:spcBef>
                        <a:spcAft>
                          <a:spcPts val="1000"/>
                        </a:spcAft>
                      </a:pPr>
                      <a:r>
                        <a:rPr lang="en-US" sz="1600" dirty="0">
                          <a:solidFill>
                            <a:schemeClr val="tx1"/>
                          </a:solidFill>
                          <a:effectLst/>
                        </a:rPr>
                        <a:t>Not completing all parts of summative</a:t>
                      </a:r>
                      <a:endParaRPr lang="en-US"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FFC000"/>
                    </a:solidFill>
                  </a:tcPr>
                </a:tc>
                <a:tc>
                  <a:txBody>
                    <a:bodyPr/>
                    <a:lstStyle/>
                    <a:p>
                      <a:pPr marL="0" marR="0" algn="ctr">
                        <a:lnSpc>
                          <a:spcPct val="115000"/>
                        </a:lnSpc>
                        <a:spcBef>
                          <a:spcPts val="0"/>
                        </a:spcBef>
                        <a:spcAft>
                          <a:spcPts val="1000"/>
                        </a:spcAft>
                      </a:pPr>
                      <a:r>
                        <a:rPr lang="en-US" sz="1800" dirty="0">
                          <a:solidFill>
                            <a:schemeClr val="tx1"/>
                          </a:solidFill>
                          <a:effectLst/>
                        </a:rPr>
                        <a:t>I (Incomplete)</a:t>
                      </a:r>
                      <a:endParaRPr lang="en-US"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FFC000"/>
                    </a:solidFill>
                  </a:tcPr>
                </a:tc>
              </a:tr>
            </a:tbl>
          </a:graphicData>
        </a:graphic>
      </p:graphicFrame>
    </p:spTree>
    <p:extLst>
      <p:ext uri="{BB962C8B-B14F-4D97-AF65-F5344CB8AC3E}">
        <p14:creationId xmlns:p14="http://schemas.microsoft.com/office/powerpoint/2010/main" val="38398370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609600" y="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ltLang="en-US" b="1" u="sng">
              <a:latin typeface="Goudy Old Style" pitchFamily="18" charset="0"/>
            </a:endParaRPr>
          </a:p>
        </p:txBody>
      </p:sp>
      <p:sp>
        <p:nvSpPr>
          <p:cNvPr id="124934" name="Text Box 6"/>
          <p:cNvSpPr txBox="1">
            <a:spLocks noChangeArrowheads="1"/>
          </p:cNvSpPr>
          <p:nvPr/>
        </p:nvSpPr>
        <p:spPr bwMode="auto">
          <a:xfrm>
            <a:off x="609600" y="26504"/>
            <a:ext cx="7696200" cy="2185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lgn="ctr"/>
            <a:r>
              <a:rPr lang="en-US" altLang="en-US" sz="3600" b="1" dirty="0" smtClean="0">
                <a:solidFill>
                  <a:srgbClr val="FFC000"/>
                </a:solidFill>
                <a:effectLst>
                  <a:outerShdw blurRad="38100" dist="38100" dir="2700000" algn="tl">
                    <a:srgbClr val="C0C0C0"/>
                  </a:outerShdw>
                </a:effectLst>
                <a:latin typeface="Cambria" panose="02040503050406030204" pitchFamily="18" charset="0"/>
              </a:rPr>
              <a:t>Missy O. earned</a:t>
            </a:r>
            <a:endParaRPr lang="en-US" altLang="en-US" sz="3600" b="1" dirty="0">
              <a:solidFill>
                <a:srgbClr val="FFC000"/>
              </a:solidFill>
              <a:effectLst>
                <a:outerShdw blurRad="38100" dist="38100" dir="2700000" algn="tl">
                  <a:srgbClr val="C0C0C0"/>
                </a:outerShdw>
              </a:effectLst>
              <a:latin typeface="Cambria" panose="02040503050406030204" pitchFamily="18" charset="0"/>
            </a:endParaRPr>
          </a:p>
          <a:p>
            <a:pPr algn="ctr"/>
            <a:r>
              <a:rPr lang="en-US" altLang="en-US" sz="3600" b="1" dirty="0" smtClean="0">
                <a:solidFill>
                  <a:srgbClr val="FFC000"/>
                </a:solidFill>
                <a:effectLst>
                  <a:outerShdw blurRad="38100" dist="38100" dir="2700000" algn="tl">
                    <a:srgbClr val="C0C0C0"/>
                  </a:outerShdw>
                </a:effectLst>
                <a:latin typeface="Cambria" panose="02040503050406030204" pitchFamily="18" charset="0"/>
              </a:rPr>
              <a:t>2</a:t>
            </a:r>
            <a:r>
              <a:rPr lang="en-US" altLang="en-US" sz="3600" b="1" dirty="0">
                <a:solidFill>
                  <a:srgbClr val="FFC000"/>
                </a:solidFill>
                <a:effectLst>
                  <a:outerShdw blurRad="38100" dist="38100" dir="2700000" algn="tl">
                    <a:srgbClr val="C0C0C0"/>
                  </a:outerShdw>
                </a:effectLst>
                <a:latin typeface="Cambria" panose="02040503050406030204" pitchFamily="18" charset="0"/>
              </a:rPr>
              <a:t>, 3, 3, 4 in “Grammar”</a:t>
            </a:r>
          </a:p>
          <a:p>
            <a:pPr algn="ctr"/>
            <a:r>
              <a:rPr lang="en-US" altLang="en-US" sz="3200" b="1" dirty="0" smtClean="0">
                <a:solidFill>
                  <a:srgbClr val="FFC000"/>
                </a:solidFill>
                <a:effectLst>
                  <a:outerShdw blurRad="38100" dist="38100" dir="2700000" algn="tl">
                    <a:srgbClr val="C0C0C0"/>
                  </a:outerShdw>
                </a:effectLst>
                <a:latin typeface="Cambria" panose="02040503050406030204" pitchFamily="18" charset="0"/>
              </a:rPr>
              <a:t>Averaging over time: </a:t>
            </a:r>
            <a:r>
              <a:rPr lang="en-US" altLang="en-US" sz="3200" b="1" dirty="0">
                <a:solidFill>
                  <a:srgbClr val="FFC000"/>
                </a:solidFill>
                <a:effectLst>
                  <a:outerShdw blurRad="38100" dist="38100" dir="2700000" algn="tl">
                    <a:srgbClr val="C0C0C0"/>
                  </a:outerShdw>
                </a:effectLst>
                <a:latin typeface="Cambria" panose="02040503050406030204" pitchFamily="18" charset="0"/>
              </a:rPr>
              <a:t>3</a:t>
            </a:r>
          </a:p>
          <a:p>
            <a:pPr algn="ctr"/>
            <a:r>
              <a:rPr lang="en-US" altLang="en-US" sz="3200" b="1" dirty="0" smtClean="0">
                <a:solidFill>
                  <a:srgbClr val="FFC000"/>
                </a:solidFill>
                <a:effectLst>
                  <a:outerShdw blurRad="38100" dist="38100" dir="2700000" algn="tl">
                    <a:srgbClr val="C0C0C0"/>
                  </a:outerShdw>
                </a:effectLst>
                <a:latin typeface="Cambria" panose="02040503050406030204" pitchFamily="18" charset="0"/>
              </a:rPr>
              <a:t>Final performance on summative: 4</a:t>
            </a:r>
            <a:endParaRPr lang="en-US" altLang="en-US" sz="3200" b="1" dirty="0">
              <a:solidFill>
                <a:srgbClr val="FFC000"/>
              </a:solidFill>
              <a:effectLst>
                <a:outerShdw blurRad="38100" dist="38100" dir="2700000" algn="tl">
                  <a:srgbClr val="C0C0C0"/>
                </a:outerShdw>
              </a:effectLst>
              <a:latin typeface="Cambria" panose="020405030504060302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2238222"/>
            <a:ext cx="7086600" cy="5314950"/>
          </a:xfrm>
          <a:prstGeom prst="rect">
            <a:avLst/>
          </a:prstGeom>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609600" y="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ltLang="en-US" b="1" u="sng">
              <a:solidFill>
                <a:srgbClr val="000000"/>
              </a:solidFill>
              <a:latin typeface="Goudy Old Style" pitchFamily="18" charset="0"/>
            </a:endParaRPr>
          </a:p>
        </p:txBody>
      </p:sp>
      <p:sp>
        <p:nvSpPr>
          <p:cNvPr id="100355" name="Text Box 3"/>
          <p:cNvSpPr txBox="1">
            <a:spLocks noChangeArrowheads="1"/>
          </p:cNvSpPr>
          <p:nvPr/>
        </p:nvSpPr>
        <p:spPr bwMode="auto">
          <a:xfrm>
            <a:off x="0" y="0"/>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solidFill>
                <a:srgbClr val="000000"/>
              </a:solidFill>
            </a:endParaRPr>
          </a:p>
        </p:txBody>
      </p:sp>
      <p:sp>
        <p:nvSpPr>
          <p:cNvPr id="9" name="Text Box 7"/>
          <p:cNvSpPr txBox="1">
            <a:spLocks noChangeArrowheads="1"/>
          </p:cNvSpPr>
          <p:nvPr/>
        </p:nvSpPr>
        <p:spPr bwMode="auto">
          <a:xfrm>
            <a:off x="0" y="33130"/>
            <a:ext cx="9144000" cy="698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lgn="ctr"/>
            <a:r>
              <a:rPr lang="en-US" altLang="en-US" sz="3700" b="1" u="sng" dirty="0">
                <a:solidFill>
                  <a:srgbClr val="FFC000"/>
                </a:solidFill>
                <a:effectLst>
                  <a:outerShdw blurRad="38100" dist="38100" dir="2700000" algn="tl">
                    <a:srgbClr val="C0C0C0"/>
                  </a:outerShdw>
                </a:effectLst>
                <a:latin typeface="Cambria" panose="02040503050406030204" pitchFamily="18" charset="0"/>
              </a:rPr>
              <a:t>Final Grade </a:t>
            </a:r>
            <a:r>
              <a:rPr lang="en-US" altLang="en-US" sz="3700" b="1" u="sng" dirty="0">
                <a:solidFill>
                  <a:schemeClr val="bg1"/>
                </a:solidFill>
                <a:effectLst>
                  <a:outerShdw blurRad="38100" dist="38100" dir="2700000" algn="tl">
                    <a:srgbClr val="C0C0C0"/>
                  </a:outerShdw>
                </a:effectLst>
                <a:latin typeface="Cambria" panose="02040503050406030204" pitchFamily="18" charset="0"/>
              </a:rPr>
              <a:t>Specifics</a:t>
            </a:r>
          </a:p>
          <a:p>
            <a:pPr marL="571500" indent="-571500">
              <a:buFontTx/>
              <a:buBlip>
                <a:blip r:embed="rId3"/>
              </a:buBlip>
            </a:pPr>
            <a:r>
              <a:rPr lang="en-US" altLang="en-US" sz="3700" b="1" dirty="0">
                <a:solidFill>
                  <a:srgbClr val="FFC000"/>
                </a:solidFill>
                <a:effectLst>
                  <a:outerShdw blurRad="38100" dist="38100" dir="2700000" algn="tl">
                    <a:srgbClr val="C0C0C0"/>
                  </a:outerShdw>
                </a:effectLst>
                <a:latin typeface="Cambria" panose="02040503050406030204" pitchFamily="18" charset="0"/>
              </a:rPr>
              <a:t>Formatives earn students scores and feedback, but don’t count towards final grade.</a:t>
            </a:r>
          </a:p>
          <a:p>
            <a:pPr marL="571500" indent="-571500">
              <a:buFontTx/>
              <a:buBlip>
                <a:blip r:embed="rId3"/>
              </a:buBlip>
            </a:pPr>
            <a:r>
              <a:rPr lang="en-US" altLang="en-US" sz="3700" b="1" dirty="0">
                <a:solidFill>
                  <a:srgbClr val="FFC000"/>
                </a:solidFill>
                <a:effectLst>
                  <a:outerShdw blurRad="38100" dist="38100" dir="2700000" algn="tl">
                    <a:srgbClr val="C0C0C0"/>
                  </a:outerShdw>
                </a:effectLst>
                <a:latin typeface="Cambria" panose="02040503050406030204" pitchFamily="18" charset="0"/>
              </a:rPr>
              <a:t>Formative scores &amp; feedback logged in </a:t>
            </a:r>
            <a:r>
              <a:rPr lang="en-US" altLang="en-US" sz="3700" b="1" dirty="0" smtClean="0">
                <a:solidFill>
                  <a:srgbClr val="FFC000"/>
                </a:solidFill>
                <a:effectLst>
                  <a:outerShdw blurRad="38100" dist="38100" dir="2700000" algn="tl">
                    <a:srgbClr val="C0C0C0"/>
                  </a:outerShdw>
                </a:effectLst>
                <a:latin typeface="Cambria" panose="02040503050406030204" pitchFamily="18" charset="0"/>
              </a:rPr>
              <a:t>LMS (Skyward), </a:t>
            </a:r>
            <a:r>
              <a:rPr lang="en-US" altLang="en-US" sz="3700" b="1" dirty="0">
                <a:solidFill>
                  <a:srgbClr val="FFC000"/>
                </a:solidFill>
                <a:effectLst>
                  <a:outerShdw blurRad="38100" dist="38100" dir="2700000" algn="tl">
                    <a:srgbClr val="C0C0C0"/>
                  </a:outerShdw>
                </a:effectLst>
                <a:latin typeface="Cambria" panose="02040503050406030204" pitchFamily="18" charset="0"/>
              </a:rPr>
              <a:t>Seesaw and on paper</a:t>
            </a:r>
            <a:r>
              <a:rPr lang="en-US" altLang="en-US" sz="3700" b="1" dirty="0" smtClean="0">
                <a:solidFill>
                  <a:srgbClr val="FFC000"/>
                </a:solidFill>
                <a:effectLst>
                  <a:outerShdw blurRad="38100" dist="38100" dir="2700000" algn="tl">
                    <a:srgbClr val="C0C0C0"/>
                  </a:outerShdw>
                </a:effectLst>
                <a:latin typeface="Cambria" panose="02040503050406030204" pitchFamily="18" charset="0"/>
              </a:rPr>
              <a:t>.</a:t>
            </a:r>
          </a:p>
          <a:p>
            <a:pPr marL="571500" indent="-571500">
              <a:buFontTx/>
              <a:buBlip>
                <a:blip r:embed="rId3"/>
              </a:buBlip>
            </a:pPr>
            <a:r>
              <a:rPr lang="en-US" altLang="en-US" sz="3600" b="1" dirty="0">
                <a:solidFill>
                  <a:srgbClr val="FFC000"/>
                </a:solidFill>
                <a:effectLst>
                  <a:outerShdw blurRad="38100" dist="38100" dir="2700000" algn="tl">
                    <a:srgbClr val="C0C0C0"/>
                  </a:outerShdw>
                </a:effectLst>
                <a:latin typeface="Cambria" panose="02040503050406030204" pitchFamily="18" charset="0"/>
              </a:rPr>
              <a:t>Average of all summative scores used to calculate final grade; no percentages.  </a:t>
            </a:r>
          </a:p>
          <a:p>
            <a:pPr marL="571500" indent="-571500">
              <a:buFontTx/>
              <a:buBlip>
                <a:blip r:embed="rId3"/>
              </a:buBlip>
            </a:pPr>
            <a:r>
              <a:rPr lang="en-US" altLang="en-US" sz="3700" b="1" dirty="0" smtClean="0">
                <a:solidFill>
                  <a:srgbClr val="FFC000"/>
                </a:solidFill>
                <a:effectLst>
                  <a:outerShdw blurRad="38100" dist="38100" dir="2700000" algn="tl">
                    <a:srgbClr val="C0C0C0"/>
                  </a:outerShdw>
                </a:effectLst>
                <a:latin typeface="Cambria" panose="02040503050406030204" pitchFamily="18" charset="0"/>
              </a:rPr>
              <a:t>Can </a:t>
            </a:r>
            <a:r>
              <a:rPr lang="en-US" altLang="en-US" sz="3700" b="1" dirty="0" smtClean="0">
                <a:solidFill>
                  <a:srgbClr val="FFC000"/>
                </a:solidFill>
                <a:effectLst>
                  <a:outerShdw blurRad="38100" dist="38100" dir="2700000" algn="tl">
                    <a:srgbClr val="C0C0C0"/>
                  </a:outerShdw>
                </a:effectLst>
                <a:latin typeface="Cambria" panose="02040503050406030204" pitchFamily="18" charset="0"/>
              </a:rPr>
              <a:t>revise summative if not on the ICU list. ICU Formatives = “Retake Ticket” </a:t>
            </a:r>
            <a:endParaRPr lang="en-US" altLang="en-US" sz="3700" b="1" dirty="0">
              <a:solidFill>
                <a:srgbClr val="FFC000"/>
              </a:solidFill>
              <a:effectLst>
                <a:outerShdw blurRad="38100" dist="38100" dir="2700000" algn="tl">
                  <a:srgbClr val="C0C0C0"/>
                </a:outerShdw>
              </a:effectLst>
              <a:latin typeface="Cambria" panose="02040503050406030204" pitchFamily="18" charset="0"/>
            </a:endParaRPr>
          </a:p>
          <a:p>
            <a:pPr algn="ctr"/>
            <a:endParaRPr lang="en-US" altLang="en-US" sz="4000" b="1" dirty="0">
              <a:solidFill>
                <a:srgbClr val="FFFFFF"/>
              </a:solidFill>
              <a:effectLst>
                <a:outerShdw blurRad="38100" dist="38100" dir="2700000" algn="tl">
                  <a:srgbClr val="C0C0C0"/>
                </a:outerShdw>
              </a:effectLst>
              <a:latin typeface="Goudy Old Style" pitchFamily="18" charset="0"/>
            </a:endParaRPr>
          </a:p>
          <a:p>
            <a:r>
              <a:rPr lang="en-US" altLang="en-US" sz="4000" b="1" dirty="0">
                <a:solidFill>
                  <a:srgbClr val="FF3300"/>
                </a:solidFill>
                <a:effectLst>
                  <a:outerShdw blurRad="38100" dist="38100" dir="2700000" algn="tl">
                    <a:srgbClr val="C0C0C0"/>
                  </a:outerShdw>
                </a:effectLst>
                <a:latin typeface="Goudy Old Style" pitchFamily="18" charset="0"/>
              </a:rPr>
              <a:t> </a:t>
            </a:r>
            <a:endParaRPr lang="en-US" altLang="en-US" sz="4400" b="1" dirty="0">
              <a:solidFill>
                <a:srgbClr val="FFFFFF"/>
              </a:solidFill>
              <a:effectLst>
                <a:outerShdw blurRad="38100" dist="38100" dir="2700000" algn="tl">
                  <a:srgbClr val="C0C0C0"/>
                </a:outerShdw>
              </a:effectLst>
              <a:latin typeface="Goudy Old Style" pitchFamily="18" charset="0"/>
            </a:endParaRPr>
          </a:p>
        </p:txBody>
      </p:sp>
    </p:spTree>
    <p:extLst>
      <p:ext uri="{BB962C8B-B14F-4D97-AF65-F5344CB8AC3E}">
        <p14:creationId xmlns:p14="http://schemas.microsoft.com/office/powerpoint/2010/main" val="1256513273"/>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FFFF00"/>
                </a:solidFill>
                <a:latin typeface="Cambria" panose="02040503050406030204" pitchFamily="18" charset="0"/>
              </a:rPr>
              <a:t>Deerfield Exclusive!</a:t>
            </a:r>
            <a:endParaRPr lang="en-US" u="sng" dirty="0">
              <a:solidFill>
                <a:srgbClr val="FFFF00"/>
              </a:solidFill>
              <a:latin typeface="Cambria" panose="02040503050406030204" pitchFamily="18" charset="0"/>
            </a:endParaRPr>
          </a:p>
        </p:txBody>
      </p:sp>
      <p:sp>
        <p:nvSpPr>
          <p:cNvPr id="3" name="Content Placeholder 2"/>
          <p:cNvSpPr>
            <a:spLocks noGrp="1"/>
          </p:cNvSpPr>
          <p:nvPr>
            <p:ph idx="1"/>
          </p:nvPr>
        </p:nvSpPr>
        <p:spPr>
          <a:xfrm>
            <a:off x="457200" y="1295400"/>
            <a:ext cx="8229600" cy="4525963"/>
          </a:xfrm>
        </p:spPr>
        <p:txBody>
          <a:bodyPr/>
          <a:lstStyle/>
          <a:p>
            <a:pPr marL="0" indent="0" algn="ctr">
              <a:buNone/>
            </a:pPr>
            <a:r>
              <a:rPr lang="en-US" sz="4000" dirty="0" smtClean="0">
                <a:solidFill>
                  <a:srgbClr val="FFFF00"/>
                </a:solidFill>
                <a:latin typeface="Cambria" panose="02040503050406030204" pitchFamily="18" charset="0"/>
              </a:rPr>
              <a:t>What would best meet your needs at this point? </a:t>
            </a:r>
          </a:p>
          <a:p>
            <a:pPr marL="742950" indent="-742950" algn="ctr">
              <a:buAutoNum type="alphaUcParenR"/>
            </a:pPr>
            <a:r>
              <a:rPr lang="en-US" sz="4000" b="1" dirty="0" smtClean="0">
                <a:solidFill>
                  <a:srgbClr val="FFFF00"/>
                </a:solidFill>
                <a:latin typeface="Cambria" panose="02040503050406030204" pitchFamily="18" charset="0"/>
              </a:rPr>
              <a:t>Sharing your examples and Aric gives feedback</a:t>
            </a:r>
          </a:p>
          <a:p>
            <a:pPr marL="742950" indent="-742950" algn="ctr">
              <a:buAutoNum type="alphaUcParenR"/>
            </a:pPr>
            <a:r>
              <a:rPr lang="en-US" sz="4000" b="1" dirty="0" smtClean="0">
                <a:solidFill>
                  <a:srgbClr val="FFFF00"/>
                </a:solidFill>
                <a:latin typeface="Cambria" panose="02040503050406030204" pitchFamily="18" charset="0"/>
              </a:rPr>
              <a:t>Seeing how Aric builds a culture of learning</a:t>
            </a:r>
            <a:endParaRPr lang="en-US" sz="4000" b="1" dirty="0">
              <a:solidFill>
                <a:srgbClr val="FFFF00"/>
              </a:solidFill>
              <a:latin typeface="Cambria" panose="02040503050406030204" pitchFamily="18" charset="0"/>
            </a:endParaRPr>
          </a:p>
        </p:txBody>
      </p:sp>
    </p:spTree>
    <p:extLst>
      <p:ext uri="{BB962C8B-B14F-4D97-AF65-F5344CB8AC3E}">
        <p14:creationId xmlns:p14="http://schemas.microsoft.com/office/powerpoint/2010/main" val="34295328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609600" y="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ltLang="en-US" b="1" u="sng">
              <a:solidFill>
                <a:srgbClr val="000000"/>
              </a:solidFill>
              <a:latin typeface="Goudy Old Style" pitchFamily="18" charset="0"/>
            </a:endParaRPr>
          </a:p>
        </p:txBody>
      </p:sp>
      <p:sp>
        <p:nvSpPr>
          <p:cNvPr id="124934" name="Text Box 6"/>
          <p:cNvSpPr txBox="1">
            <a:spLocks noChangeArrowheads="1"/>
          </p:cNvSpPr>
          <p:nvPr/>
        </p:nvSpPr>
        <p:spPr bwMode="auto">
          <a:xfrm>
            <a:off x="-1" y="0"/>
            <a:ext cx="6934201" cy="6678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lgn="ctr"/>
            <a:endParaRPr lang="en-US" altLang="en-US" sz="3600" b="1" u="sng" dirty="0">
              <a:solidFill>
                <a:srgbClr val="FFFFFF"/>
              </a:solidFill>
              <a:effectLst>
                <a:outerShdw blurRad="38100" dist="38100" dir="2700000" algn="tl">
                  <a:srgbClr val="C0C0C0"/>
                </a:outerShdw>
              </a:effectLst>
              <a:latin typeface="Goudy Old Style" pitchFamily="18" charset="0"/>
            </a:endParaRPr>
          </a:p>
          <a:p>
            <a:pPr algn="ctr"/>
            <a:r>
              <a:rPr lang="en-US" altLang="en-US" sz="4000" b="1" dirty="0" smtClean="0">
                <a:solidFill>
                  <a:srgbClr val="FFC000"/>
                </a:solidFill>
                <a:effectLst>
                  <a:outerShdw blurRad="38100" dist="38100" dir="2700000" algn="tl">
                    <a:srgbClr val="C0C0C0"/>
                  </a:outerShdw>
                </a:effectLst>
                <a:latin typeface="Goudy Old Style" pitchFamily="18" charset="0"/>
              </a:rPr>
              <a:t>Wait…Students get zero extrinsic final grade motivation to do “homework”? They won’t do it if it’s not for points!</a:t>
            </a:r>
          </a:p>
          <a:p>
            <a:pPr algn="ctr"/>
            <a:endParaRPr lang="en-US" altLang="en-US" sz="4800" b="1" dirty="0">
              <a:solidFill>
                <a:srgbClr val="FFC000"/>
              </a:solidFill>
              <a:effectLst>
                <a:outerShdw blurRad="38100" dist="38100" dir="2700000" algn="tl">
                  <a:srgbClr val="C0C0C0"/>
                </a:outerShdw>
              </a:effectLst>
              <a:latin typeface="Goudy Old Style" pitchFamily="18" charset="0"/>
            </a:endParaRPr>
          </a:p>
          <a:p>
            <a:pPr algn="ctr"/>
            <a:r>
              <a:rPr lang="en-US" altLang="en-US" sz="4800" b="1" dirty="0" smtClean="0">
                <a:solidFill>
                  <a:srgbClr val="FFC000"/>
                </a:solidFill>
                <a:effectLst>
                  <a:outerShdw blurRad="38100" dist="38100" dir="2700000" algn="tl">
                    <a:srgbClr val="C0C0C0"/>
                  </a:outerShdw>
                </a:effectLst>
                <a:latin typeface="Goudy Old Style" pitchFamily="18" charset="0"/>
              </a:rPr>
              <a:t>Oh really? </a:t>
            </a:r>
          </a:p>
          <a:p>
            <a:pPr algn="ctr"/>
            <a:endParaRPr lang="en-US" altLang="en-US" sz="4800" b="1" dirty="0">
              <a:solidFill>
                <a:srgbClr val="FFC000"/>
              </a:solidFill>
              <a:effectLst>
                <a:outerShdw blurRad="38100" dist="38100" dir="2700000" algn="tl">
                  <a:srgbClr val="C0C0C0"/>
                </a:outerShdw>
              </a:effectLst>
              <a:latin typeface="Goudy Old Style" pitchFamily="18" charset="0"/>
            </a:endParaRPr>
          </a:p>
          <a:p>
            <a:pPr algn="ctr"/>
            <a:r>
              <a:rPr lang="en-US" altLang="en-US" sz="4800" b="1" dirty="0" smtClean="0">
                <a:solidFill>
                  <a:srgbClr val="FFC000"/>
                </a:solidFill>
                <a:effectLst>
                  <a:outerShdw blurRad="38100" dist="38100" dir="2700000" algn="tl">
                    <a:srgbClr val="C0C0C0"/>
                  </a:outerShdw>
                </a:effectLst>
                <a:latin typeface="Goudy Old Style" pitchFamily="18" charset="0"/>
              </a:rPr>
              <a:t>BUILD A CULTURE</a:t>
            </a:r>
            <a:endParaRPr lang="en-US" altLang="en-US" sz="4400" b="1" dirty="0">
              <a:solidFill>
                <a:srgbClr val="FFC000"/>
              </a:solidFill>
              <a:effectLst>
                <a:outerShdw blurRad="38100" dist="38100" dir="2700000" algn="tl">
                  <a:srgbClr val="C0C0C0"/>
                </a:outerShdw>
              </a:effectLst>
              <a:latin typeface="Goudy Old Style" pitchFamily="18"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7432" t="-144" r="50948"/>
          <a:stretch/>
        </p:blipFill>
        <p:spPr>
          <a:xfrm>
            <a:off x="7010399" y="-9939"/>
            <a:ext cx="2133601" cy="6867939"/>
          </a:xfrm>
          <a:prstGeom prst="rect">
            <a:avLst/>
          </a:prstGeom>
        </p:spPr>
      </p:pic>
    </p:spTree>
    <p:extLst>
      <p:ext uri="{BB962C8B-B14F-4D97-AF65-F5344CB8AC3E}">
        <p14:creationId xmlns:p14="http://schemas.microsoft.com/office/powerpoint/2010/main" val="15494150"/>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2" name="TextBox 1"/>
          <p:cNvSpPr txBox="1"/>
          <p:nvPr/>
        </p:nvSpPr>
        <p:spPr>
          <a:xfrm>
            <a:off x="152400" y="152400"/>
            <a:ext cx="8839200" cy="1477328"/>
          </a:xfrm>
          <a:prstGeom prst="rect">
            <a:avLst/>
          </a:prstGeom>
          <a:noFill/>
        </p:spPr>
        <p:txBody>
          <a:bodyPr wrap="square" rtlCol="0">
            <a:spAutoFit/>
          </a:bodyPr>
          <a:lstStyle/>
          <a:p>
            <a:pPr algn="ctr"/>
            <a:r>
              <a:rPr lang="en-US" sz="3600" b="1" dirty="0" smtClean="0">
                <a:solidFill>
                  <a:srgbClr val="FFFFFF"/>
                </a:solidFill>
                <a:latin typeface="Cambria" panose="02040503050406030204" pitchFamily="18" charset="0"/>
                <a:cs typeface="Aparajita" panose="020B0604020202020204" pitchFamily="34" charset="0"/>
              </a:rPr>
              <a:t>Intensive Care Unit List </a:t>
            </a:r>
            <a:r>
              <a:rPr lang="en-US" sz="3600" b="1" dirty="0" smtClean="0">
                <a:latin typeface="Cambria" panose="02040503050406030204" pitchFamily="18" charset="0"/>
                <a:cs typeface="Aparajita" panose="020B0604020202020204" pitchFamily="34" charset="0"/>
              </a:rPr>
              <a:t>= Magical Excel Spreadsheet</a:t>
            </a:r>
          </a:p>
          <a:p>
            <a:endParaRPr lang="en-US" dirty="0" smtClean="0"/>
          </a:p>
        </p:txBody>
      </p:sp>
    </p:spTree>
    <p:extLst>
      <p:ext uri="{BB962C8B-B14F-4D97-AF65-F5344CB8AC3E}">
        <p14:creationId xmlns:p14="http://schemas.microsoft.com/office/powerpoint/2010/main" val="400752549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2" name="TextBox 1"/>
          <p:cNvSpPr txBox="1"/>
          <p:nvPr/>
        </p:nvSpPr>
        <p:spPr>
          <a:xfrm>
            <a:off x="152400" y="152400"/>
            <a:ext cx="8839200" cy="2369880"/>
          </a:xfrm>
          <a:prstGeom prst="rect">
            <a:avLst/>
          </a:prstGeom>
          <a:noFill/>
        </p:spPr>
        <p:txBody>
          <a:bodyPr wrap="square" rtlCol="0">
            <a:spAutoFit/>
          </a:bodyPr>
          <a:lstStyle/>
          <a:p>
            <a:pPr algn="ctr"/>
            <a:r>
              <a:rPr lang="en-US" sz="2800" b="1" dirty="0" smtClean="0">
                <a:solidFill>
                  <a:srgbClr val="FFFFFF"/>
                </a:solidFill>
                <a:latin typeface="Cambria" panose="02040503050406030204" pitchFamily="18" charset="0"/>
                <a:cs typeface="Aparajita" panose="020B0604020202020204" pitchFamily="34" charset="0"/>
              </a:rPr>
              <a:t>Intensive Care Unit List</a:t>
            </a:r>
            <a:endParaRPr lang="en-US" sz="4000" dirty="0" smtClean="0">
              <a:solidFill>
                <a:srgbClr val="000000"/>
              </a:solidFill>
              <a:latin typeface="Cambria" panose="02040503050406030204" pitchFamily="18" charset="0"/>
              <a:cs typeface="Aparajita" panose="020B0604020202020204" pitchFamily="34" charset="0"/>
            </a:endParaRPr>
          </a:p>
          <a:p>
            <a:pPr algn="ctr"/>
            <a:endParaRPr lang="en-US" sz="4000" dirty="0">
              <a:solidFill>
                <a:srgbClr val="000000"/>
              </a:solidFill>
              <a:latin typeface="Cambria" panose="02040503050406030204" pitchFamily="18" charset="0"/>
              <a:cs typeface="Aparajita" panose="020B0604020202020204" pitchFamily="34" charset="0"/>
            </a:endParaRPr>
          </a:p>
          <a:p>
            <a:pPr algn="ctr"/>
            <a:r>
              <a:rPr lang="en-US" sz="4000" dirty="0" smtClean="0">
                <a:solidFill>
                  <a:srgbClr val="000000"/>
                </a:solidFill>
                <a:latin typeface="Cambria" panose="02040503050406030204" pitchFamily="18" charset="0"/>
                <a:cs typeface="Aparajita" panose="020B0604020202020204" pitchFamily="34" charset="0"/>
              </a:rPr>
              <a:t>Intensive Care and “Aggressive Compassion” </a:t>
            </a:r>
          </a:p>
        </p:txBody>
      </p:sp>
    </p:spTree>
    <p:extLst>
      <p:ext uri="{BB962C8B-B14F-4D97-AF65-F5344CB8AC3E}">
        <p14:creationId xmlns:p14="http://schemas.microsoft.com/office/powerpoint/2010/main" val="91878237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2" name="TextBox 1"/>
          <p:cNvSpPr txBox="1"/>
          <p:nvPr/>
        </p:nvSpPr>
        <p:spPr>
          <a:xfrm>
            <a:off x="152400" y="152400"/>
            <a:ext cx="8839200" cy="4339650"/>
          </a:xfrm>
          <a:prstGeom prst="rect">
            <a:avLst/>
          </a:prstGeom>
          <a:noFill/>
        </p:spPr>
        <p:txBody>
          <a:bodyPr wrap="square" rtlCol="0">
            <a:spAutoFit/>
          </a:bodyPr>
          <a:lstStyle/>
          <a:p>
            <a:pPr algn="ctr"/>
            <a:r>
              <a:rPr lang="en-US" sz="2800" b="1" dirty="0" smtClean="0">
                <a:solidFill>
                  <a:srgbClr val="FFFFFF"/>
                </a:solidFill>
                <a:latin typeface="Cambria" panose="02040503050406030204" pitchFamily="18" charset="0"/>
                <a:cs typeface="Aparajita" panose="020B0604020202020204" pitchFamily="34" charset="0"/>
              </a:rPr>
              <a:t>Intensive Care Unit List </a:t>
            </a:r>
          </a:p>
          <a:p>
            <a:pPr algn="ctr"/>
            <a:r>
              <a:rPr lang="en-US" sz="2800" dirty="0" smtClean="0">
                <a:solidFill>
                  <a:srgbClr val="000000"/>
                </a:solidFill>
                <a:latin typeface="Cambria" panose="02040503050406030204" pitchFamily="18" charset="0"/>
                <a:cs typeface="Aparajita" panose="020B0604020202020204" pitchFamily="34" charset="0"/>
              </a:rPr>
              <a:t>Intensive Care and “Aggressive Compassion” </a:t>
            </a:r>
          </a:p>
          <a:p>
            <a:pPr algn="ctr"/>
            <a:endParaRPr lang="en-US" sz="4400" dirty="0" smtClean="0">
              <a:solidFill>
                <a:srgbClr val="000000"/>
              </a:solidFill>
              <a:latin typeface="Cambria" panose="02040503050406030204" pitchFamily="18" charset="0"/>
              <a:cs typeface="Aparajita" panose="020B0604020202020204" pitchFamily="34" charset="0"/>
            </a:endParaRPr>
          </a:p>
          <a:p>
            <a:pPr algn="ctr"/>
            <a:endParaRPr lang="en-US" sz="4400" dirty="0">
              <a:solidFill>
                <a:srgbClr val="000000"/>
              </a:solidFill>
              <a:latin typeface="Cambria" panose="02040503050406030204" pitchFamily="18" charset="0"/>
              <a:cs typeface="Aparajita" panose="020B0604020202020204" pitchFamily="34" charset="0"/>
            </a:endParaRPr>
          </a:p>
          <a:p>
            <a:pPr algn="ctr"/>
            <a:r>
              <a:rPr lang="en-US" sz="4400" dirty="0" smtClean="0">
                <a:solidFill>
                  <a:srgbClr val="000000"/>
                </a:solidFill>
                <a:latin typeface="Cambria" panose="02040503050406030204" pitchFamily="18" charset="0"/>
                <a:cs typeface="Aparajita" panose="020B0604020202020204" pitchFamily="34" charset="0"/>
              </a:rPr>
              <a:t>If I am convinced a task will help a student learn and grow, why would I “give up” on insisting they do it? </a:t>
            </a:r>
          </a:p>
        </p:txBody>
      </p:sp>
    </p:spTree>
    <p:extLst>
      <p:ext uri="{BB962C8B-B14F-4D97-AF65-F5344CB8AC3E}">
        <p14:creationId xmlns:p14="http://schemas.microsoft.com/office/powerpoint/2010/main" val="23832000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2" name="TextBox 1"/>
          <p:cNvSpPr txBox="1"/>
          <p:nvPr/>
        </p:nvSpPr>
        <p:spPr>
          <a:xfrm>
            <a:off x="152400" y="152400"/>
            <a:ext cx="8839200" cy="2862322"/>
          </a:xfrm>
          <a:prstGeom prst="rect">
            <a:avLst/>
          </a:prstGeom>
          <a:noFill/>
        </p:spPr>
        <p:txBody>
          <a:bodyPr wrap="square" rtlCol="0">
            <a:spAutoFit/>
          </a:bodyPr>
          <a:lstStyle/>
          <a:p>
            <a:pPr algn="ctr"/>
            <a:r>
              <a:rPr lang="en-US" sz="2800" b="1" dirty="0" smtClean="0">
                <a:solidFill>
                  <a:srgbClr val="FFFFFF"/>
                </a:solidFill>
                <a:latin typeface="Cambria" panose="02040503050406030204" pitchFamily="18" charset="0"/>
                <a:cs typeface="Aparajita" panose="020B0604020202020204" pitchFamily="34" charset="0"/>
              </a:rPr>
              <a:t>Intensive Care Unit List </a:t>
            </a:r>
          </a:p>
          <a:p>
            <a:pPr algn="ctr"/>
            <a:r>
              <a:rPr lang="en-US" sz="2800" dirty="0" smtClean="0">
                <a:solidFill>
                  <a:srgbClr val="000000"/>
                </a:solidFill>
                <a:latin typeface="Cambria" panose="02040503050406030204" pitchFamily="18" charset="0"/>
                <a:cs typeface="Aparajita" panose="020B0604020202020204" pitchFamily="34" charset="0"/>
              </a:rPr>
              <a:t>Intensive Care and “Aggressive Compassion” </a:t>
            </a:r>
          </a:p>
          <a:p>
            <a:pPr algn="ctr"/>
            <a:r>
              <a:rPr lang="en-US" sz="2800" dirty="0" smtClean="0">
                <a:solidFill>
                  <a:srgbClr val="000000"/>
                </a:solidFill>
                <a:latin typeface="Cambria" panose="02040503050406030204" pitchFamily="18" charset="0"/>
                <a:cs typeface="Aparajita" panose="020B0604020202020204" pitchFamily="34" charset="0"/>
              </a:rPr>
              <a:t>Never give up!</a:t>
            </a:r>
          </a:p>
          <a:p>
            <a:pPr algn="ctr"/>
            <a:endParaRPr lang="en-US" sz="4800" dirty="0" smtClean="0">
              <a:solidFill>
                <a:srgbClr val="000000"/>
              </a:solidFill>
              <a:latin typeface="Cambria" panose="02040503050406030204" pitchFamily="18" charset="0"/>
              <a:cs typeface="Aparajita" panose="020B0604020202020204" pitchFamily="34" charset="0"/>
            </a:endParaRPr>
          </a:p>
          <a:p>
            <a:pPr algn="ctr"/>
            <a:r>
              <a:rPr lang="en-US" sz="4800" dirty="0" smtClean="0">
                <a:solidFill>
                  <a:srgbClr val="000000"/>
                </a:solidFill>
                <a:latin typeface="Cambria" panose="02040503050406030204" pitchFamily="18" charset="0"/>
                <a:cs typeface="Aparajita" panose="020B0604020202020204" pitchFamily="34" charset="0"/>
              </a:rPr>
              <a:t>Feedback/scores are TIMELY</a:t>
            </a:r>
          </a:p>
        </p:txBody>
      </p:sp>
    </p:spTree>
    <p:extLst>
      <p:ext uri="{BB962C8B-B14F-4D97-AF65-F5344CB8AC3E}">
        <p14:creationId xmlns:p14="http://schemas.microsoft.com/office/powerpoint/2010/main" val="261415896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2" name="TextBox 1"/>
          <p:cNvSpPr txBox="1"/>
          <p:nvPr/>
        </p:nvSpPr>
        <p:spPr>
          <a:xfrm>
            <a:off x="152400" y="152400"/>
            <a:ext cx="8839200" cy="3477875"/>
          </a:xfrm>
          <a:prstGeom prst="rect">
            <a:avLst/>
          </a:prstGeom>
          <a:noFill/>
        </p:spPr>
        <p:txBody>
          <a:bodyPr wrap="square" rtlCol="0">
            <a:spAutoFit/>
          </a:bodyPr>
          <a:lstStyle/>
          <a:p>
            <a:pPr algn="ctr"/>
            <a:r>
              <a:rPr lang="en-US" sz="2800" b="1" dirty="0" smtClean="0">
                <a:solidFill>
                  <a:srgbClr val="FFFFFF"/>
                </a:solidFill>
                <a:latin typeface="Cambria" panose="02040503050406030204" pitchFamily="18" charset="0"/>
                <a:cs typeface="Aparajita" panose="020B0604020202020204" pitchFamily="34" charset="0"/>
              </a:rPr>
              <a:t>Intensive Care Unit List </a:t>
            </a:r>
          </a:p>
          <a:p>
            <a:pPr algn="ctr"/>
            <a:r>
              <a:rPr lang="en-US" sz="2800" dirty="0" smtClean="0">
                <a:solidFill>
                  <a:srgbClr val="000000"/>
                </a:solidFill>
                <a:latin typeface="Cambria" panose="02040503050406030204" pitchFamily="18" charset="0"/>
                <a:cs typeface="Aparajita" panose="020B0604020202020204" pitchFamily="34" charset="0"/>
              </a:rPr>
              <a:t>Intensive Care and “Aggressive Compassion” </a:t>
            </a:r>
          </a:p>
          <a:p>
            <a:pPr lvl="0" algn="ctr"/>
            <a:r>
              <a:rPr lang="en-US" sz="2800" dirty="0">
                <a:solidFill>
                  <a:srgbClr val="000000"/>
                </a:solidFill>
                <a:latin typeface="Cambria" panose="02040503050406030204" pitchFamily="18" charset="0"/>
                <a:cs typeface="Aparajita" panose="020B0604020202020204" pitchFamily="34" charset="0"/>
              </a:rPr>
              <a:t>Never give up!</a:t>
            </a:r>
          </a:p>
          <a:p>
            <a:pPr algn="ctr"/>
            <a:r>
              <a:rPr lang="en-US" sz="2800" dirty="0" smtClean="0">
                <a:solidFill>
                  <a:srgbClr val="000000"/>
                </a:solidFill>
                <a:latin typeface="Cambria" panose="02040503050406030204" pitchFamily="18" charset="0"/>
                <a:cs typeface="Aparajita" panose="020B0604020202020204" pitchFamily="34" charset="0"/>
              </a:rPr>
              <a:t>Feedback/scores are TIMELY</a:t>
            </a:r>
          </a:p>
          <a:p>
            <a:pPr algn="ctr"/>
            <a:endParaRPr lang="en-US" sz="2800" dirty="0" smtClean="0">
              <a:solidFill>
                <a:srgbClr val="000000"/>
              </a:solidFill>
              <a:latin typeface="Cambria" panose="02040503050406030204" pitchFamily="18" charset="0"/>
              <a:cs typeface="Aparajita" panose="020B0604020202020204" pitchFamily="34" charset="0"/>
            </a:endParaRPr>
          </a:p>
          <a:p>
            <a:pPr algn="ctr"/>
            <a:r>
              <a:rPr lang="en-US" sz="4000" dirty="0" smtClean="0">
                <a:solidFill>
                  <a:srgbClr val="000000"/>
                </a:solidFill>
                <a:latin typeface="Cambria" panose="02040503050406030204" pitchFamily="18" charset="0"/>
                <a:cs typeface="Aparajita" panose="020B0604020202020204" pitchFamily="34" charset="0"/>
              </a:rPr>
              <a:t>Proficient in all standards on a given task = off list</a:t>
            </a:r>
          </a:p>
        </p:txBody>
      </p:sp>
    </p:spTree>
    <p:extLst>
      <p:ext uri="{BB962C8B-B14F-4D97-AF65-F5344CB8AC3E}">
        <p14:creationId xmlns:p14="http://schemas.microsoft.com/office/powerpoint/2010/main" val="32851531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ChangeArrowheads="1"/>
          </p:cNvSpPr>
          <p:nvPr/>
        </p:nvSpPr>
        <p:spPr bwMode="auto">
          <a:xfrm>
            <a:off x="609600" y="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ltLang="en-US" b="1" u="sng">
              <a:latin typeface="Goudy Old Style" pitchFamily="18" charset="0"/>
            </a:endParaRPr>
          </a:p>
        </p:txBody>
      </p:sp>
      <p:sp>
        <p:nvSpPr>
          <p:cNvPr id="112643" name="Text Box 3"/>
          <p:cNvSpPr txBox="1">
            <a:spLocks noChangeArrowheads="1"/>
          </p:cNvSpPr>
          <p:nvPr/>
        </p:nvSpPr>
        <p:spPr bwMode="auto">
          <a:xfrm>
            <a:off x="0" y="0"/>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pic>
        <p:nvPicPr>
          <p:cNvPr id="112647" name="Picture 7" descr="paintball"/>
          <p:cNvPicPr>
            <a:picLocks noChangeAspect="1" noChangeArrowheads="1"/>
          </p:cNvPicPr>
          <p:nvPr/>
        </p:nvPicPr>
        <p:blipFill rotWithShape="1">
          <a:blip r:embed="rId3">
            <a:extLst>
              <a:ext uri="{28A0092B-C50C-407E-A947-70E740481C1C}">
                <a14:useLocalDpi xmlns:a14="http://schemas.microsoft.com/office/drawing/2010/main" val="0"/>
              </a:ext>
            </a:extLst>
          </a:blip>
          <a:srcRect t="35115" r="6674"/>
          <a:stretch/>
        </p:blipFill>
        <p:spPr bwMode="auto">
          <a:xfrm>
            <a:off x="1713798" y="0"/>
            <a:ext cx="5716403" cy="4343400"/>
          </a:xfrm>
          <a:prstGeom prst="rect">
            <a:avLst/>
          </a:prstGeom>
          <a:noFill/>
          <a:extLst>
            <a:ext uri="{909E8E84-426E-40DD-AFC4-6F175D3DCCD1}">
              <a14:hiddenFill xmlns:a14="http://schemas.microsoft.com/office/drawing/2010/main">
                <a:solidFill>
                  <a:srgbClr val="FFFFFF"/>
                </a:solidFill>
              </a14:hiddenFill>
            </a:ext>
          </a:extLst>
        </p:spPr>
      </p:pic>
      <p:sp>
        <p:nvSpPr>
          <p:cNvPr id="112648" name="Text Box 8"/>
          <p:cNvSpPr txBox="1">
            <a:spLocks noChangeArrowheads="1"/>
          </p:cNvSpPr>
          <p:nvPr/>
        </p:nvSpPr>
        <p:spPr bwMode="auto">
          <a:xfrm>
            <a:off x="-152400" y="4267200"/>
            <a:ext cx="9601200" cy="1027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lgn="ctr"/>
            <a:r>
              <a:rPr lang="en-US" altLang="en-US" sz="3600" b="1" u="sng" dirty="0">
                <a:effectLst>
                  <a:outerShdw blurRad="38100" dist="38100" dir="2700000" algn="tl">
                    <a:srgbClr val="C0C0C0"/>
                  </a:outerShdw>
                </a:effectLst>
                <a:latin typeface="Goudy Old Style" pitchFamily="18" charset="0"/>
              </a:rPr>
              <a:t>Answer #2:</a:t>
            </a:r>
          </a:p>
          <a:p>
            <a:pPr algn="ctr"/>
            <a:r>
              <a:rPr lang="en-US" altLang="en-US" sz="6600" dirty="0" smtClean="0">
                <a:effectLst>
                  <a:outerShdw blurRad="38100" dist="38100" dir="2700000" algn="tl">
                    <a:srgbClr val="C0C0C0"/>
                  </a:outerShdw>
                </a:effectLst>
                <a:latin typeface="Goudy Old Style" pitchFamily="18" charset="0"/>
              </a:rPr>
              <a:t>10, SBL </a:t>
            </a:r>
            <a:r>
              <a:rPr lang="en-US" altLang="en-US" sz="6600" dirty="0">
                <a:effectLst>
                  <a:outerShdw blurRad="38100" dist="38100" dir="2700000" algn="tl">
                    <a:srgbClr val="C0C0C0"/>
                  </a:outerShdw>
                </a:effectLst>
                <a:latin typeface="Goudy Old Style" pitchFamily="18" charset="0"/>
              </a:rPr>
              <a:t>6</a:t>
            </a:r>
            <a:r>
              <a:rPr lang="en-US" altLang="en-US" sz="6600" dirty="0" smtClean="0">
                <a:effectLst>
                  <a:outerShdw blurRad="38100" dist="38100" dir="2700000" algn="tl">
                    <a:srgbClr val="C0C0C0"/>
                  </a:outerShdw>
                </a:effectLst>
                <a:latin typeface="Goudy Old Style" pitchFamily="18" charset="0"/>
              </a:rPr>
              <a:t> years, TTOG </a:t>
            </a:r>
          </a:p>
          <a:p>
            <a:pPr algn="ctr"/>
            <a:r>
              <a:rPr lang="en-US" altLang="en-US" sz="6600" dirty="0" smtClean="0">
                <a:effectLst>
                  <a:outerShdw blurRad="38100" dist="38100" dir="2700000" algn="tl">
                    <a:srgbClr val="C0C0C0"/>
                  </a:outerShdw>
                </a:effectLst>
                <a:latin typeface="Goudy Old Style" pitchFamily="18" charset="0"/>
              </a:rPr>
              <a:t>2 years, “</a:t>
            </a:r>
            <a:r>
              <a:rPr lang="en-US" altLang="en-US" sz="6600" dirty="0">
                <a:effectLst>
                  <a:outerShdw blurRad="38100" dist="38100" dir="2700000" algn="tl">
                    <a:srgbClr val="C0C0C0"/>
                  </a:outerShdw>
                </a:effectLst>
                <a:latin typeface="Goudy Old Style" pitchFamily="18" charset="0"/>
              </a:rPr>
              <a:t>normal” </a:t>
            </a:r>
            <a:r>
              <a:rPr lang="en-US" altLang="en-US" sz="6600" dirty="0" smtClean="0">
                <a:effectLst>
                  <a:outerShdw blurRad="38100" dist="38100" dir="2700000" algn="tl">
                    <a:srgbClr val="C0C0C0"/>
                  </a:outerShdw>
                </a:effectLst>
                <a:latin typeface="Goudy Old Style" pitchFamily="18" charset="0"/>
              </a:rPr>
              <a:t>teacher</a:t>
            </a:r>
            <a:endParaRPr lang="en-US" altLang="en-US" sz="4000" b="1" dirty="0">
              <a:effectLst>
                <a:outerShdw blurRad="38100" dist="38100" dir="2700000" algn="tl">
                  <a:srgbClr val="C0C0C0"/>
                </a:outerShdw>
              </a:effectLst>
              <a:latin typeface="Goudy Old Style" pitchFamily="18" charset="0"/>
            </a:endParaRPr>
          </a:p>
          <a:p>
            <a:endParaRPr lang="en-US" altLang="en-US" sz="4000" b="1" dirty="0">
              <a:solidFill>
                <a:schemeClr val="bg1"/>
              </a:solidFill>
              <a:effectLst>
                <a:outerShdw blurRad="38100" dist="38100" dir="2700000" algn="tl">
                  <a:srgbClr val="C0C0C0"/>
                </a:outerShdw>
              </a:effectLst>
              <a:latin typeface="Goudy Old Style" pitchFamily="18" charset="0"/>
            </a:endParaRPr>
          </a:p>
          <a:p>
            <a:endParaRPr lang="en-US" altLang="en-US" sz="4000" b="1" dirty="0">
              <a:solidFill>
                <a:schemeClr val="bg1"/>
              </a:solidFill>
              <a:effectLst>
                <a:outerShdw blurRad="38100" dist="38100" dir="2700000" algn="tl">
                  <a:srgbClr val="C0C0C0"/>
                </a:outerShdw>
              </a:effectLst>
              <a:latin typeface="Goudy Old Style" pitchFamily="18" charset="0"/>
            </a:endParaRPr>
          </a:p>
          <a:p>
            <a:endParaRPr lang="en-US" altLang="en-US" sz="3600" b="1" dirty="0">
              <a:solidFill>
                <a:srgbClr val="660066"/>
              </a:solidFill>
              <a:effectLst>
                <a:outerShdw blurRad="38100" dist="38100" dir="2700000" algn="tl">
                  <a:srgbClr val="C0C0C0"/>
                </a:outerShdw>
              </a:effectLst>
              <a:latin typeface="Goudy Old Style" pitchFamily="18" charset="0"/>
            </a:endParaRPr>
          </a:p>
          <a:p>
            <a:endParaRPr lang="en-US" altLang="en-US" sz="3600" b="1" dirty="0">
              <a:solidFill>
                <a:srgbClr val="660066"/>
              </a:solidFill>
              <a:effectLst>
                <a:outerShdw blurRad="38100" dist="38100" dir="2700000" algn="tl">
                  <a:srgbClr val="C0C0C0"/>
                </a:outerShdw>
              </a:effectLst>
              <a:latin typeface="Goudy Old Style" pitchFamily="18" charset="0"/>
            </a:endParaRPr>
          </a:p>
          <a:p>
            <a:endParaRPr lang="en-US" altLang="en-US" sz="3600" b="1" dirty="0">
              <a:solidFill>
                <a:srgbClr val="00FF00"/>
              </a:solidFill>
              <a:effectLst>
                <a:outerShdw blurRad="38100" dist="38100" dir="2700000" algn="tl">
                  <a:srgbClr val="C0C0C0"/>
                </a:outerShdw>
              </a:effectLst>
              <a:latin typeface="Goudy Old Style" pitchFamily="18" charset="0"/>
            </a:endParaRPr>
          </a:p>
          <a:p>
            <a:endParaRPr lang="en-US" altLang="en-US" sz="3600" b="1" dirty="0">
              <a:solidFill>
                <a:srgbClr val="00FF00"/>
              </a:solidFill>
              <a:effectLst>
                <a:outerShdw blurRad="38100" dist="38100" dir="2700000" algn="tl">
                  <a:srgbClr val="C0C0C0"/>
                </a:outerShdw>
              </a:effectLst>
              <a:latin typeface="Goudy Old Style" pitchFamily="18" charset="0"/>
            </a:endParaRPr>
          </a:p>
          <a:p>
            <a:endParaRPr lang="en-US" altLang="en-US" sz="3600" b="1" dirty="0">
              <a:solidFill>
                <a:srgbClr val="FF6600"/>
              </a:solidFill>
              <a:effectLst>
                <a:outerShdw blurRad="38100" dist="38100" dir="2700000" algn="tl">
                  <a:srgbClr val="C0C0C0"/>
                </a:outerShdw>
              </a:effectLst>
              <a:latin typeface="Goudy Old Style" pitchFamily="18" charset="0"/>
            </a:endParaRPr>
          </a:p>
          <a:p>
            <a:endParaRPr lang="en-US" altLang="en-US" sz="3400" b="1" dirty="0">
              <a:solidFill>
                <a:schemeClr val="bg1"/>
              </a:solidFill>
              <a:effectLst>
                <a:outerShdw blurRad="38100" dist="38100" dir="2700000" algn="tl">
                  <a:srgbClr val="C0C0C0"/>
                </a:outerShdw>
              </a:effectLst>
              <a:latin typeface="Goudy Old Style" pitchFamily="18" charset="0"/>
            </a:endParaRPr>
          </a:p>
          <a:p>
            <a:endParaRPr lang="en-US" altLang="en-US" sz="3600" b="1" dirty="0">
              <a:effectLst>
                <a:outerShdw blurRad="38100" dist="38100" dir="2700000" algn="tl">
                  <a:srgbClr val="C0C0C0"/>
                </a:outerShdw>
              </a:effectLst>
              <a:latin typeface="Goudy Old Style" pitchFamily="18" charset="0"/>
            </a:endParaRPr>
          </a:p>
          <a:p>
            <a:endParaRPr lang="en-US" altLang="en-US" sz="4000" b="1" dirty="0">
              <a:effectLst>
                <a:outerShdw blurRad="38100" dist="38100" dir="2700000" algn="tl">
                  <a:srgbClr val="C0C0C0"/>
                </a:outerShdw>
              </a:effectLst>
              <a:latin typeface="Goudy Old Style" pitchFamily="18" charset="0"/>
            </a:endParaRPr>
          </a:p>
          <a:p>
            <a:endParaRPr lang="en-US" altLang="en-US" sz="4000" b="1" dirty="0">
              <a:effectLst>
                <a:outerShdw blurRad="38100" dist="38100" dir="2700000" algn="tl">
                  <a:srgbClr val="C0C0C0"/>
                </a:outerShdw>
              </a:effectLst>
              <a:latin typeface="Goudy Old Style" pitchFamily="18" charset="0"/>
            </a:endParaRPr>
          </a:p>
          <a:p>
            <a:endParaRPr lang="en-US" altLang="en-US" sz="4000" b="1" dirty="0">
              <a:effectLst>
                <a:outerShdw blurRad="38100" dist="38100" dir="2700000" algn="tl">
                  <a:srgbClr val="C0C0C0"/>
                </a:outerShdw>
              </a:effectLst>
              <a:latin typeface="Goudy Old Style" pitchFamily="18" charset="0"/>
            </a:endParaRPr>
          </a:p>
          <a:p>
            <a:endParaRPr lang="en-US" altLang="en-US" sz="4400" b="1" dirty="0">
              <a:solidFill>
                <a:schemeClr val="bg1"/>
              </a:solidFill>
              <a:effectLst>
                <a:outerShdw blurRad="38100" dist="38100" dir="2700000" algn="tl">
                  <a:srgbClr val="C0C0C0"/>
                </a:outerShdw>
              </a:effectLst>
              <a:latin typeface="Goudy Old Style" pitchFamily="18" charset="0"/>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2" name="TextBox 1"/>
          <p:cNvSpPr txBox="1"/>
          <p:nvPr/>
        </p:nvSpPr>
        <p:spPr>
          <a:xfrm>
            <a:off x="152400" y="152400"/>
            <a:ext cx="8839200" cy="4708981"/>
          </a:xfrm>
          <a:prstGeom prst="rect">
            <a:avLst/>
          </a:prstGeom>
          <a:noFill/>
        </p:spPr>
        <p:txBody>
          <a:bodyPr wrap="square" rtlCol="0">
            <a:spAutoFit/>
          </a:bodyPr>
          <a:lstStyle/>
          <a:p>
            <a:pPr algn="ctr"/>
            <a:r>
              <a:rPr lang="en-US" sz="2800" b="1" dirty="0" smtClean="0">
                <a:solidFill>
                  <a:srgbClr val="FFFFFF"/>
                </a:solidFill>
                <a:latin typeface="Cambria" panose="02040503050406030204" pitchFamily="18" charset="0"/>
                <a:cs typeface="Aparajita" panose="020B0604020202020204" pitchFamily="34" charset="0"/>
              </a:rPr>
              <a:t>Intensive Care Unit List </a:t>
            </a:r>
          </a:p>
          <a:p>
            <a:pPr algn="ctr"/>
            <a:r>
              <a:rPr lang="en-US" sz="2800" dirty="0" smtClean="0">
                <a:solidFill>
                  <a:srgbClr val="000000"/>
                </a:solidFill>
                <a:latin typeface="Cambria" panose="02040503050406030204" pitchFamily="18" charset="0"/>
                <a:cs typeface="Aparajita" panose="020B0604020202020204" pitchFamily="34" charset="0"/>
              </a:rPr>
              <a:t>Intensive Care and “Aggressive Compassion” </a:t>
            </a:r>
          </a:p>
          <a:p>
            <a:pPr lvl="0" algn="ctr"/>
            <a:r>
              <a:rPr lang="en-US" sz="2800" dirty="0">
                <a:solidFill>
                  <a:srgbClr val="000000"/>
                </a:solidFill>
                <a:latin typeface="Cambria" panose="02040503050406030204" pitchFamily="18" charset="0"/>
                <a:cs typeface="Aparajita" panose="020B0604020202020204" pitchFamily="34" charset="0"/>
              </a:rPr>
              <a:t>Never give up!</a:t>
            </a:r>
          </a:p>
          <a:p>
            <a:pPr algn="ctr"/>
            <a:r>
              <a:rPr lang="en-US" sz="2800" dirty="0" smtClean="0">
                <a:solidFill>
                  <a:srgbClr val="000000"/>
                </a:solidFill>
                <a:latin typeface="Cambria" panose="02040503050406030204" pitchFamily="18" charset="0"/>
                <a:cs typeface="Aparajita" panose="020B0604020202020204" pitchFamily="34" charset="0"/>
              </a:rPr>
              <a:t>Feedback/scores are TIMELY</a:t>
            </a:r>
          </a:p>
          <a:p>
            <a:pPr algn="ctr"/>
            <a:r>
              <a:rPr lang="en-US" sz="2800" dirty="0" smtClean="0">
                <a:solidFill>
                  <a:srgbClr val="000000"/>
                </a:solidFill>
                <a:latin typeface="Cambria" panose="02040503050406030204" pitchFamily="18" charset="0"/>
                <a:cs typeface="Aparajita" panose="020B0604020202020204" pitchFamily="34" charset="0"/>
              </a:rPr>
              <a:t>Proficient in all standards = off list</a:t>
            </a:r>
          </a:p>
          <a:p>
            <a:pPr algn="ctr"/>
            <a:endParaRPr lang="en-US" sz="4000" dirty="0" smtClean="0">
              <a:solidFill>
                <a:srgbClr val="000000"/>
              </a:solidFill>
              <a:latin typeface="Cambria" panose="02040503050406030204" pitchFamily="18" charset="0"/>
              <a:cs typeface="Aparajita" panose="020B0604020202020204" pitchFamily="34" charset="0"/>
            </a:endParaRPr>
          </a:p>
          <a:p>
            <a:pPr algn="ctr"/>
            <a:r>
              <a:rPr lang="en-US" sz="4000" dirty="0" smtClean="0">
                <a:solidFill>
                  <a:srgbClr val="000000"/>
                </a:solidFill>
                <a:latin typeface="Cambria" panose="02040503050406030204" pitchFamily="18" charset="0"/>
                <a:cs typeface="Aparajita" panose="020B0604020202020204" pitchFamily="34" charset="0"/>
              </a:rPr>
              <a:t>Stand at the door and increase consequences:</a:t>
            </a:r>
          </a:p>
          <a:p>
            <a:pPr algn="ctr"/>
            <a:r>
              <a:rPr lang="en-US" sz="4000" dirty="0" smtClean="0">
                <a:solidFill>
                  <a:srgbClr val="000000"/>
                </a:solidFill>
                <a:latin typeface="Cambria" panose="02040503050406030204" pitchFamily="18" charset="0"/>
                <a:cs typeface="Aparajita" panose="020B0604020202020204" pitchFamily="34" charset="0"/>
              </a:rPr>
              <a:t>Guilt and Remind 101 EVERY DAY</a:t>
            </a:r>
          </a:p>
        </p:txBody>
      </p:sp>
    </p:spTree>
    <p:extLst>
      <p:ext uri="{BB962C8B-B14F-4D97-AF65-F5344CB8AC3E}">
        <p14:creationId xmlns:p14="http://schemas.microsoft.com/office/powerpoint/2010/main" val="361506850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2" name="TextBox 1"/>
          <p:cNvSpPr txBox="1"/>
          <p:nvPr/>
        </p:nvSpPr>
        <p:spPr>
          <a:xfrm>
            <a:off x="152400" y="152400"/>
            <a:ext cx="8839200" cy="6186309"/>
          </a:xfrm>
          <a:prstGeom prst="rect">
            <a:avLst/>
          </a:prstGeom>
          <a:noFill/>
        </p:spPr>
        <p:txBody>
          <a:bodyPr wrap="square" rtlCol="0">
            <a:spAutoFit/>
          </a:bodyPr>
          <a:lstStyle/>
          <a:p>
            <a:pPr algn="ctr"/>
            <a:r>
              <a:rPr lang="en-US" sz="2800" b="1" dirty="0" smtClean="0">
                <a:solidFill>
                  <a:srgbClr val="FFFFFF"/>
                </a:solidFill>
                <a:latin typeface="Cambria" panose="02040503050406030204" pitchFamily="18" charset="0"/>
                <a:cs typeface="Aparajita" panose="020B0604020202020204" pitchFamily="34" charset="0"/>
              </a:rPr>
              <a:t>Intensive Care Unit List </a:t>
            </a:r>
          </a:p>
          <a:p>
            <a:pPr algn="ctr"/>
            <a:r>
              <a:rPr lang="en-US" sz="2800" dirty="0" smtClean="0">
                <a:solidFill>
                  <a:srgbClr val="000000"/>
                </a:solidFill>
                <a:latin typeface="Cambria" panose="02040503050406030204" pitchFamily="18" charset="0"/>
                <a:cs typeface="Aparajita" panose="020B0604020202020204" pitchFamily="34" charset="0"/>
              </a:rPr>
              <a:t>Intensive Care and “Aggressive Compassion” </a:t>
            </a:r>
          </a:p>
          <a:p>
            <a:pPr lvl="0" algn="ctr"/>
            <a:r>
              <a:rPr lang="en-US" sz="2800" dirty="0">
                <a:solidFill>
                  <a:srgbClr val="000000"/>
                </a:solidFill>
                <a:latin typeface="Cambria" panose="02040503050406030204" pitchFamily="18" charset="0"/>
                <a:cs typeface="Aparajita" panose="020B0604020202020204" pitchFamily="34" charset="0"/>
              </a:rPr>
              <a:t>Never give up!</a:t>
            </a:r>
          </a:p>
          <a:p>
            <a:pPr algn="ctr"/>
            <a:r>
              <a:rPr lang="en-US" sz="2800" dirty="0" smtClean="0">
                <a:solidFill>
                  <a:srgbClr val="000000"/>
                </a:solidFill>
                <a:latin typeface="Cambria" panose="02040503050406030204" pitchFamily="18" charset="0"/>
                <a:cs typeface="Aparajita" panose="020B0604020202020204" pitchFamily="34" charset="0"/>
              </a:rPr>
              <a:t>Feedback/scores are TIMELY</a:t>
            </a:r>
          </a:p>
          <a:p>
            <a:pPr algn="ctr"/>
            <a:r>
              <a:rPr lang="en-US" sz="2800" dirty="0" smtClean="0">
                <a:solidFill>
                  <a:srgbClr val="000000"/>
                </a:solidFill>
                <a:latin typeface="Cambria" panose="02040503050406030204" pitchFamily="18" charset="0"/>
                <a:cs typeface="Aparajita" panose="020B0604020202020204" pitchFamily="34" charset="0"/>
              </a:rPr>
              <a:t>Proficient in all standards = off list</a:t>
            </a:r>
          </a:p>
          <a:p>
            <a:pPr algn="ctr"/>
            <a:r>
              <a:rPr lang="en-US" sz="2800" dirty="0" smtClean="0">
                <a:solidFill>
                  <a:srgbClr val="000000"/>
                </a:solidFill>
                <a:latin typeface="Cambria" panose="02040503050406030204" pitchFamily="18" charset="0"/>
                <a:cs typeface="Aparajita" panose="020B0604020202020204" pitchFamily="34" charset="0"/>
              </a:rPr>
              <a:t>Stand at the door  and increase consequences:</a:t>
            </a:r>
          </a:p>
          <a:p>
            <a:pPr algn="ctr"/>
            <a:r>
              <a:rPr lang="en-US" sz="2800" dirty="0" smtClean="0">
                <a:solidFill>
                  <a:srgbClr val="000000"/>
                </a:solidFill>
                <a:latin typeface="Cambria" panose="02040503050406030204" pitchFamily="18" charset="0"/>
                <a:cs typeface="Aparajita" panose="020B0604020202020204" pitchFamily="34" charset="0"/>
              </a:rPr>
              <a:t>Guilt &amp; Remind 101 Everyday!</a:t>
            </a:r>
          </a:p>
          <a:p>
            <a:pPr algn="ctr"/>
            <a:endParaRPr lang="en-US" sz="4000" dirty="0" smtClean="0">
              <a:solidFill>
                <a:srgbClr val="000000"/>
              </a:solidFill>
              <a:latin typeface="Cambria" panose="02040503050406030204" pitchFamily="18" charset="0"/>
              <a:cs typeface="Aparajita" panose="020B0604020202020204" pitchFamily="34" charset="0"/>
            </a:endParaRPr>
          </a:p>
          <a:p>
            <a:pPr algn="ctr"/>
            <a:r>
              <a:rPr lang="en-US" sz="4000" dirty="0" smtClean="0">
                <a:solidFill>
                  <a:srgbClr val="000000"/>
                </a:solidFill>
                <a:latin typeface="Cambria" panose="02040503050406030204" pitchFamily="18" charset="0"/>
                <a:cs typeface="Aparajita" panose="020B0604020202020204" pitchFamily="34" charset="0"/>
              </a:rPr>
              <a:t>Work in hall until you address feedback and revise to proficiency. </a:t>
            </a:r>
          </a:p>
          <a:p>
            <a:pPr algn="ctr"/>
            <a:r>
              <a:rPr lang="en-US" sz="4000" dirty="0" smtClean="0">
                <a:solidFill>
                  <a:srgbClr val="000000"/>
                </a:solidFill>
                <a:latin typeface="Cambria" panose="02040503050406030204" pitchFamily="18" charset="0"/>
                <a:cs typeface="Aparajita" panose="020B0604020202020204" pitchFamily="34" charset="0"/>
              </a:rPr>
              <a:t>(I usually bring them back in after 10 minutes-</a:t>
            </a:r>
            <a:r>
              <a:rPr lang="en-US" sz="4000" dirty="0" err="1" smtClean="0">
                <a:solidFill>
                  <a:srgbClr val="000000"/>
                </a:solidFill>
                <a:latin typeface="Cambria" panose="02040503050406030204" pitchFamily="18" charset="0"/>
                <a:cs typeface="Aparajita" panose="020B0604020202020204" pitchFamily="34" charset="0"/>
              </a:rPr>
              <a:t>ish</a:t>
            </a:r>
            <a:r>
              <a:rPr lang="en-US" sz="4000" dirty="0" smtClean="0">
                <a:solidFill>
                  <a:srgbClr val="000000"/>
                </a:solidFill>
                <a:latin typeface="Cambria" panose="02040503050406030204" pitchFamily="18" charset="0"/>
                <a:cs typeface="Aparajita" panose="020B0604020202020204" pitchFamily="34" charset="0"/>
              </a:rPr>
              <a:t>)</a:t>
            </a:r>
          </a:p>
        </p:txBody>
      </p:sp>
    </p:spTree>
    <p:extLst>
      <p:ext uri="{BB962C8B-B14F-4D97-AF65-F5344CB8AC3E}">
        <p14:creationId xmlns:p14="http://schemas.microsoft.com/office/powerpoint/2010/main" val="8465622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2" name="TextBox 1"/>
          <p:cNvSpPr txBox="1"/>
          <p:nvPr/>
        </p:nvSpPr>
        <p:spPr>
          <a:xfrm>
            <a:off x="152400" y="152400"/>
            <a:ext cx="8839200" cy="6001643"/>
          </a:xfrm>
          <a:prstGeom prst="rect">
            <a:avLst/>
          </a:prstGeom>
          <a:noFill/>
        </p:spPr>
        <p:txBody>
          <a:bodyPr wrap="square" rtlCol="0">
            <a:spAutoFit/>
          </a:bodyPr>
          <a:lstStyle/>
          <a:p>
            <a:pPr algn="ctr"/>
            <a:r>
              <a:rPr lang="en-US" sz="2800" b="1" dirty="0" smtClean="0">
                <a:solidFill>
                  <a:srgbClr val="FFFFFF"/>
                </a:solidFill>
                <a:latin typeface="Cambria" panose="02040503050406030204" pitchFamily="18" charset="0"/>
                <a:cs typeface="Aparajita" panose="020B0604020202020204" pitchFamily="34" charset="0"/>
              </a:rPr>
              <a:t>Intensive Care Unit List </a:t>
            </a:r>
          </a:p>
          <a:p>
            <a:pPr algn="ctr"/>
            <a:r>
              <a:rPr lang="en-US" sz="2800" dirty="0" smtClean="0">
                <a:solidFill>
                  <a:srgbClr val="000000"/>
                </a:solidFill>
                <a:latin typeface="Cambria" panose="02040503050406030204" pitchFamily="18" charset="0"/>
                <a:cs typeface="Aparajita" panose="020B0604020202020204" pitchFamily="34" charset="0"/>
              </a:rPr>
              <a:t>Intensive Care and “Aggressive Compassion” </a:t>
            </a:r>
          </a:p>
          <a:p>
            <a:pPr algn="ctr"/>
            <a:r>
              <a:rPr lang="en-US" sz="2800" dirty="0">
                <a:solidFill>
                  <a:srgbClr val="000000"/>
                </a:solidFill>
                <a:latin typeface="Cambria" panose="02040503050406030204" pitchFamily="18" charset="0"/>
                <a:cs typeface="Aparajita" panose="020B0604020202020204" pitchFamily="34" charset="0"/>
              </a:rPr>
              <a:t>Never give up!</a:t>
            </a:r>
          </a:p>
          <a:p>
            <a:pPr algn="ctr"/>
            <a:r>
              <a:rPr lang="en-US" sz="2800" dirty="0" smtClean="0">
                <a:solidFill>
                  <a:srgbClr val="000000"/>
                </a:solidFill>
                <a:latin typeface="Cambria" panose="02040503050406030204" pitchFamily="18" charset="0"/>
                <a:cs typeface="Aparajita" panose="020B0604020202020204" pitchFamily="34" charset="0"/>
              </a:rPr>
              <a:t>Feedback/scores are TIMELY</a:t>
            </a:r>
          </a:p>
          <a:p>
            <a:pPr algn="ctr"/>
            <a:r>
              <a:rPr lang="en-US" sz="2800" dirty="0" smtClean="0">
                <a:solidFill>
                  <a:srgbClr val="000000"/>
                </a:solidFill>
                <a:latin typeface="Cambria" panose="02040503050406030204" pitchFamily="18" charset="0"/>
                <a:cs typeface="Aparajita" panose="020B0604020202020204" pitchFamily="34" charset="0"/>
              </a:rPr>
              <a:t>Proficient in all standards = off list</a:t>
            </a:r>
          </a:p>
          <a:p>
            <a:pPr algn="ctr"/>
            <a:r>
              <a:rPr lang="en-US" sz="2800" dirty="0" smtClean="0">
                <a:solidFill>
                  <a:srgbClr val="000000"/>
                </a:solidFill>
                <a:latin typeface="Cambria" panose="02040503050406030204" pitchFamily="18" charset="0"/>
                <a:cs typeface="Aparajita" panose="020B0604020202020204" pitchFamily="34" charset="0"/>
              </a:rPr>
              <a:t>Stand at the door  and increase consequences:</a:t>
            </a:r>
          </a:p>
          <a:p>
            <a:pPr algn="ctr"/>
            <a:r>
              <a:rPr lang="en-US" sz="2800" dirty="0" smtClean="0">
                <a:solidFill>
                  <a:srgbClr val="000000"/>
                </a:solidFill>
                <a:latin typeface="Cambria" panose="02040503050406030204" pitchFamily="18" charset="0"/>
                <a:cs typeface="Aparajita" panose="020B0604020202020204" pitchFamily="34" charset="0"/>
              </a:rPr>
              <a:t>Guilt &amp; Remind 101 &amp; Work in hall</a:t>
            </a:r>
          </a:p>
          <a:p>
            <a:pPr algn="ctr"/>
            <a:endParaRPr lang="en-US" sz="2800" dirty="0" smtClean="0">
              <a:solidFill>
                <a:srgbClr val="000000"/>
              </a:solidFill>
              <a:latin typeface="Cambria" panose="02040503050406030204" pitchFamily="18" charset="0"/>
              <a:cs typeface="Aparajita" panose="020B0604020202020204" pitchFamily="34" charset="0"/>
            </a:endParaRPr>
          </a:p>
          <a:p>
            <a:pPr algn="ctr"/>
            <a:endParaRPr lang="en-US" sz="2800" dirty="0">
              <a:solidFill>
                <a:srgbClr val="000000"/>
              </a:solidFill>
              <a:latin typeface="Cambria" panose="02040503050406030204" pitchFamily="18" charset="0"/>
              <a:cs typeface="Aparajita" panose="020B0604020202020204" pitchFamily="34" charset="0"/>
            </a:endParaRPr>
          </a:p>
          <a:p>
            <a:pPr algn="ctr"/>
            <a:r>
              <a:rPr lang="en-US" sz="4400" dirty="0" smtClean="0">
                <a:solidFill>
                  <a:srgbClr val="000000"/>
                </a:solidFill>
                <a:latin typeface="Cambria" panose="02040503050406030204" pitchFamily="18" charset="0"/>
                <a:cs typeface="Aparajita" panose="020B0604020202020204" pitchFamily="34" charset="0"/>
              </a:rPr>
              <a:t>Donate your time: before school, after, or lunch. If you don’t show, you write snail mail letter home.</a:t>
            </a:r>
          </a:p>
        </p:txBody>
      </p:sp>
    </p:spTree>
    <p:extLst>
      <p:ext uri="{BB962C8B-B14F-4D97-AF65-F5344CB8AC3E}">
        <p14:creationId xmlns:p14="http://schemas.microsoft.com/office/powerpoint/2010/main" val="401715612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2" name="TextBox 1"/>
          <p:cNvSpPr txBox="1"/>
          <p:nvPr/>
        </p:nvSpPr>
        <p:spPr>
          <a:xfrm>
            <a:off x="152400" y="152400"/>
            <a:ext cx="8839200" cy="4893647"/>
          </a:xfrm>
          <a:prstGeom prst="rect">
            <a:avLst/>
          </a:prstGeom>
          <a:noFill/>
        </p:spPr>
        <p:txBody>
          <a:bodyPr wrap="square" rtlCol="0">
            <a:spAutoFit/>
          </a:bodyPr>
          <a:lstStyle/>
          <a:p>
            <a:pPr algn="ctr"/>
            <a:r>
              <a:rPr lang="en-US" sz="2800" b="1" dirty="0" smtClean="0">
                <a:solidFill>
                  <a:srgbClr val="FFFFFF"/>
                </a:solidFill>
                <a:latin typeface="Cambria" panose="02040503050406030204" pitchFamily="18" charset="0"/>
                <a:cs typeface="Aparajita" panose="020B0604020202020204" pitchFamily="34" charset="0"/>
              </a:rPr>
              <a:t>Intensive Care Unit List </a:t>
            </a:r>
          </a:p>
          <a:p>
            <a:pPr algn="ctr"/>
            <a:r>
              <a:rPr lang="en-US" sz="2800" dirty="0" smtClean="0">
                <a:solidFill>
                  <a:srgbClr val="000000"/>
                </a:solidFill>
                <a:latin typeface="Cambria" panose="02040503050406030204" pitchFamily="18" charset="0"/>
                <a:cs typeface="Aparajita" panose="020B0604020202020204" pitchFamily="34" charset="0"/>
              </a:rPr>
              <a:t>Intensive Care and “Aggressive Compassion” </a:t>
            </a:r>
          </a:p>
          <a:p>
            <a:pPr algn="ctr"/>
            <a:r>
              <a:rPr lang="en-US" sz="2800" dirty="0">
                <a:solidFill>
                  <a:srgbClr val="000000"/>
                </a:solidFill>
                <a:latin typeface="Cambria" panose="02040503050406030204" pitchFamily="18" charset="0"/>
                <a:cs typeface="Aparajita" panose="020B0604020202020204" pitchFamily="34" charset="0"/>
              </a:rPr>
              <a:t>Never give up!</a:t>
            </a:r>
          </a:p>
          <a:p>
            <a:pPr algn="ctr"/>
            <a:r>
              <a:rPr lang="en-US" sz="2800" dirty="0" smtClean="0">
                <a:solidFill>
                  <a:srgbClr val="000000"/>
                </a:solidFill>
                <a:latin typeface="Cambria" panose="02040503050406030204" pitchFamily="18" charset="0"/>
                <a:cs typeface="Aparajita" panose="020B0604020202020204" pitchFamily="34" charset="0"/>
              </a:rPr>
              <a:t>Feedback/scores are TIMELY</a:t>
            </a:r>
          </a:p>
          <a:p>
            <a:pPr algn="ctr"/>
            <a:r>
              <a:rPr lang="en-US" sz="2800" dirty="0" smtClean="0">
                <a:solidFill>
                  <a:srgbClr val="000000"/>
                </a:solidFill>
                <a:latin typeface="Cambria" panose="02040503050406030204" pitchFamily="18" charset="0"/>
                <a:cs typeface="Aparajita" panose="020B0604020202020204" pitchFamily="34" charset="0"/>
              </a:rPr>
              <a:t>Proficient in all standards = off list</a:t>
            </a:r>
          </a:p>
          <a:p>
            <a:pPr algn="ctr"/>
            <a:r>
              <a:rPr lang="en-US" sz="2800" dirty="0" smtClean="0">
                <a:solidFill>
                  <a:srgbClr val="000000"/>
                </a:solidFill>
                <a:latin typeface="Cambria" panose="02040503050406030204" pitchFamily="18" charset="0"/>
                <a:cs typeface="Aparajita" panose="020B0604020202020204" pitchFamily="34" charset="0"/>
              </a:rPr>
              <a:t>Stand at the door  and increase consequences:</a:t>
            </a:r>
          </a:p>
          <a:p>
            <a:pPr algn="ctr"/>
            <a:r>
              <a:rPr lang="en-US" sz="2800" dirty="0" smtClean="0">
                <a:solidFill>
                  <a:srgbClr val="000000"/>
                </a:solidFill>
                <a:latin typeface="Cambria" panose="02040503050406030204" pitchFamily="18" charset="0"/>
                <a:cs typeface="Aparajita" panose="020B0604020202020204" pitchFamily="34" charset="0"/>
              </a:rPr>
              <a:t>Guilt &amp; Remind 101 &amp; </a:t>
            </a:r>
            <a:r>
              <a:rPr lang="en-US" sz="2800" dirty="0">
                <a:solidFill>
                  <a:srgbClr val="000000"/>
                </a:solidFill>
                <a:latin typeface="Cambria" panose="02040503050406030204" pitchFamily="18" charset="0"/>
                <a:cs typeface="Aparajita" panose="020B0604020202020204" pitchFamily="34" charset="0"/>
              </a:rPr>
              <a:t>Work </a:t>
            </a:r>
            <a:r>
              <a:rPr lang="en-US" sz="2800" dirty="0" smtClean="0">
                <a:solidFill>
                  <a:srgbClr val="000000"/>
                </a:solidFill>
                <a:latin typeface="Cambria" panose="02040503050406030204" pitchFamily="18" charset="0"/>
                <a:cs typeface="Aparajita" panose="020B0604020202020204" pitchFamily="34" charset="0"/>
              </a:rPr>
              <a:t>in hall &amp; Donate your time</a:t>
            </a:r>
          </a:p>
          <a:p>
            <a:pPr algn="ctr"/>
            <a:endParaRPr lang="en-US" sz="2800" dirty="0" smtClean="0">
              <a:solidFill>
                <a:srgbClr val="000000"/>
              </a:solidFill>
              <a:latin typeface="Cambria" panose="02040503050406030204" pitchFamily="18" charset="0"/>
              <a:cs typeface="Aparajita" panose="020B0604020202020204" pitchFamily="34" charset="0"/>
            </a:endParaRPr>
          </a:p>
          <a:p>
            <a:pPr algn="ctr"/>
            <a:r>
              <a:rPr lang="en-US" sz="4400" dirty="0" smtClean="0">
                <a:solidFill>
                  <a:srgbClr val="000000"/>
                </a:solidFill>
                <a:latin typeface="Cambria" panose="02040503050406030204" pitchFamily="18" charset="0"/>
                <a:cs typeface="Aparajita" panose="020B0604020202020204" pitchFamily="34" charset="0"/>
              </a:rPr>
              <a:t>Home contact: phone call, email, </a:t>
            </a:r>
          </a:p>
          <a:p>
            <a:pPr algn="ctr"/>
            <a:r>
              <a:rPr lang="en-US" sz="4400" dirty="0" smtClean="0">
                <a:solidFill>
                  <a:srgbClr val="000000"/>
                </a:solidFill>
                <a:latin typeface="Cambria" panose="02040503050406030204" pitchFamily="18" charset="0"/>
                <a:cs typeface="Aparajita" panose="020B0604020202020204" pitchFamily="34" charset="0"/>
              </a:rPr>
              <a:t>paper letter that student writes</a:t>
            </a:r>
          </a:p>
        </p:txBody>
      </p:sp>
    </p:spTree>
    <p:extLst>
      <p:ext uri="{BB962C8B-B14F-4D97-AF65-F5344CB8AC3E}">
        <p14:creationId xmlns:p14="http://schemas.microsoft.com/office/powerpoint/2010/main" val="31642303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2" name="TextBox 1"/>
          <p:cNvSpPr txBox="1"/>
          <p:nvPr/>
        </p:nvSpPr>
        <p:spPr>
          <a:xfrm>
            <a:off x="152400" y="152400"/>
            <a:ext cx="8839200" cy="4770537"/>
          </a:xfrm>
          <a:prstGeom prst="rect">
            <a:avLst/>
          </a:prstGeom>
          <a:noFill/>
        </p:spPr>
        <p:txBody>
          <a:bodyPr wrap="square" rtlCol="0">
            <a:spAutoFit/>
          </a:bodyPr>
          <a:lstStyle/>
          <a:p>
            <a:pPr algn="ctr"/>
            <a:r>
              <a:rPr lang="en-US" sz="2800" b="1" dirty="0" smtClean="0">
                <a:solidFill>
                  <a:srgbClr val="FFFFFF"/>
                </a:solidFill>
                <a:latin typeface="Cambria" panose="02040503050406030204" pitchFamily="18" charset="0"/>
                <a:cs typeface="Aparajita" panose="020B0604020202020204" pitchFamily="34" charset="0"/>
              </a:rPr>
              <a:t>Intensive Care Unit List </a:t>
            </a:r>
          </a:p>
          <a:p>
            <a:pPr algn="ctr"/>
            <a:r>
              <a:rPr lang="en-US" sz="2800" dirty="0" smtClean="0">
                <a:solidFill>
                  <a:srgbClr val="000000"/>
                </a:solidFill>
                <a:latin typeface="Cambria" panose="02040503050406030204" pitchFamily="18" charset="0"/>
                <a:cs typeface="Aparajita" panose="020B0604020202020204" pitchFamily="34" charset="0"/>
              </a:rPr>
              <a:t>Intensive Care and “Aggressive Compassion” </a:t>
            </a:r>
          </a:p>
          <a:p>
            <a:pPr algn="ctr"/>
            <a:r>
              <a:rPr lang="en-US" sz="2800" dirty="0">
                <a:solidFill>
                  <a:srgbClr val="000000"/>
                </a:solidFill>
                <a:latin typeface="Cambria" panose="02040503050406030204" pitchFamily="18" charset="0"/>
                <a:cs typeface="Aparajita" panose="020B0604020202020204" pitchFamily="34" charset="0"/>
              </a:rPr>
              <a:t>Never give up!</a:t>
            </a:r>
          </a:p>
          <a:p>
            <a:pPr algn="ctr"/>
            <a:r>
              <a:rPr lang="en-US" sz="2800" dirty="0" smtClean="0">
                <a:solidFill>
                  <a:srgbClr val="000000"/>
                </a:solidFill>
                <a:latin typeface="Cambria" panose="02040503050406030204" pitchFamily="18" charset="0"/>
                <a:cs typeface="Aparajita" panose="020B0604020202020204" pitchFamily="34" charset="0"/>
              </a:rPr>
              <a:t>Feedback/scores are TIMELY</a:t>
            </a:r>
          </a:p>
          <a:p>
            <a:pPr algn="ctr"/>
            <a:r>
              <a:rPr lang="en-US" sz="2800" dirty="0" smtClean="0">
                <a:solidFill>
                  <a:srgbClr val="000000"/>
                </a:solidFill>
                <a:latin typeface="Cambria" panose="02040503050406030204" pitchFamily="18" charset="0"/>
                <a:cs typeface="Aparajita" panose="020B0604020202020204" pitchFamily="34" charset="0"/>
              </a:rPr>
              <a:t>Proficient in all standards = off list</a:t>
            </a:r>
          </a:p>
          <a:p>
            <a:pPr algn="ctr"/>
            <a:r>
              <a:rPr lang="en-US" sz="2800" dirty="0" smtClean="0">
                <a:solidFill>
                  <a:srgbClr val="000000"/>
                </a:solidFill>
                <a:latin typeface="Cambria" panose="02040503050406030204" pitchFamily="18" charset="0"/>
                <a:cs typeface="Aparajita" panose="020B0604020202020204" pitchFamily="34" charset="0"/>
              </a:rPr>
              <a:t>Stand at the door  and increase consequences:</a:t>
            </a:r>
          </a:p>
          <a:p>
            <a:pPr algn="ctr"/>
            <a:r>
              <a:rPr lang="en-US" sz="2800" dirty="0" smtClean="0">
                <a:solidFill>
                  <a:srgbClr val="000000"/>
                </a:solidFill>
                <a:latin typeface="Cambria" panose="02040503050406030204" pitchFamily="18" charset="0"/>
                <a:cs typeface="Aparajita" panose="020B0604020202020204" pitchFamily="34" charset="0"/>
              </a:rPr>
              <a:t>Guilt &amp; Remind 101 &amp; Hall &amp; Time &amp; Home contact</a:t>
            </a:r>
          </a:p>
          <a:p>
            <a:pPr algn="ctr"/>
            <a:endParaRPr lang="en-US" sz="2800" dirty="0" smtClean="0">
              <a:solidFill>
                <a:srgbClr val="000000"/>
              </a:solidFill>
              <a:latin typeface="Cambria" panose="02040503050406030204" pitchFamily="18" charset="0"/>
              <a:cs typeface="Aparajita" panose="020B0604020202020204" pitchFamily="34" charset="0"/>
            </a:endParaRPr>
          </a:p>
          <a:p>
            <a:pPr algn="ctr"/>
            <a:r>
              <a:rPr lang="en-US" sz="4000" dirty="0" smtClean="0">
                <a:solidFill>
                  <a:srgbClr val="000000"/>
                </a:solidFill>
                <a:latin typeface="Cambria" panose="02040503050406030204" pitchFamily="18" charset="0"/>
                <a:cs typeface="Aparajita" panose="020B0604020202020204" pitchFamily="34" charset="0"/>
              </a:rPr>
              <a:t>Explain how and why you are </a:t>
            </a:r>
          </a:p>
          <a:p>
            <a:pPr algn="ctr"/>
            <a:r>
              <a:rPr lang="en-US" sz="4000" dirty="0" smtClean="0">
                <a:solidFill>
                  <a:srgbClr val="000000"/>
                </a:solidFill>
                <a:latin typeface="Cambria" panose="02040503050406030204" pitchFamily="18" charset="0"/>
                <a:cs typeface="Aparajita" panose="020B0604020202020204" pitchFamily="34" charset="0"/>
              </a:rPr>
              <a:t>on the ICU list to the principal</a:t>
            </a:r>
          </a:p>
        </p:txBody>
      </p:sp>
    </p:spTree>
    <p:extLst>
      <p:ext uri="{BB962C8B-B14F-4D97-AF65-F5344CB8AC3E}">
        <p14:creationId xmlns:p14="http://schemas.microsoft.com/office/powerpoint/2010/main" val="199286844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2" name="TextBox 1"/>
          <p:cNvSpPr txBox="1"/>
          <p:nvPr/>
        </p:nvSpPr>
        <p:spPr>
          <a:xfrm>
            <a:off x="152400" y="152400"/>
            <a:ext cx="8839200" cy="5170646"/>
          </a:xfrm>
          <a:prstGeom prst="rect">
            <a:avLst/>
          </a:prstGeom>
          <a:noFill/>
        </p:spPr>
        <p:txBody>
          <a:bodyPr wrap="square" rtlCol="0">
            <a:spAutoFit/>
          </a:bodyPr>
          <a:lstStyle/>
          <a:p>
            <a:pPr algn="ctr"/>
            <a:r>
              <a:rPr lang="en-US" sz="2800" b="1" dirty="0" smtClean="0">
                <a:solidFill>
                  <a:srgbClr val="FFFFFF"/>
                </a:solidFill>
                <a:latin typeface="Cambria" panose="02040503050406030204" pitchFamily="18" charset="0"/>
                <a:cs typeface="Aparajita" panose="020B0604020202020204" pitchFamily="34" charset="0"/>
              </a:rPr>
              <a:t>Intensive Care Unit List </a:t>
            </a:r>
          </a:p>
          <a:p>
            <a:pPr algn="ctr"/>
            <a:r>
              <a:rPr lang="en-US" sz="2800" dirty="0" smtClean="0">
                <a:solidFill>
                  <a:srgbClr val="000000"/>
                </a:solidFill>
                <a:latin typeface="Cambria" panose="02040503050406030204" pitchFamily="18" charset="0"/>
                <a:cs typeface="Aparajita" panose="020B0604020202020204" pitchFamily="34" charset="0"/>
              </a:rPr>
              <a:t>Intensive Care and “Aggressive Compassion” </a:t>
            </a:r>
          </a:p>
          <a:p>
            <a:pPr algn="ctr"/>
            <a:r>
              <a:rPr lang="en-US" sz="2800" dirty="0">
                <a:solidFill>
                  <a:srgbClr val="000000"/>
                </a:solidFill>
                <a:latin typeface="Cambria" panose="02040503050406030204" pitchFamily="18" charset="0"/>
                <a:cs typeface="Aparajita" panose="020B0604020202020204" pitchFamily="34" charset="0"/>
              </a:rPr>
              <a:t>Never give up!</a:t>
            </a:r>
          </a:p>
          <a:p>
            <a:pPr algn="ctr"/>
            <a:r>
              <a:rPr lang="en-US" sz="2800" dirty="0" smtClean="0">
                <a:solidFill>
                  <a:srgbClr val="000000"/>
                </a:solidFill>
                <a:latin typeface="Cambria" panose="02040503050406030204" pitchFamily="18" charset="0"/>
                <a:cs typeface="Aparajita" panose="020B0604020202020204" pitchFamily="34" charset="0"/>
              </a:rPr>
              <a:t>Feedback/scores are TIMELY</a:t>
            </a:r>
          </a:p>
          <a:p>
            <a:pPr algn="ctr"/>
            <a:r>
              <a:rPr lang="en-US" sz="2800" dirty="0" smtClean="0">
                <a:solidFill>
                  <a:srgbClr val="000000"/>
                </a:solidFill>
                <a:latin typeface="Cambria" panose="02040503050406030204" pitchFamily="18" charset="0"/>
                <a:cs typeface="Aparajita" panose="020B0604020202020204" pitchFamily="34" charset="0"/>
              </a:rPr>
              <a:t>Proficient in all standards = off list</a:t>
            </a:r>
          </a:p>
          <a:p>
            <a:pPr algn="ctr"/>
            <a:r>
              <a:rPr lang="en-US" sz="2800" dirty="0" smtClean="0">
                <a:solidFill>
                  <a:srgbClr val="000000"/>
                </a:solidFill>
                <a:latin typeface="Cambria" panose="02040503050406030204" pitchFamily="18" charset="0"/>
                <a:cs typeface="Aparajita" panose="020B0604020202020204" pitchFamily="34" charset="0"/>
              </a:rPr>
              <a:t>Stand at the door  and increase consequences:</a:t>
            </a:r>
          </a:p>
          <a:p>
            <a:pPr lvl="0" algn="ctr"/>
            <a:r>
              <a:rPr lang="en-US" sz="2800" dirty="0">
                <a:solidFill>
                  <a:srgbClr val="000000"/>
                </a:solidFill>
                <a:latin typeface="Cambria" panose="02040503050406030204" pitchFamily="18" charset="0"/>
                <a:cs typeface="Aparajita" panose="020B0604020202020204" pitchFamily="34" charset="0"/>
              </a:rPr>
              <a:t>Guilt &amp; Remind 101 &amp; Hall &amp; Time &amp; Home </a:t>
            </a:r>
            <a:r>
              <a:rPr lang="en-US" sz="2800" dirty="0" smtClean="0">
                <a:solidFill>
                  <a:srgbClr val="000000"/>
                </a:solidFill>
                <a:latin typeface="Cambria" panose="02040503050406030204" pitchFamily="18" charset="0"/>
                <a:cs typeface="Aparajita" panose="020B0604020202020204" pitchFamily="34" charset="0"/>
              </a:rPr>
              <a:t>&amp; Principal</a:t>
            </a:r>
            <a:endParaRPr lang="en-US" sz="2800" dirty="0">
              <a:solidFill>
                <a:srgbClr val="000000"/>
              </a:solidFill>
              <a:latin typeface="Cambria" panose="02040503050406030204" pitchFamily="18" charset="0"/>
              <a:cs typeface="Aparajita" panose="020B0604020202020204" pitchFamily="34" charset="0"/>
            </a:endParaRPr>
          </a:p>
          <a:p>
            <a:pPr algn="ctr"/>
            <a:endParaRPr lang="en-US" sz="2800" dirty="0" smtClean="0">
              <a:solidFill>
                <a:srgbClr val="000000"/>
              </a:solidFill>
              <a:latin typeface="Cambria" panose="02040503050406030204" pitchFamily="18" charset="0"/>
              <a:cs typeface="Aparajita" panose="020B0604020202020204" pitchFamily="34" charset="0"/>
            </a:endParaRPr>
          </a:p>
          <a:p>
            <a:pPr algn="ctr"/>
            <a:r>
              <a:rPr lang="en-US" sz="4400" dirty="0" smtClean="0">
                <a:solidFill>
                  <a:srgbClr val="000000"/>
                </a:solidFill>
                <a:latin typeface="Cambria" panose="02040503050406030204" pitchFamily="18" charset="0"/>
                <a:cs typeface="Aparajita" panose="020B0604020202020204" pitchFamily="34" charset="0"/>
              </a:rPr>
              <a:t>No “recess” = Song analysis, auditorium, outside</a:t>
            </a:r>
          </a:p>
          <a:p>
            <a:endParaRPr lang="en-US" dirty="0" smtClean="0">
              <a:solidFill>
                <a:srgbClr val="000000"/>
              </a:solidFill>
            </a:endParaRPr>
          </a:p>
        </p:txBody>
      </p:sp>
    </p:spTree>
    <p:extLst>
      <p:ext uri="{BB962C8B-B14F-4D97-AF65-F5344CB8AC3E}">
        <p14:creationId xmlns:p14="http://schemas.microsoft.com/office/powerpoint/2010/main" val="116539738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2" name="TextBox 1"/>
          <p:cNvSpPr txBox="1"/>
          <p:nvPr/>
        </p:nvSpPr>
        <p:spPr>
          <a:xfrm>
            <a:off x="152400" y="152400"/>
            <a:ext cx="8839200" cy="5139869"/>
          </a:xfrm>
          <a:prstGeom prst="rect">
            <a:avLst/>
          </a:prstGeom>
          <a:noFill/>
        </p:spPr>
        <p:txBody>
          <a:bodyPr wrap="square" rtlCol="0">
            <a:spAutoFit/>
          </a:bodyPr>
          <a:lstStyle/>
          <a:p>
            <a:pPr algn="ctr"/>
            <a:r>
              <a:rPr lang="en-US" sz="2800" b="1" dirty="0" smtClean="0">
                <a:solidFill>
                  <a:srgbClr val="FFFFFF"/>
                </a:solidFill>
                <a:latin typeface="Cambria" panose="02040503050406030204" pitchFamily="18" charset="0"/>
                <a:cs typeface="Aparajita" panose="020B0604020202020204" pitchFamily="34" charset="0"/>
              </a:rPr>
              <a:t>Intensive Care Unit List </a:t>
            </a:r>
          </a:p>
          <a:p>
            <a:pPr algn="ctr"/>
            <a:r>
              <a:rPr lang="en-US" sz="2800" dirty="0" smtClean="0">
                <a:solidFill>
                  <a:srgbClr val="000000"/>
                </a:solidFill>
                <a:latin typeface="Cambria" panose="02040503050406030204" pitchFamily="18" charset="0"/>
                <a:cs typeface="Aparajita" panose="020B0604020202020204" pitchFamily="34" charset="0"/>
              </a:rPr>
              <a:t>Intensive Care and “Aggressive Compassion” </a:t>
            </a:r>
          </a:p>
          <a:p>
            <a:pPr algn="ctr"/>
            <a:r>
              <a:rPr lang="en-US" sz="2800" dirty="0">
                <a:solidFill>
                  <a:srgbClr val="000000"/>
                </a:solidFill>
                <a:latin typeface="Cambria" panose="02040503050406030204" pitchFamily="18" charset="0"/>
                <a:cs typeface="Aparajita" panose="020B0604020202020204" pitchFamily="34" charset="0"/>
              </a:rPr>
              <a:t>Never give up!</a:t>
            </a:r>
          </a:p>
          <a:p>
            <a:pPr algn="ctr"/>
            <a:r>
              <a:rPr lang="en-US" sz="2800" dirty="0" smtClean="0">
                <a:solidFill>
                  <a:srgbClr val="000000"/>
                </a:solidFill>
                <a:latin typeface="Cambria" panose="02040503050406030204" pitchFamily="18" charset="0"/>
                <a:cs typeface="Aparajita" panose="020B0604020202020204" pitchFamily="34" charset="0"/>
              </a:rPr>
              <a:t>Feedback/scores are TIMELY</a:t>
            </a:r>
          </a:p>
          <a:p>
            <a:pPr algn="ctr"/>
            <a:r>
              <a:rPr lang="en-US" sz="2800" dirty="0" smtClean="0">
                <a:solidFill>
                  <a:srgbClr val="000000"/>
                </a:solidFill>
                <a:latin typeface="Cambria" panose="02040503050406030204" pitchFamily="18" charset="0"/>
                <a:cs typeface="Aparajita" panose="020B0604020202020204" pitchFamily="34" charset="0"/>
              </a:rPr>
              <a:t>Proficient in all standards = off list</a:t>
            </a:r>
          </a:p>
          <a:p>
            <a:pPr algn="ctr"/>
            <a:r>
              <a:rPr lang="en-US" sz="2800" dirty="0" smtClean="0">
                <a:solidFill>
                  <a:srgbClr val="000000"/>
                </a:solidFill>
                <a:latin typeface="Cambria" panose="02040503050406030204" pitchFamily="18" charset="0"/>
                <a:cs typeface="Aparajita" panose="020B0604020202020204" pitchFamily="34" charset="0"/>
              </a:rPr>
              <a:t>Stand at the door  and increase consequences:</a:t>
            </a:r>
          </a:p>
          <a:p>
            <a:pPr algn="ctr"/>
            <a:r>
              <a:rPr lang="en-US" sz="2800" dirty="0">
                <a:solidFill>
                  <a:srgbClr val="000000"/>
                </a:solidFill>
                <a:latin typeface="Cambria" panose="02040503050406030204" pitchFamily="18" charset="0"/>
                <a:cs typeface="Aparajita" panose="020B0604020202020204" pitchFamily="34" charset="0"/>
              </a:rPr>
              <a:t>Guilt &amp; Remind 101 &amp; Hall &amp; Time &amp; Home </a:t>
            </a:r>
            <a:r>
              <a:rPr lang="en-US" sz="2800" dirty="0" smtClean="0">
                <a:solidFill>
                  <a:srgbClr val="000000"/>
                </a:solidFill>
                <a:latin typeface="Cambria" panose="02040503050406030204" pitchFamily="18" charset="0"/>
                <a:cs typeface="Aparajita" panose="020B0604020202020204" pitchFamily="34" charset="0"/>
              </a:rPr>
              <a:t>&amp; Principal &amp; </a:t>
            </a:r>
            <a:r>
              <a:rPr lang="en-US" sz="2800" dirty="0" smtClean="0">
                <a:solidFill>
                  <a:srgbClr val="000000"/>
                </a:solidFill>
                <a:latin typeface="Cambria" panose="02040503050406030204" pitchFamily="18" charset="0"/>
                <a:cs typeface="Aparajita" panose="020B0604020202020204" pitchFamily="34" charset="0"/>
              </a:rPr>
              <a:t>Recess</a:t>
            </a:r>
          </a:p>
          <a:p>
            <a:pPr algn="ctr"/>
            <a:endParaRPr lang="en-US" sz="2800" dirty="0">
              <a:solidFill>
                <a:srgbClr val="000000"/>
              </a:solidFill>
              <a:latin typeface="Cambria" panose="02040503050406030204" pitchFamily="18" charset="0"/>
              <a:cs typeface="Aparajita" panose="020B0604020202020204" pitchFamily="34" charset="0"/>
            </a:endParaRPr>
          </a:p>
          <a:p>
            <a:pPr algn="ctr"/>
            <a:r>
              <a:rPr lang="en-US" sz="4800" dirty="0" smtClean="0">
                <a:solidFill>
                  <a:srgbClr val="000000"/>
                </a:solidFill>
                <a:latin typeface="Cambria" panose="02040503050406030204" pitchFamily="18" charset="0"/>
                <a:cs typeface="Aparajita" panose="020B0604020202020204" pitchFamily="34" charset="0"/>
              </a:rPr>
              <a:t>“Helping Hands”</a:t>
            </a:r>
            <a:endParaRPr lang="en-US" sz="4800" dirty="0">
              <a:solidFill>
                <a:srgbClr val="000000"/>
              </a:solidFill>
              <a:latin typeface="Cambria" panose="02040503050406030204" pitchFamily="18" charset="0"/>
              <a:cs typeface="Aparajita" panose="020B0604020202020204" pitchFamily="34" charset="0"/>
            </a:endParaRPr>
          </a:p>
          <a:p>
            <a:pPr algn="ctr"/>
            <a:endParaRPr lang="en-US" sz="2800" b="1" dirty="0" smtClean="0">
              <a:solidFill>
                <a:schemeClr val="bg1"/>
              </a:solidFill>
              <a:latin typeface="Cambria" panose="02040503050406030204" pitchFamily="18" charset="0"/>
              <a:cs typeface="Aparajita" panose="020B0604020202020204" pitchFamily="34" charset="0"/>
            </a:endParaRPr>
          </a:p>
        </p:txBody>
      </p:sp>
    </p:spTree>
    <p:extLst>
      <p:ext uri="{BB962C8B-B14F-4D97-AF65-F5344CB8AC3E}">
        <p14:creationId xmlns:p14="http://schemas.microsoft.com/office/powerpoint/2010/main" val="353007557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2" name="TextBox 1"/>
          <p:cNvSpPr txBox="1"/>
          <p:nvPr/>
        </p:nvSpPr>
        <p:spPr>
          <a:xfrm>
            <a:off x="152400" y="152400"/>
            <a:ext cx="8839200" cy="5693866"/>
          </a:xfrm>
          <a:prstGeom prst="rect">
            <a:avLst/>
          </a:prstGeom>
          <a:noFill/>
        </p:spPr>
        <p:txBody>
          <a:bodyPr wrap="square" rtlCol="0">
            <a:spAutoFit/>
          </a:bodyPr>
          <a:lstStyle/>
          <a:p>
            <a:pPr algn="ctr"/>
            <a:r>
              <a:rPr lang="en-US" sz="2800" b="1" dirty="0" smtClean="0">
                <a:solidFill>
                  <a:srgbClr val="FFFFFF"/>
                </a:solidFill>
                <a:latin typeface="Cambria" panose="02040503050406030204" pitchFamily="18" charset="0"/>
                <a:cs typeface="Aparajita" panose="020B0604020202020204" pitchFamily="34" charset="0"/>
              </a:rPr>
              <a:t>Intensive Care Unit List </a:t>
            </a:r>
          </a:p>
          <a:p>
            <a:pPr algn="ctr"/>
            <a:r>
              <a:rPr lang="en-US" sz="2800" dirty="0" smtClean="0">
                <a:solidFill>
                  <a:srgbClr val="000000"/>
                </a:solidFill>
                <a:latin typeface="Cambria" panose="02040503050406030204" pitchFamily="18" charset="0"/>
                <a:cs typeface="Aparajita" panose="020B0604020202020204" pitchFamily="34" charset="0"/>
              </a:rPr>
              <a:t>Intensive Care and “Aggressive Compassion” </a:t>
            </a:r>
          </a:p>
          <a:p>
            <a:pPr algn="ctr"/>
            <a:r>
              <a:rPr lang="en-US" sz="2800" dirty="0">
                <a:solidFill>
                  <a:srgbClr val="000000"/>
                </a:solidFill>
                <a:latin typeface="Cambria" panose="02040503050406030204" pitchFamily="18" charset="0"/>
                <a:cs typeface="Aparajita" panose="020B0604020202020204" pitchFamily="34" charset="0"/>
              </a:rPr>
              <a:t>Never give up!</a:t>
            </a:r>
          </a:p>
          <a:p>
            <a:pPr algn="ctr"/>
            <a:r>
              <a:rPr lang="en-US" sz="2800" dirty="0" smtClean="0">
                <a:solidFill>
                  <a:srgbClr val="000000"/>
                </a:solidFill>
                <a:latin typeface="Cambria" panose="02040503050406030204" pitchFamily="18" charset="0"/>
                <a:cs typeface="Aparajita" panose="020B0604020202020204" pitchFamily="34" charset="0"/>
              </a:rPr>
              <a:t>Feedback/scores are TIMELY</a:t>
            </a:r>
          </a:p>
          <a:p>
            <a:pPr algn="ctr"/>
            <a:r>
              <a:rPr lang="en-US" sz="2800" dirty="0" smtClean="0">
                <a:solidFill>
                  <a:srgbClr val="000000"/>
                </a:solidFill>
                <a:latin typeface="Cambria" panose="02040503050406030204" pitchFamily="18" charset="0"/>
                <a:cs typeface="Aparajita" panose="020B0604020202020204" pitchFamily="34" charset="0"/>
              </a:rPr>
              <a:t>Proficient in all standards = off list</a:t>
            </a:r>
          </a:p>
          <a:p>
            <a:pPr algn="ctr"/>
            <a:r>
              <a:rPr lang="en-US" sz="2800" dirty="0" smtClean="0">
                <a:solidFill>
                  <a:srgbClr val="000000"/>
                </a:solidFill>
                <a:latin typeface="Cambria" panose="02040503050406030204" pitchFamily="18" charset="0"/>
                <a:cs typeface="Aparajita" panose="020B0604020202020204" pitchFamily="34" charset="0"/>
              </a:rPr>
              <a:t>Stand at the door  and increase consequences:</a:t>
            </a:r>
          </a:p>
          <a:p>
            <a:pPr algn="ctr"/>
            <a:r>
              <a:rPr lang="en-US" sz="2800" dirty="0">
                <a:solidFill>
                  <a:srgbClr val="000000"/>
                </a:solidFill>
                <a:latin typeface="Cambria" panose="02040503050406030204" pitchFamily="18" charset="0"/>
                <a:cs typeface="Aparajita" panose="020B0604020202020204" pitchFamily="34" charset="0"/>
              </a:rPr>
              <a:t>Guilt &amp; Remind 101 &amp; Hall &amp; Time &amp; </a:t>
            </a:r>
            <a:endParaRPr lang="en-US" sz="2800" dirty="0" smtClean="0">
              <a:solidFill>
                <a:srgbClr val="000000"/>
              </a:solidFill>
              <a:latin typeface="Cambria" panose="02040503050406030204" pitchFamily="18" charset="0"/>
              <a:cs typeface="Aparajita" panose="020B0604020202020204" pitchFamily="34" charset="0"/>
            </a:endParaRPr>
          </a:p>
          <a:p>
            <a:pPr algn="ctr"/>
            <a:r>
              <a:rPr lang="en-US" sz="2800" dirty="0" smtClean="0">
                <a:solidFill>
                  <a:srgbClr val="000000"/>
                </a:solidFill>
                <a:latin typeface="Cambria" panose="02040503050406030204" pitchFamily="18" charset="0"/>
                <a:cs typeface="Aparajita" panose="020B0604020202020204" pitchFamily="34" charset="0"/>
              </a:rPr>
              <a:t>Home </a:t>
            </a:r>
            <a:r>
              <a:rPr lang="en-US" sz="2800" dirty="0" smtClean="0">
                <a:solidFill>
                  <a:srgbClr val="000000"/>
                </a:solidFill>
                <a:latin typeface="Cambria" panose="02040503050406030204" pitchFamily="18" charset="0"/>
                <a:cs typeface="Aparajita" panose="020B0604020202020204" pitchFamily="34" charset="0"/>
              </a:rPr>
              <a:t>&amp; Principal &amp; </a:t>
            </a:r>
            <a:r>
              <a:rPr lang="en-US" sz="2800" dirty="0" smtClean="0">
                <a:solidFill>
                  <a:srgbClr val="000000"/>
                </a:solidFill>
                <a:latin typeface="Cambria" panose="02040503050406030204" pitchFamily="18" charset="0"/>
                <a:cs typeface="Aparajita" panose="020B0604020202020204" pitchFamily="34" charset="0"/>
              </a:rPr>
              <a:t>Recess &amp; Helping Hands</a:t>
            </a:r>
            <a:endParaRPr lang="en-US" sz="2800" dirty="0">
              <a:solidFill>
                <a:srgbClr val="000000"/>
              </a:solidFill>
              <a:latin typeface="Cambria" panose="02040503050406030204" pitchFamily="18" charset="0"/>
              <a:cs typeface="Aparajita" panose="020B0604020202020204" pitchFamily="34" charset="0"/>
            </a:endParaRPr>
          </a:p>
          <a:p>
            <a:pPr algn="ctr"/>
            <a:endParaRPr lang="en-US" sz="2800" b="1" dirty="0" smtClean="0">
              <a:solidFill>
                <a:schemeClr val="bg1"/>
              </a:solidFill>
              <a:latin typeface="Cambria" panose="02040503050406030204" pitchFamily="18" charset="0"/>
              <a:cs typeface="Aparajita" panose="020B0604020202020204" pitchFamily="34" charset="0"/>
            </a:endParaRPr>
          </a:p>
          <a:p>
            <a:pPr algn="ctr"/>
            <a:r>
              <a:rPr lang="en-US" sz="2800" b="1" dirty="0" smtClean="0">
                <a:solidFill>
                  <a:schemeClr val="bg1"/>
                </a:solidFill>
                <a:latin typeface="Cambria" panose="02040503050406030204" pitchFamily="18" charset="0"/>
                <a:cs typeface="Aparajita" panose="020B0604020202020204" pitchFamily="34" charset="0"/>
              </a:rPr>
              <a:t>www.poweroficu.com	</a:t>
            </a:r>
            <a:r>
              <a:rPr lang="en-US" sz="2800" b="1" dirty="0">
                <a:solidFill>
                  <a:schemeClr val="bg1"/>
                </a:solidFill>
                <a:latin typeface="Cambria" panose="02040503050406030204" pitchFamily="18" charset="0"/>
                <a:cs typeface="Aparajita" panose="020B0604020202020204" pitchFamily="34" charset="0"/>
              </a:rPr>
              <a:t> </a:t>
            </a:r>
            <a:r>
              <a:rPr lang="en-US" sz="2800" b="1" dirty="0" smtClean="0">
                <a:solidFill>
                  <a:schemeClr val="bg1"/>
                </a:solidFill>
                <a:latin typeface="Cambria" panose="02040503050406030204" pitchFamily="18" charset="0"/>
                <a:cs typeface="Aparajita" panose="020B0604020202020204" pitchFamily="34" charset="0"/>
              </a:rPr>
              <a:t>      </a:t>
            </a:r>
          </a:p>
          <a:p>
            <a:pPr algn="ctr"/>
            <a:r>
              <a:rPr lang="en-US" sz="2800" b="1" dirty="0" smtClean="0">
                <a:solidFill>
                  <a:schemeClr val="bg1"/>
                </a:solidFill>
                <a:latin typeface="Cambria" panose="02040503050406030204" pitchFamily="18" charset="0"/>
                <a:cs typeface="Aparajita" panose="020B0604020202020204" pitchFamily="34" charset="0"/>
              </a:rPr>
              <a:t>Danny </a:t>
            </a:r>
            <a:r>
              <a:rPr lang="en-US" sz="2800" b="1" dirty="0">
                <a:solidFill>
                  <a:schemeClr val="bg1"/>
                </a:solidFill>
                <a:latin typeface="Cambria" panose="02040503050406030204" pitchFamily="18" charset="0"/>
                <a:cs typeface="Aparajita" panose="020B0604020202020204" pitchFamily="34" charset="0"/>
              </a:rPr>
              <a:t>Hill &amp; Jason </a:t>
            </a:r>
            <a:r>
              <a:rPr lang="en-US" sz="2800" b="1" dirty="0" smtClean="0">
                <a:solidFill>
                  <a:schemeClr val="bg1"/>
                </a:solidFill>
                <a:latin typeface="Cambria" panose="02040503050406030204" pitchFamily="18" charset="0"/>
                <a:cs typeface="Aparajita" panose="020B0604020202020204" pitchFamily="34" charset="0"/>
              </a:rPr>
              <a:t>Nave</a:t>
            </a:r>
          </a:p>
          <a:p>
            <a:pPr algn="ctr"/>
            <a:r>
              <a:rPr lang="en-US" sz="2800" b="1" dirty="0" smtClean="0">
                <a:solidFill>
                  <a:schemeClr val="bg1"/>
                </a:solidFill>
                <a:latin typeface="Cambria" panose="02040503050406030204" pitchFamily="18" charset="0"/>
                <a:cs typeface="Aparajita" panose="020B0604020202020204" pitchFamily="34" charset="0"/>
              </a:rPr>
              <a:t>Brickhouse Culture: Defeat Student Apathy @</a:t>
            </a:r>
            <a:r>
              <a:rPr lang="en-US" sz="2800" b="1" dirty="0" err="1" smtClean="0">
                <a:solidFill>
                  <a:schemeClr val="bg1"/>
                </a:solidFill>
                <a:latin typeface="Cambria" panose="02040503050406030204" pitchFamily="18" charset="0"/>
                <a:cs typeface="Aparajita" panose="020B0604020202020204" pitchFamily="34" charset="0"/>
              </a:rPr>
              <a:t>PowerofICU</a:t>
            </a:r>
            <a:endParaRPr lang="en-US" sz="2800" b="1" dirty="0">
              <a:solidFill>
                <a:schemeClr val="bg1"/>
              </a:solidFill>
              <a:latin typeface="Cambria" panose="02040503050406030204" pitchFamily="18" charset="0"/>
              <a:cs typeface="Aparajita" panose="020B0604020202020204" pitchFamily="34" charset="0"/>
            </a:endParaRPr>
          </a:p>
        </p:txBody>
      </p:sp>
    </p:spTree>
    <p:extLst>
      <p:ext uri="{BB962C8B-B14F-4D97-AF65-F5344CB8AC3E}">
        <p14:creationId xmlns:p14="http://schemas.microsoft.com/office/powerpoint/2010/main" val="158154648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2" name="TextBox 1"/>
          <p:cNvSpPr txBox="1"/>
          <p:nvPr/>
        </p:nvSpPr>
        <p:spPr>
          <a:xfrm>
            <a:off x="152400" y="152400"/>
            <a:ext cx="8839200" cy="6617196"/>
          </a:xfrm>
          <a:prstGeom prst="rect">
            <a:avLst/>
          </a:prstGeom>
          <a:noFill/>
        </p:spPr>
        <p:txBody>
          <a:bodyPr wrap="square" rtlCol="0">
            <a:spAutoFit/>
          </a:bodyPr>
          <a:lstStyle/>
          <a:p>
            <a:pPr algn="ctr"/>
            <a:r>
              <a:rPr lang="en-US" sz="2800" b="1" dirty="0" smtClean="0">
                <a:solidFill>
                  <a:srgbClr val="FFFFFF"/>
                </a:solidFill>
                <a:latin typeface="Cambria" panose="02040503050406030204" pitchFamily="18" charset="0"/>
                <a:cs typeface="Aparajita" panose="020B0604020202020204" pitchFamily="34" charset="0"/>
              </a:rPr>
              <a:t>Intensive Care Unit List </a:t>
            </a:r>
          </a:p>
          <a:p>
            <a:pPr algn="ctr"/>
            <a:r>
              <a:rPr lang="en-US" sz="2800" dirty="0" smtClean="0">
                <a:solidFill>
                  <a:srgbClr val="000000"/>
                </a:solidFill>
                <a:latin typeface="Cambria" panose="02040503050406030204" pitchFamily="18" charset="0"/>
                <a:cs typeface="Aparajita" panose="020B0604020202020204" pitchFamily="34" charset="0"/>
              </a:rPr>
              <a:t>Does it work?</a:t>
            </a:r>
          </a:p>
          <a:p>
            <a:pPr algn="ctr"/>
            <a:endParaRPr lang="en-US" sz="2400" b="1" dirty="0" smtClean="0">
              <a:solidFill>
                <a:srgbClr val="000000"/>
              </a:solidFill>
              <a:latin typeface="Cambria" panose="02040503050406030204" pitchFamily="18" charset="0"/>
              <a:cs typeface="Aparajita" panose="020B0604020202020204" pitchFamily="34" charset="0"/>
            </a:endParaRPr>
          </a:p>
          <a:p>
            <a:pPr algn="ctr"/>
            <a:r>
              <a:rPr lang="en-US" sz="3200" b="1" dirty="0" smtClean="0">
                <a:solidFill>
                  <a:srgbClr val="000000"/>
                </a:solidFill>
                <a:latin typeface="Cambria" panose="02040503050406030204" pitchFamily="18" charset="0"/>
                <a:cs typeface="Aparajita" panose="020B0604020202020204" pitchFamily="34" charset="0"/>
              </a:rPr>
              <a:t>For the past three years that I have been doing SBL, I have taught about </a:t>
            </a:r>
            <a:r>
              <a:rPr lang="en-US" sz="3200" b="1" dirty="0" smtClean="0">
                <a:solidFill>
                  <a:srgbClr val="FFFFFF"/>
                </a:solidFill>
                <a:latin typeface="Cambria" panose="02040503050406030204" pitchFamily="18" charset="0"/>
                <a:cs typeface="Aparajita" panose="020B0604020202020204" pitchFamily="34" charset="0"/>
              </a:rPr>
              <a:t>80% of all Armada Juniors</a:t>
            </a:r>
            <a:r>
              <a:rPr lang="en-US" sz="3200" b="1" dirty="0" smtClean="0">
                <a:solidFill>
                  <a:srgbClr val="000000"/>
                </a:solidFill>
                <a:latin typeface="Cambria" panose="02040503050406030204" pitchFamily="18" charset="0"/>
                <a:cs typeface="Aparajita" panose="020B0604020202020204" pitchFamily="34" charset="0"/>
              </a:rPr>
              <a:t>. </a:t>
            </a:r>
          </a:p>
          <a:p>
            <a:pPr algn="ctr"/>
            <a:endParaRPr lang="en-US" sz="3200" b="1" dirty="0">
              <a:solidFill>
                <a:srgbClr val="000000"/>
              </a:solidFill>
              <a:latin typeface="Cambria" panose="02040503050406030204" pitchFamily="18" charset="0"/>
              <a:cs typeface="Aparajita" panose="020B0604020202020204" pitchFamily="34" charset="0"/>
            </a:endParaRPr>
          </a:p>
          <a:p>
            <a:pPr algn="ctr"/>
            <a:r>
              <a:rPr lang="en-US" sz="3200" b="1" dirty="0" smtClean="0">
                <a:solidFill>
                  <a:srgbClr val="000000"/>
                </a:solidFill>
                <a:latin typeface="Cambria" panose="02040503050406030204" pitchFamily="18" charset="0"/>
                <a:cs typeface="Aparajita" panose="020B0604020202020204" pitchFamily="34" charset="0"/>
              </a:rPr>
              <a:t>During this time, Armada’s </a:t>
            </a:r>
            <a:r>
              <a:rPr lang="en-US" sz="3200" b="1" dirty="0" smtClean="0">
                <a:solidFill>
                  <a:srgbClr val="FFFFFF"/>
                </a:solidFill>
                <a:latin typeface="Cambria" panose="02040503050406030204" pitchFamily="18" charset="0"/>
                <a:cs typeface="Aparajita" panose="020B0604020202020204" pitchFamily="34" charset="0"/>
              </a:rPr>
              <a:t>ACT scores </a:t>
            </a:r>
            <a:r>
              <a:rPr lang="en-US" sz="3200" b="1" dirty="0" smtClean="0">
                <a:solidFill>
                  <a:srgbClr val="000000"/>
                </a:solidFill>
                <a:latin typeface="Cambria" panose="02040503050406030204" pitchFamily="18" charset="0"/>
                <a:cs typeface="Aparajita" panose="020B0604020202020204" pitchFamily="34" charset="0"/>
              </a:rPr>
              <a:t>in English have been the </a:t>
            </a:r>
            <a:r>
              <a:rPr lang="en-US" sz="3200" b="1" dirty="0" smtClean="0">
                <a:solidFill>
                  <a:srgbClr val="FFFFFF"/>
                </a:solidFill>
                <a:latin typeface="Cambria" panose="02040503050406030204" pitchFamily="18" charset="0"/>
                <a:cs typeface="Aparajita" panose="020B0604020202020204" pitchFamily="34" charset="0"/>
              </a:rPr>
              <a:t>highest in the history of the school</a:t>
            </a:r>
            <a:r>
              <a:rPr lang="en-US" sz="3200" b="1" dirty="0" smtClean="0">
                <a:solidFill>
                  <a:srgbClr val="000000"/>
                </a:solidFill>
                <a:latin typeface="Cambria" panose="02040503050406030204" pitchFamily="18" charset="0"/>
                <a:cs typeface="Aparajita" panose="020B0604020202020204" pitchFamily="34" charset="0"/>
              </a:rPr>
              <a:t>, breaking its own record each year. In 2015, the AHS ACT composite score was the highest in school history. </a:t>
            </a:r>
          </a:p>
          <a:p>
            <a:pPr algn="ctr"/>
            <a:endParaRPr lang="en-US" sz="2400" dirty="0"/>
          </a:p>
          <a:p>
            <a:endParaRPr lang="en-US" sz="3200" b="1" dirty="0">
              <a:solidFill>
                <a:srgbClr val="FFFFFF"/>
              </a:solidFill>
              <a:latin typeface="Aparajita" panose="020B0604020202020204" pitchFamily="34" charset="0"/>
              <a:cs typeface="Aparajita" panose="020B0604020202020204" pitchFamily="34" charset="0"/>
            </a:endParaRPr>
          </a:p>
        </p:txBody>
      </p:sp>
    </p:spTree>
    <p:extLst>
      <p:ext uri="{BB962C8B-B14F-4D97-AF65-F5344CB8AC3E}">
        <p14:creationId xmlns:p14="http://schemas.microsoft.com/office/powerpoint/2010/main" val="145529033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2" name="TextBox 1"/>
          <p:cNvSpPr txBox="1"/>
          <p:nvPr/>
        </p:nvSpPr>
        <p:spPr>
          <a:xfrm>
            <a:off x="152400" y="152400"/>
            <a:ext cx="8839200" cy="5016758"/>
          </a:xfrm>
          <a:prstGeom prst="rect">
            <a:avLst/>
          </a:prstGeom>
          <a:noFill/>
        </p:spPr>
        <p:txBody>
          <a:bodyPr wrap="square" rtlCol="0">
            <a:spAutoFit/>
          </a:bodyPr>
          <a:lstStyle/>
          <a:p>
            <a:pPr algn="ctr"/>
            <a:r>
              <a:rPr lang="en-US" sz="2800" b="1" dirty="0" smtClean="0">
                <a:solidFill>
                  <a:srgbClr val="FFFFFF"/>
                </a:solidFill>
                <a:latin typeface="Cambria" panose="02040503050406030204" pitchFamily="18" charset="0"/>
                <a:cs typeface="Aparajita" panose="020B0604020202020204" pitchFamily="34" charset="0"/>
              </a:rPr>
              <a:t>Intensive Care Unit List </a:t>
            </a:r>
          </a:p>
          <a:p>
            <a:pPr algn="ctr"/>
            <a:r>
              <a:rPr lang="en-US" sz="2800" dirty="0" smtClean="0">
                <a:solidFill>
                  <a:srgbClr val="000000"/>
                </a:solidFill>
                <a:latin typeface="Cambria" panose="02040503050406030204" pitchFamily="18" charset="0"/>
                <a:cs typeface="Aparajita" panose="020B0604020202020204" pitchFamily="34" charset="0"/>
              </a:rPr>
              <a:t>Does it work?</a:t>
            </a:r>
          </a:p>
          <a:p>
            <a:endParaRPr lang="en-US" sz="2800" dirty="0">
              <a:solidFill>
                <a:srgbClr val="000000"/>
              </a:solidFill>
              <a:latin typeface="Cambria" panose="02040503050406030204" pitchFamily="18" charset="0"/>
              <a:cs typeface="Aparajita" panose="020B0604020202020204" pitchFamily="34" charset="0"/>
            </a:endParaRPr>
          </a:p>
          <a:p>
            <a:pPr algn="ctr"/>
            <a:r>
              <a:rPr lang="en-US" sz="2800" b="1" dirty="0" smtClean="0">
                <a:solidFill>
                  <a:srgbClr val="000000"/>
                </a:solidFill>
                <a:latin typeface="Cambria" panose="02040503050406030204" pitchFamily="18" charset="0"/>
                <a:cs typeface="Aparajita" panose="020B0604020202020204" pitchFamily="34" charset="0"/>
              </a:rPr>
              <a:t>100 Armada Juniors in 2014-2015</a:t>
            </a:r>
          </a:p>
          <a:p>
            <a:pPr algn="ctr"/>
            <a:endParaRPr lang="en-US" sz="2400" dirty="0" smtClean="0">
              <a:solidFill>
                <a:srgbClr val="000000"/>
              </a:solidFill>
              <a:latin typeface="Cambria" panose="02040503050406030204" pitchFamily="18" charset="0"/>
              <a:cs typeface="Aparajita" panose="020B0604020202020204" pitchFamily="34" charset="0"/>
            </a:endParaRPr>
          </a:p>
          <a:p>
            <a:pPr algn="ctr"/>
            <a:r>
              <a:rPr lang="en-US" sz="3200" b="1" dirty="0" smtClean="0">
                <a:solidFill>
                  <a:srgbClr val="000000"/>
                </a:solidFill>
                <a:latin typeface="Cambria" panose="02040503050406030204" pitchFamily="18" charset="0"/>
                <a:cs typeface="Aparajita" panose="020B0604020202020204" pitchFamily="34" charset="0"/>
              </a:rPr>
              <a:t>300 </a:t>
            </a:r>
            <a:r>
              <a:rPr lang="en-US" sz="3200" b="1" dirty="0">
                <a:solidFill>
                  <a:srgbClr val="000000"/>
                </a:solidFill>
                <a:latin typeface="Cambria" panose="02040503050406030204" pitchFamily="18" charset="0"/>
                <a:cs typeface="Aparajita" panose="020B0604020202020204" pitchFamily="34" charset="0"/>
              </a:rPr>
              <a:t>English 11 junior final grades and </a:t>
            </a:r>
            <a:endParaRPr lang="en-US" sz="3200" b="1" dirty="0" smtClean="0">
              <a:solidFill>
                <a:srgbClr val="000000"/>
              </a:solidFill>
              <a:latin typeface="Cambria" panose="02040503050406030204" pitchFamily="18" charset="0"/>
              <a:cs typeface="Aparajita" panose="020B0604020202020204" pitchFamily="34" charset="0"/>
            </a:endParaRPr>
          </a:p>
          <a:p>
            <a:pPr algn="ctr"/>
            <a:r>
              <a:rPr lang="en-US" sz="3200" b="1" dirty="0" smtClean="0">
                <a:solidFill>
                  <a:srgbClr val="000000"/>
                </a:solidFill>
                <a:latin typeface="Cambria" panose="02040503050406030204" pitchFamily="18" charset="0"/>
                <a:cs typeface="Aparajita" panose="020B0604020202020204" pitchFamily="34" charset="0"/>
              </a:rPr>
              <a:t>FIVE final </a:t>
            </a:r>
            <a:r>
              <a:rPr lang="en-US" sz="3200" b="1" dirty="0">
                <a:solidFill>
                  <a:srgbClr val="000000"/>
                </a:solidFill>
                <a:latin typeface="Cambria" panose="02040503050406030204" pitchFamily="18" charset="0"/>
                <a:cs typeface="Aparajita" panose="020B0604020202020204" pitchFamily="34" charset="0"/>
              </a:rPr>
              <a:t>trimester grades were E’s. </a:t>
            </a:r>
            <a:endParaRPr lang="en-US" sz="3200" b="1" dirty="0" smtClean="0">
              <a:solidFill>
                <a:srgbClr val="000000"/>
              </a:solidFill>
              <a:latin typeface="Cambria" panose="02040503050406030204" pitchFamily="18" charset="0"/>
              <a:cs typeface="Aparajita" panose="020B0604020202020204" pitchFamily="34" charset="0"/>
            </a:endParaRPr>
          </a:p>
          <a:p>
            <a:pPr algn="ctr"/>
            <a:endParaRPr lang="en-US" sz="3200" b="1" dirty="0" smtClean="0">
              <a:solidFill>
                <a:srgbClr val="000000"/>
              </a:solidFill>
              <a:latin typeface="Cambria" panose="02040503050406030204" pitchFamily="18" charset="0"/>
              <a:cs typeface="Aparajita" panose="020B0604020202020204" pitchFamily="34" charset="0"/>
            </a:endParaRPr>
          </a:p>
          <a:p>
            <a:pPr algn="ctr"/>
            <a:r>
              <a:rPr lang="en-US" sz="3200" b="1" dirty="0" smtClean="0">
                <a:solidFill>
                  <a:srgbClr val="000000"/>
                </a:solidFill>
                <a:latin typeface="Cambria" panose="02040503050406030204" pitchFamily="18" charset="0"/>
                <a:cs typeface="Aparajita" panose="020B0604020202020204" pitchFamily="34" charset="0"/>
              </a:rPr>
              <a:t>Two </a:t>
            </a:r>
            <a:r>
              <a:rPr lang="en-US" sz="3200" b="1" dirty="0">
                <a:solidFill>
                  <a:srgbClr val="000000"/>
                </a:solidFill>
                <a:latin typeface="Cambria" panose="02040503050406030204" pitchFamily="18" charset="0"/>
                <a:cs typeface="Aparajita" panose="020B0604020202020204" pitchFamily="34" charset="0"/>
              </a:rPr>
              <a:t>for lack of proficiency and </a:t>
            </a:r>
            <a:endParaRPr lang="en-US" sz="3200" b="1" dirty="0" smtClean="0">
              <a:solidFill>
                <a:srgbClr val="000000"/>
              </a:solidFill>
              <a:latin typeface="Cambria" panose="02040503050406030204" pitchFamily="18" charset="0"/>
              <a:cs typeface="Aparajita" panose="020B0604020202020204" pitchFamily="34" charset="0"/>
            </a:endParaRPr>
          </a:p>
          <a:p>
            <a:pPr algn="ctr"/>
            <a:r>
              <a:rPr lang="en-US" sz="3200" b="1" dirty="0">
                <a:solidFill>
                  <a:srgbClr val="000000"/>
                </a:solidFill>
                <a:latin typeface="Cambria" panose="02040503050406030204" pitchFamily="18" charset="0"/>
                <a:cs typeface="Aparajita" panose="020B0604020202020204" pitchFamily="34" charset="0"/>
              </a:rPr>
              <a:t>t</a:t>
            </a:r>
            <a:r>
              <a:rPr lang="en-US" sz="3200" b="1" dirty="0" smtClean="0">
                <a:solidFill>
                  <a:srgbClr val="000000"/>
                </a:solidFill>
                <a:latin typeface="Cambria" panose="02040503050406030204" pitchFamily="18" charset="0"/>
                <a:cs typeface="Aparajita" panose="020B0604020202020204" pitchFamily="34" charset="0"/>
              </a:rPr>
              <a:t>hree didn’t </a:t>
            </a:r>
            <a:r>
              <a:rPr lang="en-US" sz="3200" b="1" dirty="0">
                <a:solidFill>
                  <a:srgbClr val="000000"/>
                </a:solidFill>
                <a:latin typeface="Cambria" panose="02040503050406030204" pitchFamily="18" charset="0"/>
                <a:cs typeface="Aparajita" panose="020B0604020202020204" pitchFamily="34" charset="0"/>
              </a:rPr>
              <a:t>complete summative.</a:t>
            </a:r>
          </a:p>
          <a:p>
            <a:endParaRPr lang="en-US" sz="2400" u="sng" dirty="0">
              <a:solidFill>
                <a:srgbClr val="000000"/>
              </a:solidFill>
              <a:latin typeface="Aparajita" panose="020B0604020202020204" pitchFamily="34" charset="0"/>
              <a:cs typeface="Aparajita" panose="020B0604020202020204" pitchFamily="34" charset="0"/>
            </a:endParaRPr>
          </a:p>
        </p:txBody>
      </p:sp>
    </p:spTree>
    <p:extLst>
      <p:ext uri="{BB962C8B-B14F-4D97-AF65-F5344CB8AC3E}">
        <p14:creationId xmlns:p14="http://schemas.microsoft.com/office/powerpoint/2010/main" val="15363435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609600" y="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ltLang="en-US" b="1" u="sng">
              <a:latin typeface="Goudy Old Style" pitchFamily="18" charset="0"/>
            </a:endParaRPr>
          </a:p>
        </p:txBody>
      </p:sp>
      <p:sp>
        <p:nvSpPr>
          <p:cNvPr id="114691" name="Text Box 3"/>
          <p:cNvSpPr txBox="1">
            <a:spLocks noChangeArrowheads="1"/>
          </p:cNvSpPr>
          <p:nvPr/>
        </p:nvSpPr>
        <p:spPr bwMode="auto">
          <a:xfrm>
            <a:off x="0" y="0"/>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114692" name="Text Box 4"/>
          <p:cNvSpPr txBox="1">
            <a:spLocks noChangeArrowheads="1"/>
          </p:cNvSpPr>
          <p:nvPr/>
        </p:nvSpPr>
        <p:spPr bwMode="auto">
          <a:xfrm>
            <a:off x="0" y="333375"/>
            <a:ext cx="9144000" cy="1235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lgn="ctr"/>
            <a:r>
              <a:rPr lang="en-US" altLang="en-US" sz="3600" b="1" u="sng" dirty="0">
                <a:effectLst>
                  <a:outerShdw blurRad="38100" dist="38100" dir="2700000" algn="tl">
                    <a:srgbClr val="C0C0C0"/>
                  </a:outerShdw>
                </a:effectLst>
                <a:latin typeface="Goudy Old Style" pitchFamily="18" charset="0"/>
              </a:rPr>
              <a:t>Question #3:</a:t>
            </a:r>
          </a:p>
          <a:p>
            <a:pPr algn="ctr"/>
            <a:endParaRPr lang="en-US" altLang="en-US" sz="3600" b="1" u="sng" dirty="0">
              <a:effectLst>
                <a:outerShdw blurRad="38100" dist="38100" dir="2700000" algn="tl">
                  <a:srgbClr val="C0C0C0"/>
                </a:outerShdw>
              </a:effectLst>
              <a:latin typeface="Goudy Old Style" pitchFamily="18" charset="0"/>
            </a:endParaRPr>
          </a:p>
          <a:p>
            <a:pPr algn="ctr"/>
            <a:endParaRPr lang="en-US" altLang="en-US" sz="6600" dirty="0">
              <a:effectLst>
                <a:outerShdw blurRad="38100" dist="38100" dir="2700000" algn="tl">
                  <a:srgbClr val="C0C0C0"/>
                </a:outerShdw>
              </a:effectLst>
              <a:latin typeface="Goudy Old Style" pitchFamily="18" charset="0"/>
            </a:endParaRPr>
          </a:p>
          <a:p>
            <a:pPr algn="ctr"/>
            <a:r>
              <a:rPr lang="en-US" altLang="en-US" sz="6600" dirty="0">
                <a:effectLst>
                  <a:outerShdw blurRad="38100" dist="38100" dir="2700000" algn="tl">
                    <a:srgbClr val="C0C0C0"/>
                  </a:outerShdw>
                </a:effectLst>
                <a:latin typeface="Goudy Old Style" pitchFamily="18" charset="0"/>
              </a:rPr>
              <a:t>How many children do I have?</a:t>
            </a:r>
            <a:r>
              <a:rPr lang="en-US" altLang="en-US" sz="4000" b="1" dirty="0">
                <a:effectLst>
                  <a:outerShdw blurRad="38100" dist="38100" dir="2700000" algn="tl">
                    <a:srgbClr val="C0C0C0"/>
                  </a:outerShdw>
                </a:effectLst>
                <a:latin typeface="Goudy Old Style" pitchFamily="18" charset="0"/>
              </a:rPr>
              <a:t> </a:t>
            </a:r>
          </a:p>
          <a:p>
            <a:r>
              <a:rPr lang="en-US" altLang="en-US" sz="4000" b="1" dirty="0">
                <a:solidFill>
                  <a:srgbClr val="FF3300"/>
                </a:solidFill>
                <a:effectLst>
                  <a:outerShdw blurRad="38100" dist="38100" dir="2700000" algn="tl">
                    <a:srgbClr val="C0C0C0"/>
                  </a:outerShdw>
                </a:effectLst>
                <a:latin typeface="Goudy Old Style" pitchFamily="18" charset="0"/>
              </a:rPr>
              <a:t> </a:t>
            </a:r>
          </a:p>
          <a:p>
            <a:endParaRPr lang="en-US" altLang="en-US" sz="4000" b="1" dirty="0">
              <a:solidFill>
                <a:schemeClr val="bg1"/>
              </a:solidFill>
              <a:effectLst>
                <a:outerShdw blurRad="38100" dist="38100" dir="2700000" algn="tl">
                  <a:srgbClr val="C0C0C0"/>
                </a:outerShdw>
              </a:effectLst>
              <a:latin typeface="Goudy Old Style" pitchFamily="18" charset="0"/>
            </a:endParaRPr>
          </a:p>
          <a:p>
            <a:endParaRPr lang="en-US" altLang="en-US" sz="4000" b="1" dirty="0">
              <a:solidFill>
                <a:schemeClr val="bg1"/>
              </a:solidFill>
              <a:effectLst>
                <a:outerShdw blurRad="38100" dist="38100" dir="2700000" algn="tl">
                  <a:srgbClr val="C0C0C0"/>
                </a:outerShdw>
              </a:effectLst>
              <a:latin typeface="Goudy Old Style" pitchFamily="18" charset="0"/>
            </a:endParaRPr>
          </a:p>
          <a:p>
            <a:endParaRPr lang="en-US" altLang="en-US" sz="3600" b="1" dirty="0">
              <a:solidFill>
                <a:srgbClr val="660066"/>
              </a:solidFill>
              <a:effectLst>
                <a:outerShdw blurRad="38100" dist="38100" dir="2700000" algn="tl">
                  <a:srgbClr val="C0C0C0"/>
                </a:outerShdw>
              </a:effectLst>
              <a:latin typeface="Goudy Old Style" pitchFamily="18" charset="0"/>
            </a:endParaRPr>
          </a:p>
          <a:p>
            <a:endParaRPr lang="en-US" altLang="en-US" sz="3600" b="1" dirty="0">
              <a:solidFill>
                <a:srgbClr val="660066"/>
              </a:solidFill>
              <a:effectLst>
                <a:outerShdw blurRad="38100" dist="38100" dir="2700000" algn="tl">
                  <a:srgbClr val="C0C0C0"/>
                </a:outerShdw>
              </a:effectLst>
              <a:latin typeface="Goudy Old Style" pitchFamily="18" charset="0"/>
            </a:endParaRPr>
          </a:p>
          <a:p>
            <a:endParaRPr lang="en-US" altLang="en-US" sz="3600" b="1" dirty="0">
              <a:solidFill>
                <a:srgbClr val="00FF00"/>
              </a:solidFill>
              <a:effectLst>
                <a:outerShdw blurRad="38100" dist="38100" dir="2700000" algn="tl">
                  <a:srgbClr val="C0C0C0"/>
                </a:outerShdw>
              </a:effectLst>
              <a:latin typeface="Goudy Old Style" pitchFamily="18" charset="0"/>
            </a:endParaRPr>
          </a:p>
          <a:p>
            <a:endParaRPr lang="en-US" altLang="en-US" sz="3600" b="1" dirty="0">
              <a:solidFill>
                <a:srgbClr val="00FF00"/>
              </a:solidFill>
              <a:effectLst>
                <a:outerShdw blurRad="38100" dist="38100" dir="2700000" algn="tl">
                  <a:srgbClr val="C0C0C0"/>
                </a:outerShdw>
              </a:effectLst>
              <a:latin typeface="Goudy Old Style" pitchFamily="18" charset="0"/>
            </a:endParaRPr>
          </a:p>
          <a:p>
            <a:endParaRPr lang="en-US" altLang="en-US" sz="3600" b="1" dirty="0">
              <a:solidFill>
                <a:srgbClr val="FF6600"/>
              </a:solidFill>
              <a:effectLst>
                <a:outerShdw blurRad="38100" dist="38100" dir="2700000" algn="tl">
                  <a:srgbClr val="C0C0C0"/>
                </a:outerShdw>
              </a:effectLst>
              <a:latin typeface="Goudy Old Style" pitchFamily="18" charset="0"/>
            </a:endParaRPr>
          </a:p>
          <a:p>
            <a:endParaRPr lang="en-US" altLang="en-US" sz="3400" b="1" dirty="0">
              <a:solidFill>
                <a:schemeClr val="bg1"/>
              </a:solidFill>
              <a:effectLst>
                <a:outerShdw blurRad="38100" dist="38100" dir="2700000" algn="tl">
                  <a:srgbClr val="C0C0C0"/>
                </a:outerShdw>
              </a:effectLst>
              <a:latin typeface="Goudy Old Style" pitchFamily="18" charset="0"/>
            </a:endParaRPr>
          </a:p>
          <a:p>
            <a:endParaRPr lang="en-US" altLang="en-US" sz="3600" b="1" dirty="0">
              <a:effectLst>
                <a:outerShdw blurRad="38100" dist="38100" dir="2700000" algn="tl">
                  <a:srgbClr val="C0C0C0"/>
                </a:outerShdw>
              </a:effectLst>
              <a:latin typeface="Goudy Old Style" pitchFamily="18" charset="0"/>
            </a:endParaRPr>
          </a:p>
          <a:p>
            <a:endParaRPr lang="en-US" altLang="en-US" sz="4000" b="1" dirty="0">
              <a:effectLst>
                <a:outerShdw blurRad="38100" dist="38100" dir="2700000" algn="tl">
                  <a:srgbClr val="C0C0C0"/>
                </a:outerShdw>
              </a:effectLst>
              <a:latin typeface="Goudy Old Style" pitchFamily="18" charset="0"/>
            </a:endParaRPr>
          </a:p>
          <a:p>
            <a:endParaRPr lang="en-US" altLang="en-US" sz="4000" b="1" dirty="0">
              <a:effectLst>
                <a:outerShdw blurRad="38100" dist="38100" dir="2700000" algn="tl">
                  <a:srgbClr val="C0C0C0"/>
                </a:outerShdw>
              </a:effectLst>
              <a:latin typeface="Goudy Old Style" pitchFamily="18" charset="0"/>
            </a:endParaRPr>
          </a:p>
          <a:p>
            <a:endParaRPr lang="en-US" altLang="en-US" sz="4000" b="1" dirty="0">
              <a:effectLst>
                <a:outerShdw blurRad="38100" dist="38100" dir="2700000" algn="tl">
                  <a:srgbClr val="C0C0C0"/>
                </a:outerShdw>
              </a:effectLst>
              <a:latin typeface="Goudy Old Style" pitchFamily="18" charset="0"/>
            </a:endParaRPr>
          </a:p>
          <a:p>
            <a:endParaRPr lang="en-US" altLang="en-US" sz="4400" b="1" dirty="0">
              <a:solidFill>
                <a:schemeClr val="bg1"/>
              </a:solidFill>
              <a:effectLst>
                <a:outerShdw blurRad="38100" dist="38100" dir="2700000" algn="tl">
                  <a:srgbClr val="C0C0C0"/>
                </a:outerShdw>
              </a:effectLst>
              <a:latin typeface="Goudy Old Style" pitchFamily="18" charset="0"/>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2" name="TextBox 1"/>
          <p:cNvSpPr txBox="1"/>
          <p:nvPr/>
        </p:nvSpPr>
        <p:spPr>
          <a:xfrm>
            <a:off x="152400" y="152400"/>
            <a:ext cx="8839200" cy="6894195"/>
          </a:xfrm>
          <a:prstGeom prst="rect">
            <a:avLst/>
          </a:prstGeom>
          <a:noFill/>
        </p:spPr>
        <p:txBody>
          <a:bodyPr wrap="square" rtlCol="0">
            <a:spAutoFit/>
          </a:bodyPr>
          <a:lstStyle/>
          <a:p>
            <a:pPr algn="ctr"/>
            <a:r>
              <a:rPr lang="en-US" sz="2800" b="1" dirty="0" smtClean="0">
                <a:solidFill>
                  <a:srgbClr val="FFFFFF"/>
                </a:solidFill>
                <a:latin typeface="Aparajita" panose="020B0604020202020204" pitchFamily="34" charset="0"/>
                <a:cs typeface="Aparajita" panose="020B0604020202020204" pitchFamily="34" charset="0"/>
              </a:rPr>
              <a:t>Intensive Care Unit List </a:t>
            </a:r>
          </a:p>
          <a:p>
            <a:pPr algn="ctr"/>
            <a:r>
              <a:rPr lang="en-US" sz="2800" dirty="0" smtClean="0">
                <a:solidFill>
                  <a:srgbClr val="000000"/>
                </a:solidFill>
                <a:latin typeface="Aparajita" panose="020B0604020202020204" pitchFamily="34" charset="0"/>
                <a:cs typeface="Aparajita" panose="020B0604020202020204" pitchFamily="34" charset="0"/>
              </a:rPr>
              <a:t>Does it work?</a:t>
            </a:r>
          </a:p>
          <a:p>
            <a:endParaRPr lang="en-US" sz="2800" dirty="0">
              <a:solidFill>
                <a:srgbClr val="000000"/>
              </a:solidFill>
              <a:latin typeface="Aparajita" panose="020B0604020202020204" pitchFamily="34" charset="0"/>
              <a:cs typeface="Aparajita" panose="020B0604020202020204" pitchFamily="34" charset="0"/>
            </a:endParaRPr>
          </a:p>
          <a:p>
            <a:pPr algn="ctr"/>
            <a:r>
              <a:rPr lang="en-US" sz="2400" dirty="0" smtClean="0">
                <a:solidFill>
                  <a:srgbClr val="000000"/>
                </a:solidFill>
                <a:latin typeface="Aparajita" panose="020B0604020202020204" pitchFamily="34" charset="0"/>
                <a:cs typeface="Aparajita" panose="020B0604020202020204" pitchFamily="34" charset="0"/>
              </a:rPr>
              <a:t>100 Armada Juniors = record breaking ACT scores </a:t>
            </a:r>
          </a:p>
          <a:p>
            <a:pPr algn="ctr"/>
            <a:r>
              <a:rPr lang="en-US" sz="2400" dirty="0" smtClean="0">
                <a:solidFill>
                  <a:srgbClr val="000000"/>
                </a:solidFill>
                <a:latin typeface="Aparajita" panose="020B0604020202020204" pitchFamily="34" charset="0"/>
                <a:cs typeface="Aparajita" panose="020B0604020202020204" pitchFamily="34" charset="0"/>
              </a:rPr>
              <a:t>300 </a:t>
            </a:r>
            <a:r>
              <a:rPr lang="en-US" sz="2400" dirty="0">
                <a:solidFill>
                  <a:srgbClr val="000000"/>
                </a:solidFill>
                <a:latin typeface="Aparajita" panose="020B0604020202020204" pitchFamily="34" charset="0"/>
                <a:cs typeface="Aparajita" panose="020B0604020202020204" pitchFamily="34" charset="0"/>
              </a:rPr>
              <a:t>English 11 junior final grades and </a:t>
            </a:r>
            <a:r>
              <a:rPr lang="en-US" sz="2400" dirty="0" smtClean="0">
                <a:solidFill>
                  <a:srgbClr val="000000"/>
                </a:solidFill>
                <a:latin typeface="Aparajita" panose="020B0604020202020204" pitchFamily="34" charset="0"/>
                <a:cs typeface="Aparajita" panose="020B0604020202020204" pitchFamily="34" charset="0"/>
              </a:rPr>
              <a:t>only 2 learners failed. </a:t>
            </a:r>
          </a:p>
          <a:p>
            <a:endParaRPr lang="en-US" sz="2400" u="sng" dirty="0">
              <a:solidFill>
                <a:srgbClr val="000000"/>
              </a:solidFill>
              <a:latin typeface="Aparajita" panose="020B0604020202020204" pitchFamily="34" charset="0"/>
              <a:cs typeface="Aparajita" panose="020B0604020202020204" pitchFamily="34" charset="0"/>
            </a:endParaRPr>
          </a:p>
          <a:p>
            <a:r>
              <a:rPr lang="en-US" sz="2200" b="1" u="sng" dirty="0" smtClean="0">
                <a:solidFill>
                  <a:srgbClr val="000000"/>
                </a:solidFill>
                <a:latin typeface="Aparajita" panose="020B0604020202020204" pitchFamily="34" charset="0"/>
                <a:cs typeface="Aparajita" panose="020B0604020202020204" pitchFamily="34" charset="0"/>
              </a:rPr>
              <a:t>1</a:t>
            </a:r>
            <a:r>
              <a:rPr lang="en-US" sz="2200" b="1" u="sng" baseline="30000" dirty="0" smtClean="0">
                <a:solidFill>
                  <a:srgbClr val="000000"/>
                </a:solidFill>
                <a:latin typeface="Aparajita" panose="020B0604020202020204" pitchFamily="34" charset="0"/>
                <a:cs typeface="Aparajita" panose="020B0604020202020204" pitchFamily="34" charset="0"/>
              </a:rPr>
              <a:t>st</a:t>
            </a:r>
            <a:r>
              <a:rPr lang="en-US" sz="2200" b="1" u="sng" dirty="0" smtClean="0">
                <a:solidFill>
                  <a:srgbClr val="000000"/>
                </a:solidFill>
                <a:latin typeface="Aparajita" panose="020B0604020202020204" pitchFamily="34" charset="0"/>
                <a:cs typeface="Aparajita" panose="020B0604020202020204" pitchFamily="34" charset="0"/>
              </a:rPr>
              <a:t> trimester</a:t>
            </a:r>
            <a:r>
              <a:rPr lang="en-US" sz="2200" b="1" dirty="0" smtClean="0">
                <a:solidFill>
                  <a:srgbClr val="000000"/>
                </a:solidFill>
                <a:latin typeface="Aparajita" panose="020B0604020202020204" pitchFamily="34" charset="0"/>
                <a:cs typeface="Aparajita" panose="020B0604020202020204" pitchFamily="34" charset="0"/>
              </a:rPr>
              <a:t>:  1,449 total student tasks proficient/1,550 total = </a:t>
            </a:r>
            <a:r>
              <a:rPr lang="en-US" sz="2200" b="1" dirty="0" smtClean="0">
                <a:solidFill>
                  <a:srgbClr val="FFFFFF"/>
                </a:solidFill>
                <a:latin typeface="Aparajita" panose="020B0604020202020204" pitchFamily="34" charset="0"/>
                <a:cs typeface="Aparajita" panose="020B0604020202020204" pitchFamily="34" charset="0"/>
              </a:rPr>
              <a:t>93.5%</a:t>
            </a:r>
          </a:p>
          <a:p>
            <a:r>
              <a:rPr lang="en-US" sz="2200" b="1" u="sng" dirty="0" smtClean="0">
                <a:solidFill>
                  <a:srgbClr val="000000"/>
                </a:solidFill>
                <a:latin typeface="Aparajita" panose="020B0604020202020204" pitchFamily="34" charset="0"/>
                <a:cs typeface="Aparajita" panose="020B0604020202020204" pitchFamily="34" charset="0"/>
              </a:rPr>
              <a:t>2</a:t>
            </a:r>
            <a:r>
              <a:rPr lang="en-US" sz="2200" b="1" u="sng" baseline="30000" dirty="0" smtClean="0">
                <a:solidFill>
                  <a:srgbClr val="000000"/>
                </a:solidFill>
                <a:latin typeface="Aparajita" panose="020B0604020202020204" pitchFamily="34" charset="0"/>
                <a:cs typeface="Aparajita" panose="020B0604020202020204" pitchFamily="34" charset="0"/>
              </a:rPr>
              <a:t>nd</a:t>
            </a:r>
            <a:r>
              <a:rPr lang="en-US" sz="2200" b="1" u="sng" dirty="0" smtClean="0">
                <a:solidFill>
                  <a:srgbClr val="000000"/>
                </a:solidFill>
                <a:latin typeface="Aparajita" panose="020B0604020202020204" pitchFamily="34" charset="0"/>
                <a:cs typeface="Aparajita" panose="020B0604020202020204" pitchFamily="34" charset="0"/>
              </a:rPr>
              <a:t> trimester</a:t>
            </a:r>
            <a:r>
              <a:rPr lang="en-US" sz="2200" b="1" dirty="0" smtClean="0">
                <a:solidFill>
                  <a:srgbClr val="000000"/>
                </a:solidFill>
                <a:latin typeface="Aparajita" panose="020B0604020202020204" pitchFamily="34" charset="0"/>
                <a:cs typeface="Aparajita" panose="020B0604020202020204" pitchFamily="34" charset="0"/>
              </a:rPr>
              <a:t>: 1,460 </a:t>
            </a:r>
            <a:r>
              <a:rPr lang="en-US" sz="2200" b="1" dirty="0">
                <a:solidFill>
                  <a:srgbClr val="000000"/>
                </a:solidFill>
                <a:latin typeface="Aparajita" panose="020B0604020202020204" pitchFamily="34" charset="0"/>
                <a:cs typeface="Aparajita" panose="020B0604020202020204" pitchFamily="34" charset="0"/>
              </a:rPr>
              <a:t>total student tasks </a:t>
            </a:r>
            <a:r>
              <a:rPr lang="en-US" sz="2200" b="1" dirty="0" smtClean="0">
                <a:solidFill>
                  <a:srgbClr val="000000"/>
                </a:solidFill>
                <a:latin typeface="Aparajita" panose="020B0604020202020204" pitchFamily="34" charset="0"/>
                <a:cs typeface="Aparajita" panose="020B0604020202020204" pitchFamily="34" charset="0"/>
              </a:rPr>
              <a:t>proficient/1,536 total = </a:t>
            </a:r>
            <a:r>
              <a:rPr lang="en-US" sz="2200" b="1" dirty="0" smtClean="0">
                <a:solidFill>
                  <a:srgbClr val="FFFFFF"/>
                </a:solidFill>
                <a:latin typeface="Aparajita" panose="020B0604020202020204" pitchFamily="34" charset="0"/>
                <a:cs typeface="Aparajita" panose="020B0604020202020204" pitchFamily="34" charset="0"/>
              </a:rPr>
              <a:t>95%</a:t>
            </a:r>
            <a:endParaRPr lang="en-US" sz="2200" b="1" dirty="0">
              <a:solidFill>
                <a:srgbClr val="FFFFFF"/>
              </a:solidFill>
              <a:latin typeface="Aparajita" panose="020B0604020202020204" pitchFamily="34" charset="0"/>
              <a:cs typeface="Aparajita" panose="020B0604020202020204" pitchFamily="34" charset="0"/>
            </a:endParaRPr>
          </a:p>
          <a:p>
            <a:r>
              <a:rPr lang="en-US" sz="2200" b="1" u="sng" dirty="0" smtClean="0">
                <a:solidFill>
                  <a:srgbClr val="000000"/>
                </a:solidFill>
                <a:latin typeface="Aparajita" panose="020B0604020202020204" pitchFamily="34" charset="0"/>
                <a:cs typeface="Aparajita" panose="020B0604020202020204" pitchFamily="34" charset="0"/>
              </a:rPr>
              <a:t>3</a:t>
            </a:r>
            <a:r>
              <a:rPr lang="en-US" sz="2200" b="1" u="sng" baseline="30000" dirty="0" smtClean="0">
                <a:solidFill>
                  <a:srgbClr val="000000"/>
                </a:solidFill>
                <a:latin typeface="Aparajita" panose="020B0604020202020204" pitchFamily="34" charset="0"/>
                <a:cs typeface="Aparajita" panose="020B0604020202020204" pitchFamily="34" charset="0"/>
              </a:rPr>
              <a:t>rd</a:t>
            </a:r>
            <a:r>
              <a:rPr lang="en-US" sz="2200" b="1" u="sng" dirty="0" smtClean="0">
                <a:solidFill>
                  <a:srgbClr val="000000"/>
                </a:solidFill>
                <a:latin typeface="Aparajita" panose="020B0604020202020204" pitchFamily="34" charset="0"/>
                <a:cs typeface="Aparajita" panose="020B0604020202020204" pitchFamily="34" charset="0"/>
              </a:rPr>
              <a:t> trimester</a:t>
            </a:r>
            <a:r>
              <a:rPr lang="en-US" sz="2200" b="1" dirty="0" smtClean="0">
                <a:solidFill>
                  <a:srgbClr val="000000"/>
                </a:solidFill>
                <a:latin typeface="Aparajita" panose="020B0604020202020204" pitchFamily="34" charset="0"/>
                <a:cs typeface="Aparajita" panose="020B0604020202020204" pitchFamily="34" charset="0"/>
              </a:rPr>
              <a:t>: 984 total </a:t>
            </a:r>
            <a:r>
              <a:rPr lang="en-US" sz="2200" b="1" dirty="0">
                <a:solidFill>
                  <a:srgbClr val="000000"/>
                </a:solidFill>
                <a:latin typeface="Aparajita" panose="020B0604020202020204" pitchFamily="34" charset="0"/>
                <a:cs typeface="Aparajita" panose="020B0604020202020204" pitchFamily="34" charset="0"/>
              </a:rPr>
              <a:t>student tasks </a:t>
            </a:r>
            <a:r>
              <a:rPr lang="en-US" sz="2200" b="1" dirty="0" smtClean="0">
                <a:solidFill>
                  <a:srgbClr val="000000"/>
                </a:solidFill>
                <a:latin typeface="Aparajita" panose="020B0604020202020204" pitchFamily="34" charset="0"/>
                <a:cs typeface="Aparajita" panose="020B0604020202020204" pitchFamily="34" charset="0"/>
              </a:rPr>
              <a:t>proficient/1,057 total </a:t>
            </a:r>
            <a:r>
              <a:rPr lang="en-US" sz="2200" b="1" dirty="0">
                <a:solidFill>
                  <a:srgbClr val="000000"/>
                </a:solidFill>
                <a:latin typeface="Aparajita" panose="020B0604020202020204" pitchFamily="34" charset="0"/>
                <a:cs typeface="Aparajita" panose="020B0604020202020204" pitchFamily="34" charset="0"/>
              </a:rPr>
              <a:t>= </a:t>
            </a:r>
            <a:r>
              <a:rPr lang="en-US" sz="2200" b="1" dirty="0" smtClean="0">
                <a:solidFill>
                  <a:srgbClr val="FFFFFF"/>
                </a:solidFill>
                <a:latin typeface="Aparajita" panose="020B0604020202020204" pitchFamily="34" charset="0"/>
                <a:cs typeface="Aparajita" panose="020B0604020202020204" pitchFamily="34" charset="0"/>
              </a:rPr>
              <a:t>93.1%</a:t>
            </a:r>
          </a:p>
          <a:p>
            <a:endParaRPr lang="en-US" sz="2200" b="1" dirty="0">
              <a:solidFill>
                <a:srgbClr val="FFFFFF"/>
              </a:solidFill>
              <a:latin typeface="Aparajita" panose="020B0604020202020204" pitchFamily="34" charset="0"/>
              <a:cs typeface="Aparajita" panose="020B0604020202020204" pitchFamily="34" charset="0"/>
            </a:endParaRPr>
          </a:p>
          <a:p>
            <a:pPr algn="ctr"/>
            <a:r>
              <a:rPr lang="en-US" sz="2000" u="sng" dirty="0">
                <a:solidFill>
                  <a:srgbClr val="000000"/>
                </a:solidFill>
                <a:latin typeface="Aparajita" panose="020B0604020202020204" pitchFamily="34" charset="0"/>
                <a:cs typeface="Aparajita" panose="020B0604020202020204" pitchFamily="34" charset="0"/>
              </a:rPr>
              <a:t>Total all year</a:t>
            </a:r>
            <a:r>
              <a:rPr lang="en-US" sz="2000" dirty="0">
                <a:solidFill>
                  <a:srgbClr val="000000"/>
                </a:solidFill>
                <a:latin typeface="Aparajita" panose="020B0604020202020204" pitchFamily="34" charset="0"/>
                <a:cs typeface="Aparajita" panose="020B0604020202020204" pitchFamily="34" charset="0"/>
              </a:rPr>
              <a:t> </a:t>
            </a:r>
          </a:p>
          <a:p>
            <a:pPr algn="ctr"/>
            <a:r>
              <a:rPr lang="en-US" sz="2000" dirty="0">
                <a:solidFill>
                  <a:srgbClr val="000000"/>
                </a:solidFill>
                <a:latin typeface="Aparajita" panose="020B0604020202020204" pitchFamily="34" charset="0"/>
                <a:cs typeface="Aparajita" panose="020B0604020202020204" pitchFamily="34" charset="0"/>
              </a:rPr>
              <a:t>4,143 total student tasks on the ICU list. </a:t>
            </a:r>
          </a:p>
          <a:p>
            <a:pPr algn="ctr"/>
            <a:r>
              <a:rPr lang="en-US" sz="2400" b="1" dirty="0">
                <a:solidFill>
                  <a:srgbClr val="FFFFFF"/>
                </a:solidFill>
                <a:latin typeface="Aparajita" panose="020B0604020202020204" pitchFamily="34" charset="0"/>
                <a:cs typeface="Aparajita" panose="020B0604020202020204" pitchFamily="34" charset="0"/>
              </a:rPr>
              <a:t>3,893 student tasks </a:t>
            </a:r>
            <a:r>
              <a:rPr lang="en-US" sz="2400" b="1" dirty="0">
                <a:solidFill>
                  <a:srgbClr val="000000"/>
                </a:solidFill>
                <a:latin typeface="Aparajita" panose="020B0604020202020204" pitchFamily="34" charset="0"/>
                <a:cs typeface="Aparajita" panose="020B0604020202020204" pitchFamily="34" charset="0"/>
              </a:rPr>
              <a:t>completed proficiently with timely, narrative, descriptive, standards-based feedback, </a:t>
            </a:r>
          </a:p>
          <a:p>
            <a:pPr algn="ctr"/>
            <a:r>
              <a:rPr lang="en-US" sz="2400" b="1" dirty="0">
                <a:solidFill>
                  <a:srgbClr val="000000"/>
                </a:solidFill>
                <a:latin typeface="Aparajita" panose="020B0604020202020204" pitchFamily="34" charset="0"/>
                <a:cs typeface="Aparajita" panose="020B0604020202020204" pitchFamily="34" charset="0"/>
              </a:rPr>
              <a:t>which is </a:t>
            </a:r>
            <a:r>
              <a:rPr lang="en-US" sz="3200" b="1" dirty="0">
                <a:solidFill>
                  <a:srgbClr val="FFFFFF"/>
                </a:solidFill>
                <a:latin typeface="Aparajita" panose="020B0604020202020204" pitchFamily="34" charset="0"/>
                <a:cs typeface="Aparajita" panose="020B0604020202020204" pitchFamily="34" charset="0"/>
              </a:rPr>
              <a:t>94% completion proficiently with zero numerical contribution to their final grade</a:t>
            </a:r>
            <a:r>
              <a:rPr lang="en-US" sz="3200" b="1" dirty="0">
                <a:solidFill>
                  <a:srgbClr val="000000"/>
                </a:solidFill>
                <a:latin typeface="Aparajita" panose="020B0604020202020204" pitchFamily="34" charset="0"/>
                <a:cs typeface="Aparajita" panose="020B0604020202020204" pitchFamily="34" charset="0"/>
              </a:rPr>
              <a:t>. </a:t>
            </a:r>
            <a:r>
              <a:rPr lang="en-US" sz="3200" b="1" dirty="0">
                <a:solidFill>
                  <a:srgbClr val="000000"/>
                </a:solidFill>
                <a:latin typeface="Aparajita" panose="020B0604020202020204" pitchFamily="34" charset="0"/>
                <a:cs typeface="Aparajita" panose="020B0604020202020204" pitchFamily="34" charset="0"/>
                <a:sym typeface="Wingdings" panose="05000000000000000000" pitchFamily="2" charset="2"/>
              </a:rPr>
              <a:t> </a:t>
            </a:r>
            <a:endParaRPr lang="en-US" sz="3200" b="1" dirty="0">
              <a:solidFill>
                <a:srgbClr val="000000"/>
              </a:solidFill>
              <a:latin typeface="Aparajita" panose="020B0604020202020204" pitchFamily="34" charset="0"/>
              <a:cs typeface="Aparajita" panose="020B0604020202020204" pitchFamily="34" charset="0"/>
            </a:endParaRPr>
          </a:p>
          <a:p>
            <a:endParaRPr lang="en-US" sz="2200" b="1" dirty="0">
              <a:solidFill>
                <a:srgbClr val="FFFFFF"/>
              </a:solidFill>
              <a:latin typeface="Aparajita" panose="020B0604020202020204" pitchFamily="34" charset="0"/>
              <a:cs typeface="Aparajita" panose="020B0604020202020204" pitchFamily="34" charset="0"/>
            </a:endParaRPr>
          </a:p>
          <a:p>
            <a:endParaRPr lang="en-US" sz="2400" dirty="0">
              <a:solidFill>
                <a:srgbClr val="000000"/>
              </a:solidFill>
            </a:endParaRPr>
          </a:p>
        </p:txBody>
      </p:sp>
    </p:spTree>
    <p:extLst>
      <p:ext uri="{BB962C8B-B14F-4D97-AF65-F5344CB8AC3E}">
        <p14:creationId xmlns:p14="http://schemas.microsoft.com/office/powerpoint/2010/main" val="343219311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FFFF00"/>
                </a:solidFill>
                <a:latin typeface="Cambria" panose="02040503050406030204" pitchFamily="18" charset="0"/>
              </a:rPr>
              <a:t>Deerfield Exclusive!</a:t>
            </a:r>
            <a:endParaRPr lang="en-US" u="sng" dirty="0">
              <a:solidFill>
                <a:srgbClr val="FFFF00"/>
              </a:solidFill>
              <a:latin typeface="Cambria" panose="02040503050406030204" pitchFamily="18" charset="0"/>
            </a:endParaRPr>
          </a:p>
        </p:txBody>
      </p:sp>
      <p:sp>
        <p:nvSpPr>
          <p:cNvPr id="3" name="Content Placeholder 2"/>
          <p:cNvSpPr>
            <a:spLocks noGrp="1"/>
          </p:cNvSpPr>
          <p:nvPr>
            <p:ph idx="1"/>
          </p:nvPr>
        </p:nvSpPr>
        <p:spPr>
          <a:xfrm>
            <a:off x="457200" y="1295400"/>
            <a:ext cx="8229600" cy="4525963"/>
          </a:xfrm>
        </p:spPr>
        <p:txBody>
          <a:bodyPr/>
          <a:lstStyle/>
          <a:p>
            <a:pPr marL="0" indent="0" algn="ctr">
              <a:buNone/>
            </a:pPr>
            <a:r>
              <a:rPr lang="en-US" sz="4000" dirty="0" smtClean="0">
                <a:solidFill>
                  <a:srgbClr val="FFFF00"/>
                </a:solidFill>
                <a:latin typeface="Cambria" panose="02040503050406030204" pitchFamily="18" charset="0"/>
              </a:rPr>
              <a:t>What would best meet your needs at this point? </a:t>
            </a:r>
          </a:p>
          <a:p>
            <a:pPr marL="742950" indent="-742950" algn="ctr">
              <a:buAutoNum type="alphaUcParenR"/>
            </a:pPr>
            <a:r>
              <a:rPr lang="en-US" sz="4000" b="1" dirty="0" smtClean="0">
                <a:solidFill>
                  <a:srgbClr val="FFFF00"/>
                </a:solidFill>
                <a:latin typeface="Cambria" panose="02040503050406030204" pitchFamily="18" charset="0"/>
              </a:rPr>
              <a:t>Sharing your examples and Aric gives feedback</a:t>
            </a:r>
          </a:p>
          <a:p>
            <a:pPr marL="742950" indent="-742950" algn="ctr">
              <a:buAutoNum type="alphaUcParenR"/>
            </a:pPr>
            <a:r>
              <a:rPr lang="en-US" sz="4000" b="1" dirty="0" smtClean="0">
                <a:solidFill>
                  <a:srgbClr val="FFFF00"/>
                </a:solidFill>
                <a:latin typeface="Cambria" panose="02040503050406030204" pitchFamily="18" charset="0"/>
              </a:rPr>
              <a:t>Seeing how Aric “throws out grades”</a:t>
            </a:r>
            <a:endParaRPr lang="en-US" sz="4000" b="1" dirty="0">
              <a:solidFill>
                <a:srgbClr val="FFFF00"/>
              </a:solidFill>
              <a:latin typeface="Cambria" panose="02040503050406030204" pitchFamily="18" charset="0"/>
            </a:endParaRPr>
          </a:p>
        </p:txBody>
      </p:sp>
    </p:spTree>
    <p:extLst>
      <p:ext uri="{BB962C8B-B14F-4D97-AF65-F5344CB8AC3E}">
        <p14:creationId xmlns:p14="http://schemas.microsoft.com/office/powerpoint/2010/main" val="252729065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781800"/>
          </a:xfrm>
        </p:spPr>
        <p:txBody>
          <a:bodyPr/>
          <a:lstStyle/>
          <a:p>
            <a:pPr marL="0" indent="0" algn="ctr">
              <a:buNone/>
            </a:pPr>
            <a:r>
              <a:rPr lang="en-US" sz="4000" b="1" dirty="0" smtClean="0">
                <a:latin typeface="Cambria" panose="02040503050406030204" pitchFamily="18" charset="0"/>
              </a:rPr>
              <a:t>Want more information?</a:t>
            </a:r>
          </a:p>
          <a:p>
            <a:pPr marL="0" indent="0" algn="ctr">
              <a:buNone/>
            </a:pPr>
            <a:endParaRPr lang="en-US" sz="4000" b="1" dirty="0" smtClean="0">
              <a:solidFill>
                <a:srgbClr val="008000"/>
              </a:solidFill>
              <a:latin typeface="Cambria" panose="02040503050406030204" pitchFamily="18" charset="0"/>
            </a:endParaRPr>
          </a:p>
          <a:p>
            <a:pPr marL="0" indent="0" algn="ctr">
              <a:buNone/>
            </a:pPr>
            <a:r>
              <a:rPr lang="en-US" sz="4000" b="1" dirty="0" smtClean="0">
                <a:solidFill>
                  <a:srgbClr val="008000"/>
                </a:solidFill>
                <a:latin typeface="Cambria" panose="02040503050406030204" pitchFamily="18" charset="0"/>
              </a:rPr>
              <a:t>STEM</a:t>
            </a:r>
            <a:r>
              <a:rPr lang="en-US" sz="4000" b="1" dirty="0" smtClean="0">
                <a:latin typeface="Cambria" panose="02040503050406030204" pitchFamily="18" charset="0"/>
              </a:rPr>
              <a:t> </a:t>
            </a:r>
            <a:r>
              <a:rPr lang="en-US" sz="4000" b="1" dirty="0">
                <a:latin typeface="Cambria" panose="02040503050406030204" pitchFamily="18" charset="0"/>
              </a:rPr>
              <a:t>&amp; </a:t>
            </a:r>
            <a:r>
              <a:rPr lang="en-US" sz="4000" b="1" dirty="0">
                <a:solidFill>
                  <a:srgbClr val="FF0000"/>
                </a:solidFill>
                <a:latin typeface="Cambria" panose="02040503050406030204" pitchFamily="18" charset="0"/>
              </a:rPr>
              <a:t>Flower</a:t>
            </a:r>
            <a:r>
              <a:rPr lang="en-US" sz="4000" b="1" dirty="0">
                <a:latin typeface="Cambria" panose="02040503050406030204" pitchFamily="18" charset="0"/>
              </a:rPr>
              <a:t> Learning Consultants</a:t>
            </a:r>
            <a:endParaRPr lang="en-US" sz="4000" dirty="0">
              <a:latin typeface="Cambria" panose="02040503050406030204" pitchFamily="18" charset="0"/>
            </a:endParaRPr>
          </a:p>
          <a:p>
            <a:pPr marL="0" indent="0" algn="ctr">
              <a:buNone/>
            </a:pPr>
            <a:r>
              <a:rPr lang="en-US" sz="4000" b="1" dirty="0">
                <a:solidFill>
                  <a:srgbClr val="008000"/>
                </a:solidFill>
                <a:latin typeface="Cambria" panose="02040503050406030204" pitchFamily="18" charset="0"/>
              </a:rPr>
              <a:t>Stem</a:t>
            </a:r>
            <a:r>
              <a:rPr lang="en-US" sz="4000" b="1" dirty="0">
                <a:latin typeface="Cambria" panose="02040503050406030204" pitchFamily="18" charset="0"/>
              </a:rPr>
              <a:t>and</a:t>
            </a:r>
            <a:r>
              <a:rPr lang="en-US" sz="4000" b="1" dirty="0">
                <a:solidFill>
                  <a:srgbClr val="FF0000"/>
                </a:solidFill>
                <a:latin typeface="Cambria" panose="02040503050406030204" pitchFamily="18" charset="0"/>
              </a:rPr>
              <a:t>flower</a:t>
            </a:r>
            <a:r>
              <a:rPr lang="en-US" sz="4000" b="1" dirty="0">
                <a:latin typeface="Cambria" panose="02040503050406030204" pitchFamily="18" charset="0"/>
              </a:rPr>
              <a:t>learning.com</a:t>
            </a:r>
            <a:endParaRPr lang="en-US" sz="4000" dirty="0">
              <a:latin typeface="Cambria" panose="02040503050406030204" pitchFamily="18" charset="0"/>
            </a:endParaRPr>
          </a:p>
          <a:p>
            <a:pPr marL="0" indent="0" algn="ctr">
              <a:buNone/>
            </a:pPr>
            <a:r>
              <a:rPr lang="en-US" sz="4000" b="1" dirty="0">
                <a:solidFill>
                  <a:srgbClr val="008000"/>
                </a:solidFill>
                <a:latin typeface="Cambria" panose="02040503050406030204" pitchFamily="18" charset="0"/>
              </a:rPr>
              <a:t>stem</a:t>
            </a:r>
            <a:r>
              <a:rPr lang="en-US" sz="4000" b="1" dirty="0">
                <a:solidFill>
                  <a:srgbClr val="FF0000"/>
                </a:solidFill>
                <a:latin typeface="Cambria" panose="02040503050406030204" pitchFamily="18" charset="0"/>
              </a:rPr>
              <a:t>flower</a:t>
            </a:r>
            <a:r>
              <a:rPr lang="en-US" sz="4000" b="1" dirty="0">
                <a:latin typeface="Cambria" panose="02040503050406030204" pitchFamily="18" charset="0"/>
              </a:rPr>
              <a:t>lc@gmail.com</a:t>
            </a:r>
            <a:endParaRPr lang="en-US" sz="4000" dirty="0">
              <a:latin typeface="Cambria" panose="02040503050406030204" pitchFamily="18" charset="0"/>
            </a:endParaRPr>
          </a:p>
          <a:p>
            <a:pPr marL="0" indent="0" algn="ctr">
              <a:buNone/>
            </a:pPr>
            <a:r>
              <a:rPr lang="en-US" sz="4000" b="1" dirty="0">
                <a:latin typeface="Cambria" panose="02040503050406030204" pitchFamily="18" charset="0"/>
              </a:rPr>
              <a:t>@</a:t>
            </a:r>
            <a:r>
              <a:rPr lang="en-US" sz="4000" b="1" dirty="0" err="1">
                <a:solidFill>
                  <a:srgbClr val="008000"/>
                </a:solidFill>
                <a:latin typeface="Cambria" panose="02040503050406030204" pitchFamily="18" charset="0"/>
              </a:rPr>
              <a:t>stem</a:t>
            </a:r>
            <a:r>
              <a:rPr lang="en-US" sz="4000" b="1" dirty="0" err="1">
                <a:solidFill>
                  <a:srgbClr val="FF0000"/>
                </a:solidFill>
                <a:latin typeface="Cambria" panose="02040503050406030204" pitchFamily="18" charset="0"/>
              </a:rPr>
              <a:t>flower</a:t>
            </a:r>
            <a:r>
              <a:rPr lang="en-US" sz="4000" b="1" dirty="0" err="1">
                <a:latin typeface="Cambria" panose="02040503050406030204" pitchFamily="18" charset="0"/>
              </a:rPr>
              <a:t>lc</a:t>
            </a:r>
            <a:endParaRPr lang="en-US" sz="4000" dirty="0">
              <a:latin typeface="Cambria" panose="02040503050406030204" pitchFamily="18" charset="0"/>
            </a:endParaRPr>
          </a:p>
          <a:p>
            <a:pPr marL="0" indent="0" algn="ctr">
              <a:buNone/>
            </a:pPr>
            <a:endParaRPr lang="en-US" sz="4000" b="1" dirty="0" smtClean="0">
              <a:latin typeface="Cambria" panose="02040503050406030204" pitchFamily="18" charset="0"/>
            </a:endParaRPr>
          </a:p>
          <a:p>
            <a:pPr marL="0" indent="0" algn="ctr">
              <a:buNone/>
            </a:pPr>
            <a:r>
              <a:rPr lang="en-US" sz="4000" b="1" dirty="0" smtClean="0">
                <a:solidFill>
                  <a:srgbClr val="FF0000"/>
                </a:solidFill>
                <a:latin typeface="Cambria" panose="02040503050406030204" pitchFamily="18" charset="0"/>
              </a:rPr>
              <a:t>Aric </a:t>
            </a:r>
            <a:r>
              <a:rPr lang="en-US" sz="4000" b="1" dirty="0">
                <a:solidFill>
                  <a:srgbClr val="FF0000"/>
                </a:solidFill>
                <a:latin typeface="Cambria" panose="02040503050406030204" pitchFamily="18" charset="0"/>
              </a:rPr>
              <a:t>Foster </a:t>
            </a:r>
            <a:r>
              <a:rPr lang="en-US" sz="4000" b="1" dirty="0">
                <a:latin typeface="Cambria" panose="02040503050406030204" pitchFamily="18" charset="0"/>
              </a:rPr>
              <a:t>     </a:t>
            </a:r>
            <a:r>
              <a:rPr lang="en-US" sz="4000" b="1" dirty="0">
                <a:solidFill>
                  <a:srgbClr val="008000"/>
                </a:solidFill>
                <a:latin typeface="Cambria" panose="02040503050406030204" pitchFamily="18" charset="0"/>
              </a:rPr>
              <a:t>Megan Moran</a:t>
            </a:r>
            <a:endParaRPr lang="en-US" sz="4000" dirty="0">
              <a:solidFill>
                <a:srgbClr val="008000"/>
              </a:solidFill>
              <a:latin typeface="Cambria" panose="02040503050406030204" pitchFamily="18" charset="0"/>
            </a:endParaRPr>
          </a:p>
          <a:p>
            <a:pPr marL="0" indent="0" algn="ctr">
              <a:buNone/>
            </a:pPr>
            <a:r>
              <a:rPr lang="en-US" sz="4000" b="1" dirty="0">
                <a:solidFill>
                  <a:srgbClr val="FF0000"/>
                </a:solidFill>
                <a:latin typeface="Cambria" panose="02040503050406030204" pitchFamily="18" charset="0"/>
              </a:rPr>
              <a:t>@Aricfoster2 </a:t>
            </a:r>
            <a:r>
              <a:rPr lang="en-US" sz="4000" b="1" dirty="0">
                <a:latin typeface="Cambria" panose="02040503050406030204" pitchFamily="18" charset="0"/>
              </a:rPr>
              <a:t>     </a:t>
            </a:r>
            <a:r>
              <a:rPr lang="en-US" sz="4000" b="1" dirty="0">
                <a:solidFill>
                  <a:srgbClr val="008000"/>
                </a:solidFill>
                <a:latin typeface="Cambria" panose="02040503050406030204" pitchFamily="18" charset="0"/>
              </a:rPr>
              <a:t>@</a:t>
            </a:r>
            <a:r>
              <a:rPr lang="en-US" sz="4000" b="1" dirty="0" err="1">
                <a:solidFill>
                  <a:srgbClr val="008000"/>
                </a:solidFill>
                <a:latin typeface="Cambria" panose="02040503050406030204" pitchFamily="18" charset="0"/>
              </a:rPr>
              <a:t>MeganCMoMo</a:t>
            </a:r>
            <a:endParaRPr lang="en-US" sz="4000" dirty="0">
              <a:solidFill>
                <a:srgbClr val="008000"/>
              </a:solidFill>
              <a:latin typeface="Cambria" panose="02040503050406030204" pitchFamily="18" charset="0"/>
            </a:endParaRPr>
          </a:p>
          <a:p>
            <a:pPr marL="0" indent="0">
              <a:buNone/>
            </a:pPr>
            <a:r>
              <a:rPr lang="en-US" dirty="0"/>
              <a:t/>
            </a:r>
            <a:br>
              <a:rPr lang="en-US" dirty="0"/>
            </a:br>
            <a:r>
              <a:rPr lang="en-US" dirty="0"/>
              <a:t/>
            </a:r>
            <a:br>
              <a:rPr lang="en-US" dirty="0"/>
            </a:br>
            <a:endParaRPr lang="en-US" dirty="0"/>
          </a:p>
        </p:txBody>
      </p:sp>
    </p:spTree>
    <p:extLst>
      <p:ext uri="{BB962C8B-B14F-4D97-AF65-F5344CB8AC3E}">
        <p14:creationId xmlns:p14="http://schemas.microsoft.com/office/powerpoint/2010/main" val="151577402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392362"/>
          </a:xfrm>
        </p:spPr>
        <p:txBody>
          <a:bodyPr/>
          <a:lstStyle/>
          <a:p>
            <a:r>
              <a:rPr lang="en-US" dirty="0" smtClean="0">
                <a:solidFill>
                  <a:srgbClr val="FFC000"/>
                </a:solidFill>
                <a:latin typeface="Cambria" panose="02040503050406030204" pitchFamily="18" charset="0"/>
              </a:rPr>
              <a:t>What if there were NO GRADES? No numbers, percentages, or indicators?</a:t>
            </a:r>
            <a:endParaRPr lang="en-US" dirty="0">
              <a:solidFill>
                <a:srgbClr val="FFC000"/>
              </a:solidFill>
              <a:latin typeface="Cambria" panose="02040503050406030204" pitchFamily="18" charset="0"/>
            </a:endParaRPr>
          </a:p>
        </p:txBody>
      </p:sp>
      <p:sp>
        <p:nvSpPr>
          <p:cNvPr id="3" name="Content Placeholder 2"/>
          <p:cNvSpPr>
            <a:spLocks noGrp="1"/>
          </p:cNvSpPr>
          <p:nvPr>
            <p:ph idx="1"/>
          </p:nvPr>
        </p:nvSpPr>
        <p:spPr>
          <a:xfrm>
            <a:off x="457200" y="2819400"/>
            <a:ext cx="8229600" cy="3306763"/>
          </a:xfrm>
        </p:spPr>
        <p:txBody>
          <a:bodyPr/>
          <a:lstStyle/>
          <a:p>
            <a:pPr marL="0" indent="0" algn="ctr">
              <a:buNone/>
            </a:pPr>
            <a:endParaRPr lang="en-US" dirty="0" smtClean="0">
              <a:solidFill>
                <a:srgbClr val="FFC000"/>
              </a:solidFill>
              <a:latin typeface="Cambria" panose="02040503050406030204" pitchFamily="18" charset="0"/>
            </a:endParaRPr>
          </a:p>
          <a:p>
            <a:pPr marL="0" indent="0" algn="ctr">
              <a:buNone/>
            </a:pPr>
            <a:r>
              <a:rPr lang="en-US" dirty="0" smtClean="0">
                <a:solidFill>
                  <a:srgbClr val="FFC000"/>
                </a:solidFill>
                <a:latin typeface="Cambria" panose="02040503050406030204" pitchFamily="18" charset="0"/>
              </a:rPr>
              <a:t>Discuss with neighbors and pick one “pro” and one “con” group member to share out in three minutes. </a:t>
            </a:r>
            <a:endParaRPr lang="en-US" dirty="0">
              <a:solidFill>
                <a:srgbClr val="FFC000"/>
              </a:solidFill>
              <a:latin typeface="Cambria" panose="02040503050406030204" pitchFamily="18" charset="0"/>
            </a:endParaRPr>
          </a:p>
        </p:txBody>
      </p:sp>
    </p:spTree>
    <p:extLst>
      <p:ext uri="{BB962C8B-B14F-4D97-AF65-F5344CB8AC3E}">
        <p14:creationId xmlns:p14="http://schemas.microsoft.com/office/powerpoint/2010/main" val="362772775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5851525"/>
          </a:xfrm>
        </p:spPr>
        <p:txBody>
          <a:bodyPr/>
          <a:lstStyle/>
          <a:p>
            <a:r>
              <a:rPr lang="en-US" sz="4000" dirty="0" smtClean="0">
                <a:solidFill>
                  <a:srgbClr val="FFC000"/>
                </a:solidFill>
                <a:latin typeface="Cambria" panose="02040503050406030204" pitchFamily="18" charset="0"/>
              </a:rPr>
              <a:t>I realized that eventually, if kids understand growth mindset, culture of learning, and are “in,” then they don’t need numbers. </a:t>
            </a:r>
            <a:endParaRPr lang="en-US" sz="4000" dirty="0">
              <a:solidFill>
                <a:srgbClr val="FFC000"/>
              </a:solidFill>
              <a:latin typeface="Cambria" panose="02040503050406030204" pitchFamily="18" charset="0"/>
            </a:endParaRPr>
          </a:p>
        </p:txBody>
      </p:sp>
    </p:spTree>
    <p:extLst>
      <p:ext uri="{BB962C8B-B14F-4D97-AF65-F5344CB8AC3E}">
        <p14:creationId xmlns:p14="http://schemas.microsoft.com/office/powerpoint/2010/main" val="326587734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43500" y="-1"/>
            <a:ext cx="4000500" cy="6838121"/>
          </a:xfrm>
        </p:spPr>
        <p:txBody>
          <a:bodyPr/>
          <a:lstStyle/>
          <a:p>
            <a:r>
              <a:rPr lang="en-US" sz="2800" b="1" dirty="0" smtClean="0">
                <a:latin typeface="Cambria" panose="02040503050406030204" pitchFamily="18" charset="0"/>
                <a:cs typeface="Aparajita" panose="020B0604020202020204" pitchFamily="34" charset="0"/>
              </a:rPr>
              <a:t>Which is the most effective feedback for mi </a:t>
            </a:r>
            <a:r>
              <a:rPr lang="en-US" sz="2800" b="1" dirty="0" err="1" smtClean="0">
                <a:latin typeface="Cambria" panose="02040503050406030204" pitchFamily="18" charset="0"/>
                <a:cs typeface="Aparajita" panose="020B0604020202020204" pitchFamily="34" charset="0"/>
              </a:rPr>
              <a:t>hijito</a:t>
            </a:r>
            <a:r>
              <a:rPr lang="en-US" sz="2800" b="1" dirty="0" smtClean="0">
                <a:latin typeface="Cambria" panose="02040503050406030204" pitchFamily="18" charset="0"/>
                <a:cs typeface="Aparajita" panose="020B0604020202020204" pitchFamily="34" charset="0"/>
              </a:rPr>
              <a:t>?</a:t>
            </a:r>
          </a:p>
          <a:p>
            <a:endParaRPr lang="en-US" sz="3200" dirty="0" smtClean="0">
              <a:solidFill>
                <a:srgbClr val="FF0000"/>
              </a:solidFill>
              <a:latin typeface="Cambria" panose="02040503050406030204" pitchFamily="18" charset="0"/>
              <a:cs typeface="Aparajita" panose="020B0604020202020204" pitchFamily="34" charset="0"/>
            </a:endParaRPr>
          </a:p>
          <a:p>
            <a:r>
              <a:rPr lang="en-US" sz="3200" dirty="0" smtClean="0">
                <a:solidFill>
                  <a:srgbClr val="FF0000"/>
                </a:solidFill>
                <a:latin typeface="Cambria" panose="02040503050406030204" pitchFamily="18" charset="0"/>
                <a:cs typeface="Aparajita" panose="020B0604020202020204" pitchFamily="34" charset="0"/>
              </a:rPr>
              <a:t>“Good job”</a:t>
            </a:r>
          </a:p>
          <a:p>
            <a:endParaRPr lang="en-US" sz="3200" dirty="0" smtClean="0">
              <a:solidFill>
                <a:srgbClr val="FF0000"/>
              </a:solidFill>
              <a:latin typeface="Cambria" panose="02040503050406030204" pitchFamily="18" charset="0"/>
              <a:cs typeface="Aparajita" panose="020B0604020202020204" pitchFamily="34" charset="0"/>
            </a:endParaRPr>
          </a:p>
          <a:p>
            <a:r>
              <a:rPr lang="en-US" sz="3200" dirty="0" smtClean="0">
                <a:solidFill>
                  <a:srgbClr val="0066FF"/>
                </a:solidFill>
                <a:latin typeface="Cambria" panose="02040503050406030204" pitchFamily="18" charset="0"/>
                <a:cs typeface="Aparajita" panose="020B0604020202020204" pitchFamily="34" charset="0"/>
              </a:rPr>
              <a:t>2.0 in focus</a:t>
            </a:r>
          </a:p>
          <a:p>
            <a:r>
              <a:rPr lang="en-US" sz="3200" dirty="0" smtClean="0">
                <a:solidFill>
                  <a:srgbClr val="0066FF"/>
                </a:solidFill>
                <a:latin typeface="Cambria" panose="02040503050406030204" pitchFamily="18" charset="0"/>
                <a:cs typeface="Aparajita" panose="020B0604020202020204" pitchFamily="34" charset="0"/>
              </a:rPr>
              <a:t>1.5 in speed</a:t>
            </a:r>
          </a:p>
          <a:p>
            <a:r>
              <a:rPr lang="en-US" sz="3200" dirty="0" smtClean="0">
                <a:solidFill>
                  <a:srgbClr val="0066FF"/>
                </a:solidFill>
                <a:latin typeface="Cambria" panose="02040503050406030204" pitchFamily="18" charset="0"/>
                <a:cs typeface="Aparajita" panose="020B0604020202020204" pitchFamily="34" charset="0"/>
              </a:rPr>
              <a:t>3.0 in aesthetics</a:t>
            </a:r>
          </a:p>
          <a:p>
            <a:r>
              <a:rPr lang="en-US" sz="3200" dirty="0" smtClean="0">
                <a:solidFill>
                  <a:srgbClr val="0066FF"/>
                </a:solidFill>
                <a:latin typeface="Cambria" panose="02040503050406030204" pitchFamily="18" charset="0"/>
                <a:cs typeface="Aparajita" panose="020B0604020202020204" pitchFamily="34" charset="0"/>
              </a:rPr>
              <a:t>2.0 in splashing</a:t>
            </a:r>
          </a:p>
          <a:p>
            <a:endParaRPr lang="en-US" sz="3200" dirty="0">
              <a:solidFill>
                <a:srgbClr val="0066FF"/>
              </a:solidFill>
              <a:latin typeface="Cambria" panose="02040503050406030204" pitchFamily="18" charset="0"/>
              <a:cs typeface="Aparajita" panose="020B0604020202020204" pitchFamily="34" charset="0"/>
            </a:endParaRPr>
          </a:p>
          <a:p>
            <a:r>
              <a:rPr lang="en-US" sz="3200" dirty="0" smtClean="0">
                <a:solidFill>
                  <a:srgbClr val="660066"/>
                </a:solidFill>
                <a:latin typeface="Cambria" panose="02040503050406030204" pitchFamily="18" charset="0"/>
                <a:cs typeface="Aparajita" panose="020B0604020202020204" pitchFamily="34" charset="0"/>
              </a:rPr>
              <a:t>“Too slow; try again”</a:t>
            </a:r>
            <a:endParaRPr lang="en-US" sz="2800" dirty="0" smtClean="0">
              <a:solidFill>
                <a:srgbClr val="660066"/>
              </a:solidFill>
              <a:latin typeface="Cambria" panose="02040503050406030204" pitchFamily="18" charset="0"/>
              <a:cs typeface="Aparajita"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57250" y="837371"/>
            <a:ext cx="6857999" cy="5143500"/>
          </a:xfrm>
          <a:prstGeom prst="rect">
            <a:avLst/>
          </a:prstGeom>
        </p:spPr>
      </p:pic>
    </p:spTree>
    <p:extLst>
      <p:ext uri="{BB962C8B-B14F-4D97-AF65-F5344CB8AC3E}">
        <p14:creationId xmlns:p14="http://schemas.microsoft.com/office/powerpoint/2010/main" val="77653711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43500" y="-1"/>
            <a:ext cx="4000500" cy="6838121"/>
          </a:xfrm>
        </p:spPr>
        <p:txBody>
          <a:bodyPr/>
          <a:lstStyle/>
          <a:p>
            <a:r>
              <a:rPr lang="en-US" sz="2800" b="1" dirty="0" smtClean="0">
                <a:latin typeface="Cambria" panose="02040503050406030204" pitchFamily="18" charset="0"/>
                <a:cs typeface="Aparajita" panose="020B0604020202020204" pitchFamily="34" charset="0"/>
              </a:rPr>
              <a:t>Which is the most effective feedback for mi </a:t>
            </a:r>
            <a:r>
              <a:rPr lang="en-US" sz="2800" b="1" dirty="0" err="1" smtClean="0">
                <a:latin typeface="Cambria" panose="02040503050406030204" pitchFamily="18" charset="0"/>
                <a:cs typeface="Aparajita" panose="020B0604020202020204" pitchFamily="34" charset="0"/>
              </a:rPr>
              <a:t>hijito</a:t>
            </a:r>
            <a:r>
              <a:rPr lang="en-US" sz="2800" b="1" dirty="0" smtClean="0">
                <a:latin typeface="Cambria" panose="02040503050406030204" pitchFamily="18" charset="0"/>
                <a:cs typeface="Aparajita" panose="020B0604020202020204" pitchFamily="34" charset="0"/>
              </a:rPr>
              <a:t>?</a:t>
            </a:r>
          </a:p>
          <a:p>
            <a:r>
              <a:rPr lang="en-US" sz="2800" b="1" dirty="0" smtClean="0">
                <a:solidFill>
                  <a:srgbClr val="008000"/>
                </a:solidFill>
                <a:latin typeface="Cambria" panose="02040503050406030204" pitchFamily="18" charset="0"/>
                <a:cs typeface="Aparajita" panose="020B0604020202020204" pitchFamily="34" charset="0"/>
              </a:rPr>
              <a:t>“I see you running. Is it challenging to run in the water? Why? What are you doing with your feet? What do you notice? I notice that the faster you run, the more you splash. Show me again. I can’t wait to see you run in the water again.”</a:t>
            </a:r>
            <a:endParaRPr lang="en-US" sz="2800" b="1" dirty="0">
              <a:solidFill>
                <a:srgbClr val="008000"/>
              </a:solidFill>
              <a:latin typeface="Cambria" panose="02040503050406030204" pitchFamily="18" charset="0"/>
              <a:cs typeface="Aparajita"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57250" y="837371"/>
            <a:ext cx="6857999" cy="5143500"/>
          </a:xfrm>
          <a:prstGeom prst="rect">
            <a:avLst/>
          </a:prstGeom>
        </p:spPr>
      </p:pic>
    </p:spTree>
    <p:extLst>
      <p:ext uri="{BB962C8B-B14F-4D97-AF65-F5344CB8AC3E}">
        <p14:creationId xmlns:p14="http://schemas.microsoft.com/office/powerpoint/2010/main" val="315814068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43500" y="-1"/>
            <a:ext cx="4000500" cy="6838121"/>
          </a:xfrm>
        </p:spPr>
        <p:txBody>
          <a:bodyPr/>
          <a:lstStyle/>
          <a:p>
            <a:r>
              <a:rPr lang="en-US" sz="2800" b="1" dirty="0" smtClean="0">
                <a:latin typeface="Cambria" panose="02040503050406030204" pitchFamily="18" charset="0"/>
                <a:cs typeface="Aparajita" panose="020B0604020202020204" pitchFamily="34" charset="0"/>
              </a:rPr>
              <a:t>#TTOG = Teachers Throwing Out </a:t>
            </a:r>
            <a:r>
              <a:rPr lang="en-US" sz="2800" b="1" dirty="0">
                <a:latin typeface="Cambria" panose="02040503050406030204" pitchFamily="18" charset="0"/>
                <a:cs typeface="Aparajita" panose="020B0604020202020204" pitchFamily="34" charset="0"/>
              </a:rPr>
              <a:t>G</a:t>
            </a:r>
            <a:r>
              <a:rPr lang="en-US" sz="2800" b="1" dirty="0" smtClean="0">
                <a:latin typeface="Cambria" panose="02040503050406030204" pitchFamily="18" charset="0"/>
                <a:cs typeface="Aparajita" panose="020B0604020202020204" pitchFamily="34" charset="0"/>
              </a:rPr>
              <a:t>rades</a:t>
            </a:r>
          </a:p>
          <a:p>
            <a:endParaRPr lang="en-US" sz="2800" b="1" dirty="0" smtClean="0">
              <a:latin typeface="Cambria" panose="02040503050406030204" pitchFamily="18" charset="0"/>
              <a:cs typeface="Aparajita" panose="020B0604020202020204" pitchFamily="34" charset="0"/>
            </a:endParaRPr>
          </a:p>
          <a:p>
            <a:r>
              <a:rPr lang="en-US" sz="3200" b="1" dirty="0" smtClean="0">
                <a:solidFill>
                  <a:srgbClr val="FF0000"/>
                </a:solidFill>
                <a:latin typeface="Cambria" panose="02040503050406030204" pitchFamily="18" charset="0"/>
                <a:cs typeface="Aparajita" panose="020B0604020202020204" pitchFamily="34" charset="0"/>
              </a:rPr>
              <a:t>Star </a:t>
            </a:r>
            <a:r>
              <a:rPr lang="en-US" sz="3200" b="1" dirty="0" err="1" smtClean="0">
                <a:solidFill>
                  <a:srgbClr val="FF0000"/>
                </a:solidFill>
                <a:latin typeface="Cambria" panose="02040503050406030204" pitchFamily="18" charset="0"/>
                <a:cs typeface="Aparajita" panose="020B0604020202020204" pitchFamily="34" charset="0"/>
              </a:rPr>
              <a:t>Sackstein</a:t>
            </a:r>
            <a:r>
              <a:rPr lang="en-US" sz="3200" b="1" dirty="0" smtClean="0">
                <a:solidFill>
                  <a:srgbClr val="FF0000"/>
                </a:solidFill>
                <a:latin typeface="Cambria" panose="02040503050406030204" pitchFamily="18" charset="0"/>
                <a:cs typeface="Aparajita" panose="020B0604020202020204" pitchFamily="34" charset="0"/>
              </a:rPr>
              <a:t> @</a:t>
            </a:r>
            <a:r>
              <a:rPr lang="en-US" sz="3200" b="1" dirty="0" err="1" smtClean="0">
                <a:solidFill>
                  <a:srgbClr val="FF0000"/>
                </a:solidFill>
                <a:latin typeface="Cambria" panose="02040503050406030204" pitchFamily="18" charset="0"/>
                <a:cs typeface="Aparajita" panose="020B0604020202020204" pitchFamily="34" charset="0"/>
              </a:rPr>
              <a:t>mssackstein</a:t>
            </a:r>
            <a:endParaRPr lang="en-US" sz="3200" b="1" dirty="0" smtClean="0">
              <a:solidFill>
                <a:srgbClr val="FF0000"/>
              </a:solidFill>
              <a:latin typeface="Cambria" panose="02040503050406030204" pitchFamily="18" charset="0"/>
              <a:cs typeface="Aparajita" panose="020B0604020202020204" pitchFamily="34" charset="0"/>
            </a:endParaRPr>
          </a:p>
          <a:p>
            <a:r>
              <a:rPr lang="en-US" sz="3200" b="1" i="1" dirty="0" smtClean="0">
                <a:solidFill>
                  <a:srgbClr val="FF0000"/>
                </a:solidFill>
                <a:latin typeface="Cambria" panose="02040503050406030204" pitchFamily="18" charset="0"/>
                <a:cs typeface="Aparajita" panose="020B0604020202020204" pitchFamily="34" charset="0"/>
              </a:rPr>
              <a:t>Hacking Assessment</a:t>
            </a:r>
            <a:endParaRPr lang="en-US" sz="3200" b="1" i="1" dirty="0">
              <a:solidFill>
                <a:srgbClr val="FF0000"/>
              </a:solidFill>
              <a:latin typeface="Cambria" panose="02040503050406030204" pitchFamily="18" charset="0"/>
              <a:cs typeface="Aparajita" panose="020B0604020202020204" pitchFamily="34" charset="0"/>
            </a:endParaRPr>
          </a:p>
          <a:p>
            <a:r>
              <a:rPr lang="en-US" sz="3200" b="1" dirty="0" smtClean="0">
                <a:solidFill>
                  <a:srgbClr val="FF0000"/>
                </a:solidFill>
                <a:latin typeface="Cambria" panose="02040503050406030204" pitchFamily="18" charset="0"/>
                <a:cs typeface="Aparajita" panose="020B0604020202020204" pitchFamily="34" charset="0"/>
              </a:rPr>
              <a:t>Mark Barnes</a:t>
            </a:r>
          </a:p>
          <a:p>
            <a:r>
              <a:rPr lang="en-US" sz="3200" b="1" dirty="0" smtClean="0">
                <a:solidFill>
                  <a:srgbClr val="FF0000"/>
                </a:solidFill>
                <a:latin typeface="Cambria" panose="02040503050406030204" pitchFamily="18" charset="0"/>
                <a:cs typeface="Aparajita" panose="020B0604020202020204" pitchFamily="34" charset="0"/>
              </a:rPr>
              <a:t>@markbarnes19</a:t>
            </a:r>
          </a:p>
          <a:p>
            <a:r>
              <a:rPr lang="en-US" sz="3200" b="1" i="1" dirty="0" smtClean="0">
                <a:solidFill>
                  <a:srgbClr val="FF0000"/>
                </a:solidFill>
                <a:latin typeface="Cambria" panose="02040503050406030204" pitchFamily="18" charset="0"/>
                <a:cs typeface="Aparajita" panose="020B0604020202020204" pitchFamily="34" charset="0"/>
              </a:rPr>
              <a:t>Assessment 3.0: Throw out your gradebook and inspire learning</a:t>
            </a:r>
            <a:endParaRPr lang="en-US" sz="3200" b="1" i="1" dirty="0" smtClean="0">
              <a:solidFill>
                <a:srgbClr val="0066FF"/>
              </a:solidFill>
              <a:latin typeface="Cambria" panose="02040503050406030204" pitchFamily="18" charset="0"/>
              <a:cs typeface="Aparajita"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57250" y="837371"/>
            <a:ext cx="6857999" cy="5143500"/>
          </a:xfrm>
          <a:prstGeom prst="rect">
            <a:avLst/>
          </a:prstGeom>
        </p:spPr>
      </p:pic>
    </p:spTree>
    <p:extLst>
      <p:ext uri="{BB962C8B-B14F-4D97-AF65-F5344CB8AC3E}">
        <p14:creationId xmlns:p14="http://schemas.microsoft.com/office/powerpoint/2010/main" val="353747317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039" t="8880" b="8437"/>
          <a:stretch/>
        </p:blipFill>
        <p:spPr>
          <a:xfrm rot="5400000">
            <a:off x="1622821" y="1463279"/>
            <a:ext cx="5898358" cy="3733800"/>
          </a:xfrm>
        </p:spPr>
      </p:pic>
    </p:spTree>
    <p:extLst>
      <p:ext uri="{BB962C8B-B14F-4D97-AF65-F5344CB8AC3E}">
        <p14:creationId xmlns:p14="http://schemas.microsoft.com/office/powerpoint/2010/main" val="388058723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419600" y="76200"/>
            <a:ext cx="4724400" cy="6781800"/>
          </a:xfrm>
        </p:spPr>
        <p:txBody>
          <a:bodyPr/>
          <a:lstStyle/>
          <a:p>
            <a:r>
              <a:rPr lang="en-US" sz="2800" dirty="0" smtClean="0">
                <a:solidFill>
                  <a:srgbClr val="FFC000"/>
                </a:solidFill>
                <a:latin typeface="Cambria" panose="02040503050406030204" pitchFamily="18" charset="0"/>
                <a:cs typeface="Aparajita" panose="020B0604020202020204" pitchFamily="34" charset="0"/>
              </a:rPr>
              <a:t>SBL </a:t>
            </a:r>
            <a:r>
              <a:rPr lang="en-US" sz="2800" dirty="0" smtClean="0">
                <a:solidFill>
                  <a:srgbClr val="FFC000"/>
                </a:solidFill>
                <a:latin typeface="Cambria" panose="02040503050406030204" pitchFamily="18" charset="0"/>
                <a:cs typeface="Aparajita" panose="020B0604020202020204" pitchFamily="34" charset="0"/>
                <a:sym typeface="Wingdings" panose="05000000000000000000" pitchFamily="2" charset="2"/>
              </a:rPr>
              <a:t> TTOG</a:t>
            </a:r>
            <a:endParaRPr lang="en-US" sz="2800" dirty="0" smtClean="0">
              <a:solidFill>
                <a:srgbClr val="FFC000"/>
              </a:solidFill>
              <a:latin typeface="Cambria" panose="02040503050406030204" pitchFamily="18" charset="0"/>
              <a:cs typeface="Aparajita" panose="020B0604020202020204" pitchFamily="34" charset="0"/>
            </a:endParaRPr>
          </a:p>
          <a:p>
            <a:r>
              <a:rPr lang="en-US" sz="4800" dirty="0" smtClean="0">
                <a:solidFill>
                  <a:srgbClr val="FFC000"/>
                </a:solidFill>
                <a:latin typeface="Cambria" panose="02040503050406030204" pitchFamily="18" charset="0"/>
                <a:cs typeface="Aparajita" panose="020B0604020202020204" pitchFamily="34" charset="0"/>
              </a:rPr>
              <a:t>AP Lit. Seniors</a:t>
            </a:r>
          </a:p>
          <a:p>
            <a:endParaRPr lang="en-US" sz="2800" dirty="0">
              <a:solidFill>
                <a:srgbClr val="FFC000"/>
              </a:solidFill>
              <a:latin typeface="Aparajita" panose="020B0604020202020204" pitchFamily="34" charset="0"/>
              <a:cs typeface="Aparajita" panose="020B0604020202020204" pitchFamily="34"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401" r="12509"/>
          <a:stretch/>
        </p:blipFill>
        <p:spPr>
          <a:xfrm>
            <a:off x="-689890" y="0"/>
            <a:ext cx="5109490" cy="6858000"/>
          </a:xfrm>
          <a:prstGeom prst="rect">
            <a:avLst/>
          </a:prstGeom>
        </p:spPr>
      </p:pic>
    </p:spTree>
    <p:extLst>
      <p:ext uri="{BB962C8B-B14F-4D97-AF65-F5344CB8AC3E}">
        <p14:creationId xmlns:p14="http://schemas.microsoft.com/office/powerpoint/2010/main" val="9393635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ChangeArrowheads="1"/>
          </p:cNvSpPr>
          <p:nvPr/>
        </p:nvSpPr>
        <p:spPr bwMode="auto">
          <a:xfrm>
            <a:off x="609600" y="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ltLang="en-US" b="1" u="sng">
              <a:latin typeface="Goudy Old Style" pitchFamily="18" charset="0"/>
            </a:endParaRPr>
          </a:p>
        </p:txBody>
      </p:sp>
      <p:sp>
        <p:nvSpPr>
          <p:cNvPr id="116739" name="Text Box 3"/>
          <p:cNvSpPr txBox="1">
            <a:spLocks noChangeArrowheads="1"/>
          </p:cNvSpPr>
          <p:nvPr/>
        </p:nvSpPr>
        <p:spPr bwMode="auto">
          <a:xfrm>
            <a:off x="0" y="0"/>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116751" name="Text Box 15"/>
          <p:cNvSpPr txBox="1">
            <a:spLocks noChangeArrowheads="1"/>
          </p:cNvSpPr>
          <p:nvPr/>
        </p:nvSpPr>
        <p:spPr bwMode="auto">
          <a:xfrm>
            <a:off x="0" y="-26504"/>
            <a:ext cx="4289822" cy="13295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lgn="ctr"/>
            <a:endParaRPr lang="en-US" altLang="en-US" sz="3600" b="1" u="sng" dirty="0" smtClean="0">
              <a:effectLst>
                <a:outerShdw blurRad="38100" dist="38100" dir="2700000" algn="tl">
                  <a:srgbClr val="C0C0C0"/>
                </a:outerShdw>
              </a:effectLst>
              <a:latin typeface="Goudy Old Style" pitchFamily="18" charset="0"/>
            </a:endParaRPr>
          </a:p>
          <a:p>
            <a:pPr algn="ctr"/>
            <a:r>
              <a:rPr lang="en-US" altLang="en-US" sz="3600" b="1" u="sng" dirty="0" smtClean="0">
                <a:effectLst>
                  <a:outerShdw blurRad="38100" dist="38100" dir="2700000" algn="tl">
                    <a:srgbClr val="C0C0C0"/>
                  </a:outerShdw>
                </a:effectLst>
                <a:latin typeface="Goudy Old Style" pitchFamily="18" charset="0"/>
              </a:rPr>
              <a:t>Answer </a:t>
            </a:r>
            <a:r>
              <a:rPr lang="en-US" altLang="en-US" sz="3600" b="1" u="sng" dirty="0">
                <a:effectLst>
                  <a:outerShdw blurRad="38100" dist="38100" dir="2700000" algn="tl">
                    <a:srgbClr val="C0C0C0"/>
                  </a:outerShdw>
                </a:effectLst>
                <a:latin typeface="Goudy Old Style" pitchFamily="18" charset="0"/>
              </a:rPr>
              <a:t>#3:</a:t>
            </a:r>
          </a:p>
          <a:p>
            <a:pPr algn="ctr"/>
            <a:endParaRPr lang="en-US" altLang="en-US" sz="3600" b="1" u="sng" dirty="0">
              <a:effectLst>
                <a:outerShdw blurRad="38100" dist="38100" dir="2700000" algn="tl">
                  <a:srgbClr val="C0C0C0"/>
                </a:outerShdw>
              </a:effectLst>
              <a:latin typeface="Goudy Old Style" pitchFamily="18" charset="0"/>
            </a:endParaRPr>
          </a:p>
          <a:p>
            <a:pPr algn="ctr"/>
            <a:r>
              <a:rPr lang="en-US" altLang="en-US" sz="5400" b="1" dirty="0" smtClean="0">
                <a:effectLst>
                  <a:outerShdw blurRad="38100" dist="38100" dir="2700000" algn="tl">
                    <a:srgbClr val="C0C0C0"/>
                  </a:outerShdw>
                </a:effectLst>
                <a:latin typeface="Goudy Old Style" pitchFamily="18" charset="0"/>
              </a:rPr>
              <a:t>One </a:t>
            </a:r>
            <a:r>
              <a:rPr lang="en-US" altLang="en-US" sz="5400" b="1" dirty="0">
                <a:effectLst>
                  <a:outerShdw blurRad="38100" dist="38100" dir="2700000" algn="tl">
                    <a:srgbClr val="C0C0C0"/>
                  </a:outerShdw>
                </a:effectLst>
                <a:latin typeface="Goudy Old Style" pitchFamily="18" charset="0"/>
              </a:rPr>
              <a:t>perfect child: </a:t>
            </a:r>
            <a:endParaRPr lang="en-US" altLang="en-US" sz="5400" b="1" dirty="0" smtClean="0">
              <a:effectLst>
                <a:outerShdw blurRad="38100" dist="38100" dir="2700000" algn="tl">
                  <a:srgbClr val="C0C0C0"/>
                </a:outerShdw>
              </a:effectLst>
              <a:latin typeface="Goudy Old Style" pitchFamily="18" charset="0"/>
            </a:endParaRPr>
          </a:p>
          <a:p>
            <a:pPr algn="ctr"/>
            <a:r>
              <a:rPr lang="en-US" altLang="en-US" sz="5400" b="1" dirty="0" smtClean="0">
                <a:effectLst>
                  <a:outerShdw blurRad="38100" dist="38100" dir="2700000" algn="tl">
                    <a:srgbClr val="C0C0C0"/>
                  </a:outerShdw>
                </a:effectLst>
                <a:latin typeface="Goudy Old Style" pitchFamily="18" charset="0"/>
              </a:rPr>
              <a:t>Aric </a:t>
            </a:r>
            <a:r>
              <a:rPr lang="en-US" altLang="en-US" sz="5400" b="1" dirty="0">
                <a:effectLst>
                  <a:outerShdw blurRad="38100" dist="38100" dir="2700000" algn="tl">
                    <a:srgbClr val="C0C0C0"/>
                  </a:outerShdw>
                </a:effectLst>
                <a:latin typeface="Goudy Old Style" pitchFamily="18" charset="0"/>
              </a:rPr>
              <a:t>Victor </a:t>
            </a:r>
          </a:p>
          <a:p>
            <a:pPr algn="ctr"/>
            <a:r>
              <a:rPr lang="en-US" altLang="en-US" sz="5400" b="1" dirty="0" smtClean="0">
                <a:effectLst>
                  <a:outerShdw blurRad="38100" dist="38100" dir="2700000" algn="tl">
                    <a:srgbClr val="C0C0C0"/>
                  </a:outerShdw>
                </a:effectLst>
                <a:latin typeface="Goudy Old Style" pitchFamily="18" charset="0"/>
              </a:rPr>
              <a:t>3 years old</a:t>
            </a:r>
            <a:endParaRPr lang="en-US" altLang="en-US" sz="5400" b="1" dirty="0">
              <a:effectLst>
                <a:outerShdw blurRad="38100" dist="38100" dir="2700000" algn="tl">
                  <a:srgbClr val="C0C0C0"/>
                </a:outerShdw>
              </a:effectLst>
              <a:latin typeface="Goudy Old Style" pitchFamily="18" charset="0"/>
            </a:endParaRPr>
          </a:p>
          <a:p>
            <a:r>
              <a:rPr lang="en-US" altLang="en-US" sz="4000" b="1" dirty="0">
                <a:solidFill>
                  <a:srgbClr val="FF3300"/>
                </a:solidFill>
                <a:effectLst>
                  <a:outerShdw blurRad="38100" dist="38100" dir="2700000" algn="tl">
                    <a:srgbClr val="C0C0C0"/>
                  </a:outerShdw>
                </a:effectLst>
                <a:latin typeface="Goudy Old Style" pitchFamily="18" charset="0"/>
              </a:rPr>
              <a:t> </a:t>
            </a:r>
          </a:p>
          <a:p>
            <a:endParaRPr lang="en-US" altLang="en-US" sz="4000" b="1" dirty="0">
              <a:solidFill>
                <a:schemeClr val="bg1"/>
              </a:solidFill>
              <a:effectLst>
                <a:outerShdw blurRad="38100" dist="38100" dir="2700000" algn="tl">
                  <a:srgbClr val="C0C0C0"/>
                </a:outerShdw>
              </a:effectLst>
              <a:latin typeface="Goudy Old Style" pitchFamily="18" charset="0"/>
            </a:endParaRPr>
          </a:p>
          <a:p>
            <a:endParaRPr lang="en-US" altLang="en-US" sz="4000" b="1" dirty="0">
              <a:solidFill>
                <a:schemeClr val="bg1"/>
              </a:solidFill>
              <a:effectLst>
                <a:outerShdw blurRad="38100" dist="38100" dir="2700000" algn="tl">
                  <a:srgbClr val="C0C0C0"/>
                </a:outerShdw>
              </a:effectLst>
              <a:latin typeface="Goudy Old Style" pitchFamily="18" charset="0"/>
            </a:endParaRPr>
          </a:p>
          <a:p>
            <a:endParaRPr lang="en-US" altLang="en-US" sz="3600" b="1" dirty="0">
              <a:solidFill>
                <a:srgbClr val="660066"/>
              </a:solidFill>
              <a:effectLst>
                <a:outerShdw blurRad="38100" dist="38100" dir="2700000" algn="tl">
                  <a:srgbClr val="C0C0C0"/>
                </a:outerShdw>
              </a:effectLst>
              <a:latin typeface="Goudy Old Style" pitchFamily="18" charset="0"/>
            </a:endParaRPr>
          </a:p>
          <a:p>
            <a:endParaRPr lang="en-US" altLang="en-US" sz="3600" b="1" dirty="0">
              <a:solidFill>
                <a:srgbClr val="660066"/>
              </a:solidFill>
              <a:effectLst>
                <a:outerShdw blurRad="38100" dist="38100" dir="2700000" algn="tl">
                  <a:srgbClr val="C0C0C0"/>
                </a:outerShdw>
              </a:effectLst>
              <a:latin typeface="Goudy Old Style" pitchFamily="18" charset="0"/>
            </a:endParaRPr>
          </a:p>
          <a:p>
            <a:endParaRPr lang="en-US" altLang="en-US" sz="3600" b="1" dirty="0">
              <a:solidFill>
                <a:srgbClr val="00FF00"/>
              </a:solidFill>
              <a:effectLst>
                <a:outerShdw blurRad="38100" dist="38100" dir="2700000" algn="tl">
                  <a:srgbClr val="C0C0C0"/>
                </a:outerShdw>
              </a:effectLst>
              <a:latin typeface="Goudy Old Style" pitchFamily="18" charset="0"/>
            </a:endParaRPr>
          </a:p>
          <a:p>
            <a:endParaRPr lang="en-US" altLang="en-US" sz="3600" b="1" dirty="0">
              <a:solidFill>
                <a:srgbClr val="00FF00"/>
              </a:solidFill>
              <a:effectLst>
                <a:outerShdw blurRad="38100" dist="38100" dir="2700000" algn="tl">
                  <a:srgbClr val="C0C0C0"/>
                </a:outerShdw>
              </a:effectLst>
              <a:latin typeface="Goudy Old Style" pitchFamily="18" charset="0"/>
            </a:endParaRPr>
          </a:p>
          <a:p>
            <a:endParaRPr lang="en-US" altLang="en-US" sz="3600" b="1" dirty="0">
              <a:solidFill>
                <a:srgbClr val="FF6600"/>
              </a:solidFill>
              <a:effectLst>
                <a:outerShdw blurRad="38100" dist="38100" dir="2700000" algn="tl">
                  <a:srgbClr val="C0C0C0"/>
                </a:outerShdw>
              </a:effectLst>
              <a:latin typeface="Goudy Old Style" pitchFamily="18" charset="0"/>
            </a:endParaRPr>
          </a:p>
          <a:p>
            <a:endParaRPr lang="en-US" altLang="en-US" sz="3400" b="1" dirty="0">
              <a:solidFill>
                <a:schemeClr val="bg1"/>
              </a:solidFill>
              <a:effectLst>
                <a:outerShdw blurRad="38100" dist="38100" dir="2700000" algn="tl">
                  <a:srgbClr val="C0C0C0"/>
                </a:outerShdw>
              </a:effectLst>
              <a:latin typeface="Goudy Old Style" pitchFamily="18" charset="0"/>
            </a:endParaRPr>
          </a:p>
          <a:p>
            <a:endParaRPr lang="en-US" altLang="en-US" sz="3600" b="1" dirty="0">
              <a:effectLst>
                <a:outerShdw blurRad="38100" dist="38100" dir="2700000" algn="tl">
                  <a:srgbClr val="C0C0C0"/>
                </a:outerShdw>
              </a:effectLst>
              <a:latin typeface="Goudy Old Style" pitchFamily="18" charset="0"/>
            </a:endParaRPr>
          </a:p>
          <a:p>
            <a:endParaRPr lang="en-US" altLang="en-US" sz="4000" b="1" dirty="0">
              <a:effectLst>
                <a:outerShdw blurRad="38100" dist="38100" dir="2700000" algn="tl">
                  <a:srgbClr val="C0C0C0"/>
                </a:outerShdw>
              </a:effectLst>
              <a:latin typeface="Goudy Old Style" pitchFamily="18" charset="0"/>
            </a:endParaRPr>
          </a:p>
          <a:p>
            <a:endParaRPr lang="en-US" altLang="en-US" sz="4000" b="1" dirty="0">
              <a:effectLst>
                <a:outerShdw blurRad="38100" dist="38100" dir="2700000" algn="tl">
                  <a:srgbClr val="C0C0C0"/>
                </a:outerShdw>
              </a:effectLst>
              <a:latin typeface="Goudy Old Style" pitchFamily="18" charset="0"/>
            </a:endParaRPr>
          </a:p>
          <a:p>
            <a:endParaRPr lang="en-US" altLang="en-US" sz="4000" b="1" dirty="0">
              <a:effectLst>
                <a:outerShdw blurRad="38100" dist="38100" dir="2700000" algn="tl">
                  <a:srgbClr val="C0C0C0"/>
                </a:outerShdw>
              </a:effectLst>
              <a:latin typeface="Goudy Old Style" pitchFamily="18" charset="0"/>
            </a:endParaRPr>
          </a:p>
          <a:p>
            <a:endParaRPr lang="en-US" altLang="en-US" sz="4400" b="1" dirty="0">
              <a:solidFill>
                <a:schemeClr val="bg1"/>
              </a:solidFill>
              <a:effectLst>
                <a:outerShdw blurRad="38100" dist="38100" dir="2700000" algn="tl">
                  <a:srgbClr val="C0C0C0"/>
                </a:outerShdw>
              </a:effectLst>
              <a:latin typeface="Goudy Old Style" pitchFamily="18" charset="0"/>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7161" t="31111" r="17239"/>
          <a:stretch/>
        </p:blipFill>
        <p:spPr>
          <a:xfrm>
            <a:off x="4251709" y="342900"/>
            <a:ext cx="4739891" cy="6046304"/>
          </a:xfrm>
          <a:prstGeom prst="rect">
            <a:avLst/>
          </a:prstGeom>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419600" y="76200"/>
            <a:ext cx="4724400" cy="6781800"/>
          </a:xfrm>
        </p:spPr>
        <p:txBody>
          <a:bodyPr/>
          <a:lstStyle/>
          <a:p>
            <a:r>
              <a:rPr lang="en-US" sz="2800" dirty="0" smtClean="0">
                <a:solidFill>
                  <a:srgbClr val="FFC000"/>
                </a:solidFill>
                <a:latin typeface="Cambria" panose="02040503050406030204" pitchFamily="18" charset="0"/>
                <a:cs typeface="Aparajita" panose="020B0604020202020204" pitchFamily="34" charset="0"/>
              </a:rPr>
              <a:t>SBL </a:t>
            </a:r>
            <a:r>
              <a:rPr lang="en-US" sz="2800" dirty="0" smtClean="0">
                <a:solidFill>
                  <a:srgbClr val="FFC000"/>
                </a:solidFill>
                <a:latin typeface="Cambria" panose="02040503050406030204" pitchFamily="18" charset="0"/>
                <a:cs typeface="Aparajita" panose="020B0604020202020204" pitchFamily="34" charset="0"/>
                <a:sym typeface="Wingdings" panose="05000000000000000000" pitchFamily="2" charset="2"/>
              </a:rPr>
              <a:t> TTOG</a:t>
            </a:r>
            <a:endParaRPr lang="en-US" sz="2800" dirty="0" smtClean="0">
              <a:solidFill>
                <a:srgbClr val="FFC000"/>
              </a:solidFill>
              <a:latin typeface="Cambria" panose="02040503050406030204" pitchFamily="18" charset="0"/>
              <a:cs typeface="Aparajita" panose="020B0604020202020204" pitchFamily="34" charset="0"/>
            </a:endParaRPr>
          </a:p>
          <a:p>
            <a:r>
              <a:rPr lang="en-US" sz="3200" dirty="0" smtClean="0">
                <a:solidFill>
                  <a:srgbClr val="FFC000"/>
                </a:solidFill>
                <a:latin typeface="Cambria" panose="02040503050406030204" pitchFamily="18" charset="0"/>
                <a:cs typeface="Aparajita" panose="020B0604020202020204" pitchFamily="34" charset="0"/>
              </a:rPr>
              <a:t>AP Lit. Seniors</a:t>
            </a:r>
          </a:p>
          <a:p>
            <a:r>
              <a:rPr lang="en-US" sz="4800" dirty="0" smtClean="0">
                <a:solidFill>
                  <a:srgbClr val="FFC000"/>
                </a:solidFill>
                <a:latin typeface="Cambria" panose="02040503050406030204" pitchFamily="18" charset="0"/>
                <a:cs typeface="Aparajita" panose="020B0604020202020204" pitchFamily="34" charset="0"/>
              </a:rPr>
              <a:t>6 Standards</a:t>
            </a:r>
            <a:endParaRPr lang="en-US" sz="4400" b="1" dirty="0">
              <a:solidFill>
                <a:srgbClr val="FFFF00"/>
              </a:solidFill>
              <a:latin typeface="Cambria" panose="02040503050406030204" pitchFamily="18" charset="0"/>
              <a:cs typeface="Aparajita" panose="020B0604020202020204" pitchFamily="34"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401" r="12509"/>
          <a:stretch/>
        </p:blipFill>
        <p:spPr>
          <a:xfrm>
            <a:off x="-689890" y="0"/>
            <a:ext cx="5109490" cy="6858000"/>
          </a:xfrm>
          <a:prstGeom prst="rect">
            <a:avLst/>
          </a:prstGeom>
        </p:spPr>
      </p:pic>
    </p:spTree>
    <p:extLst>
      <p:ext uri="{BB962C8B-B14F-4D97-AF65-F5344CB8AC3E}">
        <p14:creationId xmlns:p14="http://schemas.microsoft.com/office/powerpoint/2010/main" val="363910230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419600" y="76200"/>
            <a:ext cx="4724400" cy="6781800"/>
          </a:xfrm>
        </p:spPr>
        <p:txBody>
          <a:bodyPr/>
          <a:lstStyle/>
          <a:p>
            <a:r>
              <a:rPr lang="en-US" sz="2800" dirty="0" smtClean="0">
                <a:solidFill>
                  <a:srgbClr val="FFC000"/>
                </a:solidFill>
                <a:latin typeface="Cambria" panose="02040503050406030204" pitchFamily="18" charset="0"/>
                <a:cs typeface="Aparajita" panose="020B0604020202020204" pitchFamily="34" charset="0"/>
              </a:rPr>
              <a:t>SBL </a:t>
            </a:r>
            <a:r>
              <a:rPr lang="en-US" sz="2800" dirty="0" smtClean="0">
                <a:solidFill>
                  <a:srgbClr val="FFC000"/>
                </a:solidFill>
                <a:latin typeface="Cambria" panose="02040503050406030204" pitchFamily="18" charset="0"/>
                <a:cs typeface="Aparajita" panose="020B0604020202020204" pitchFamily="34" charset="0"/>
                <a:sym typeface="Wingdings" panose="05000000000000000000" pitchFamily="2" charset="2"/>
              </a:rPr>
              <a:t> TTOG</a:t>
            </a:r>
            <a:endParaRPr lang="en-US" sz="2800" dirty="0" smtClean="0">
              <a:solidFill>
                <a:srgbClr val="FFC000"/>
              </a:solidFill>
              <a:latin typeface="Cambria" panose="02040503050406030204" pitchFamily="18" charset="0"/>
              <a:cs typeface="Aparajita" panose="020B0604020202020204" pitchFamily="34" charset="0"/>
            </a:endParaRPr>
          </a:p>
          <a:p>
            <a:r>
              <a:rPr lang="en-US" sz="3200" dirty="0" smtClean="0">
                <a:solidFill>
                  <a:srgbClr val="FFC000"/>
                </a:solidFill>
                <a:latin typeface="Cambria" panose="02040503050406030204" pitchFamily="18" charset="0"/>
                <a:cs typeface="Aparajita" panose="020B0604020202020204" pitchFamily="34" charset="0"/>
              </a:rPr>
              <a:t>AP Lit. Seniors</a:t>
            </a:r>
          </a:p>
          <a:p>
            <a:r>
              <a:rPr lang="en-US" sz="3200" dirty="0" smtClean="0">
                <a:solidFill>
                  <a:srgbClr val="FFC000"/>
                </a:solidFill>
                <a:latin typeface="Cambria" panose="02040503050406030204" pitchFamily="18" charset="0"/>
                <a:cs typeface="Aparajita" panose="020B0604020202020204" pitchFamily="34" charset="0"/>
              </a:rPr>
              <a:t>6 Standards</a:t>
            </a:r>
          </a:p>
          <a:p>
            <a:r>
              <a:rPr lang="en-US" sz="3200" dirty="0" smtClean="0">
                <a:solidFill>
                  <a:srgbClr val="FFC000"/>
                </a:solidFill>
                <a:latin typeface="Cambria" panose="02040503050406030204" pitchFamily="18" charset="0"/>
                <a:cs typeface="Aparajita" panose="020B0604020202020204" pitchFamily="34" charset="0"/>
              </a:rPr>
              <a:t>SE2R: Summarize, Explain, Redirect, Resubmit</a:t>
            </a:r>
          </a:p>
          <a:p>
            <a:endParaRPr lang="en-US" sz="2800" dirty="0">
              <a:solidFill>
                <a:srgbClr val="FFC000"/>
              </a:solidFill>
              <a:latin typeface="Aparajita" panose="020B0604020202020204" pitchFamily="34" charset="0"/>
              <a:cs typeface="Aparajita" panose="020B0604020202020204"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30000" b="1112"/>
          <a:stretch/>
        </p:blipFill>
        <p:spPr>
          <a:xfrm>
            <a:off x="0" y="0"/>
            <a:ext cx="4876800" cy="6781800"/>
          </a:xfrm>
          <a:prstGeom prst="rect">
            <a:avLst/>
          </a:prstGeom>
        </p:spPr>
      </p:pic>
    </p:spTree>
    <p:extLst>
      <p:ext uri="{BB962C8B-B14F-4D97-AF65-F5344CB8AC3E}">
        <p14:creationId xmlns:p14="http://schemas.microsoft.com/office/powerpoint/2010/main" val="193350110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419600" y="76200"/>
            <a:ext cx="4724400" cy="6781800"/>
          </a:xfrm>
        </p:spPr>
        <p:txBody>
          <a:bodyPr/>
          <a:lstStyle/>
          <a:p>
            <a:r>
              <a:rPr lang="en-US" sz="2800" dirty="0" smtClean="0">
                <a:solidFill>
                  <a:srgbClr val="FFC000"/>
                </a:solidFill>
                <a:latin typeface="Cambria" panose="02040503050406030204" pitchFamily="18" charset="0"/>
                <a:cs typeface="Aparajita" panose="020B0604020202020204" pitchFamily="34" charset="0"/>
              </a:rPr>
              <a:t>SBL </a:t>
            </a:r>
            <a:r>
              <a:rPr lang="en-US" sz="2800" dirty="0" smtClean="0">
                <a:solidFill>
                  <a:srgbClr val="FFC000"/>
                </a:solidFill>
                <a:latin typeface="Cambria" panose="02040503050406030204" pitchFamily="18" charset="0"/>
                <a:cs typeface="Aparajita" panose="020B0604020202020204" pitchFamily="34" charset="0"/>
                <a:sym typeface="Wingdings" panose="05000000000000000000" pitchFamily="2" charset="2"/>
              </a:rPr>
              <a:t> TTOG</a:t>
            </a:r>
            <a:endParaRPr lang="en-US" sz="2800" dirty="0" smtClean="0">
              <a:solidFill>
                <a:srgbClr val="FFC000"/>
              </a:solidFill>
              <a:latin typeface="Cambria" panose="02040503050406030204" pitchFamily="18" charset="0"/>
              <a:cs typeface="Aparajita" panose="020B0604020202020204" pitchFamily="34" charset="0"/>
            </a:endParaRPr>
          </a:p>
          <a:p>
            <a:r>
              <a:rPr lang="en-US" sz="3200" dirty="0" smtClean="0">
                <a:solidFill>
                  <a:srgbClr val="FFC000"/>
                </a:solidFill>
                <a:latin typeface="Cambria" panose="02040503050406030204" pitchFamily="18" charset="0"/>
                <a:cs typeface="Aparajita" panose="020B0604020202020204" pitchFamily="34" charset="0"/>
              </a:rPr>
              <a:t>AP Lit. Seniors</a:t>
            </a:r>
          </a:p>
          <a:p>
            <a:r>
              <a:rPr lang="en-US" sz="3200" dirty="0">
                <a:solidFill>
                  <a:srgbClr val="FFC000"/>
                </a:solidFill>
                <a:latin typeface="Cambria" panose="02040503050406030204" pitchFamily="18" charset="0"/>
                <a:cs typeface="Aparajita" panose="020B0604020202020204" pitchFamily="34" charset="0"/>
              </a:rPr>
              <a:t>6 Standards </a:t>
            </a:r>
            <a:endParaRPr lang="en-US" sz="3200" dirty="0" smtClean="0">
              <a:solidFill>
                <a:srgbClr val="FFC000"/>
              </a:solidFill>
              <a:latin typeface="Cambria" panose="02040503050406030204" pitchFamily="18" charset="0"/>
              <a:cs typeface="Aparajita" panose="020B0604020202020204" pitchFamily="34" charset="0"/>
            </a:endParaRPr>
          </a:p>
          <a:p>
            <a:r>
              <a:rPr lang="en-US" sz="3200" dirty="0" smtClean="0">
                <a:solidFill>
                  <a:srgbClr val="FFC000"/>
                </a:solidFill>
                <a:latin typeface="Cambria" panose="02040503050406030204" pitchFamily="18" charset="0"/>
                <a:cs typeface="Aparajita" panose="020B0604020202020204" pitchFamily="34" charset="0"/>
              </a:rPr>
              <a:t>SE2R</a:t>
            </a:r>
          </a:p>
          <a:p>
            <a:r>
              <a:rPr lang="en-US" sz="3200" dirty="0" smtClean="0">
                <a:solidFill>
                  <a:srgbClr val="FFC000"/>
                </a:solidFill>
                <a:latin typeface="Cambria" panose="02040503050406030204" pitchFamily="18" charset="0"/>
                <a:cs typeface="Aparajita" panose="020B0604020202020204" pitchFamily="34" charset="0"/>
              </a:rPr>
              <a:t>“Saw, didn’t see, how addresses specific standard, extra practice, resubmission”</a:t>
            </a:r>
          </a:p>
          <a:p>
            <a:endParaRPr lang="en-US" sz="2800" dirty="0">
              <a:solidFill>
                <a:srgbClr val="FFC000"/>
              </a:solidFill>
              <a:latin typeface="Aparajita" panose="020B0604020202020204" pitchFamily="34" charset="0"/>
              <a:cs typeface="Aparajita" panose="020B0604020202020204"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30000" b="1112"/>
          <a:stretch/>
        </p:blipFill>
        <p:spPr>
          <a:xfrm>
            <a:off x="0" y="0"/>
            <a:ext cx="4495800" cy="6781800"/>
          </a:xfrm>
          <a:prstGeom prst="rect">
            <a:avLst/>
          </a:prstGeom>
        </p:spPr>
      </p:pic>
    </p:spTree>
    <p:extLst>
      <p:ext uri="{BB962C8B-B14F-4D97-AF65-F5344CB8AC3E}">
        <p14:creationId xmlns:p14="http://schemas.microsoft.com/office/powerpoint/2010/main" val="111114018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655638"/>
          </a:xfrm>
        </p:spPr>
        <p:txBody>
          <a:bodyPr/>
          <a:lstStyle/>
          <a:p>
            <a:r>
              <a:rPr lang="en-US" b="1" dirty="0" smtClean="0">
                <a:latin typeface="Cambria" panose="02040503050406030204" pitchFamily="18" charset="0"/>
              </a:rPr>
              <a:t>Feedback Only Rubric</a:t>
            </a:r>
            <a:endParaRPr lang="en-US" b="1" dirty="0">
              <a:latin typeface="Cambria" panose="02040503050406030204" pitchFamily="18" charset="0"/>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11296000"/>
              </p:ext>
            </p:extLst>
          </p:nvPr>
        </p:nvGraphicFramePr>
        <p:xfrm>
          <a:off x="152400" y="808038"/>
          <a:ext cx="8763000" cy="5958840"/>
        </p:xfrm>
        <a:graphic>
          <a:graphicData uri="http://schemas.openxmlformats.org/drawingml/2006/table">
            <a:tbl>
              <a:tblPr firstRow="1" firstCol="1" bandRow="1">
                <a:tableStyleId>{5C22544A-7EE6-4342-B048-85BDC9FD1C3A}</a:tableStyleId>
              </a:tblPr>
              <a:tblGrid>
                <a:gridCol w="2699244"/>
                <a:gridCol w="3353606"/>
                <a:gridCol w="2710150"/>
              </a:tblGrid>
              <a:tr h="486837">
                <a:tc>
                  <a:txBody>
                    <a:bodyPr/>
                    <a:lstStyle/>
                    <a:p>
                      <a:pPr marL="0" marR="0" algn="ctr">
                        <a:spcBef>
                          <a:spcPts val="0"/>
                        </a:spcBef>
                        <a:spcAft>
                          <a:spcPts val="720"/>
                        </a:spcAft>
                      </a:pPr>
                      <a:r>
                        <a:rPr lang="en-US" sz="1600" dirty="0">
                          <a:solidFill>
                            <a:schemeClr val="tx1"/>
                          </a:solidFill>
                          <a:effectLst/>
                        </a:rPr>
                        <a:t>Concerns</a:t>
                      </a:r>
                      <a:endParaRPr lang="en-US" sz="1200" dirty="0">
                        <a:solidFill>
                          <a:schemeClr val="tx1"/>
                        </a:solidFill>
                        <a:effectLst/>
                        <a:latin typeface="Aparajita"/>
                        <a:ea typeface="Calibri" panose="020F0502020204030204" pitchFamily="34" charset="0"/>
                        <a:cs typeface="Aparajita"/>
                      </a:endParaRPr>
                    </a:p>
                  </a:txBody>
                  <a:tcPr marL="68580" marR="68580" marT="0" marB="0" anchor="ctr"/>
                </a:tc>
                <a:tc>
                  <a:txBody>
                    <a:bodyPr/>
                    <a:lstStyle/>
                    <a:p>
                      <a:pPr marL="0" marR="0" algn="ctr">
                        <a:spcBef>
                          <a:spcPts val="0"/>
                        </a:spcBef>
                        <a:spcAft>
                          <a:spcPts val="720"/>
                        </a:spcAft>
                      </a:pPr>
                      <a:r>
                        <a:rPr lang="en-US" sz="1600" dirty="0">
                          <a:solidFill>
                            <a:schemeClr val="tx1"/>
                          </a:solidFill>
                          <a:effectLst/>
                        </a:rPr>
                        <a:t>Standard</a:t>
                      </a:r>
                      <a:endParaRPr lang="en-US" sz="1200" dirty="0">
                        <a:solidFill>
                          <a:schemeClr val="tx1"/>
                        </a:solidFill>
                        <a:effectLst/>
                        <a:latin typeface="Aparajita"/>
                        <a:ea typeface="Calibri" panose="020F0502020204030204" pitchFamily="34" charset="0"/>
                        <a:cs typeface="Aparajita"/>
                      </a:endParaRPr>
                    </a:p>
                  </a:txBody>
                  <a:tcPr marL="68580" marR="68580" marT="0" marB="0" anchor="ctr"/>
                </a:tc>
                <a:tc>
                  <a:txBody>
                    <a:bodyPr/>
                    <a:lstStyle/>
                    <a:p>
                      <a:pPr marL="0" marR="0" algn="ctr">
                        <a:spcBef>
                          <a:spcPts val="0"/>
                        </a:spcBef>
                        <a:spcAft>
                          <a:spcPts val="720"/>
                        </a:spcAft>
                      </a:pPr>
                      <a:r>
                        <a:rPr lang="en-US" sz="1600" dirty="0">
                          <a:solidFill>
                            <a:schemeClr val="tx1"/>
                          </a:solidFill>
                          <a:effectLst/>
                        </a:rPr>
                        <a:t>Points of Pride</a:t>
                      </a:r>
                      <a:endParaRPr lang="en-US" sz="1200" dirty="0">
                        <a:solidFill>
                          <a:schemeClr val="tx1"/>
                        </a:solidFill>
                        <a:effectLst/>
                        <a:latin typeface="Aparajita"/>
                        <a:ea typeface="Calibri" panose="020F0502020204030204" pitchFamily="34" charset="0"/>
                        <a:cs typeface="Aparajita"/>
                      </a:endParaRPr>
                    </a:p>
                  </a:txBody>
                  <a:tcPr marL="68580" marR="68580" marT="0" marB="0" anchor="ctr"/>
                </a:tc>
              </a:tr>
              <a:tr h="1683356">
                <a:tc>
                  <a:txBody>
                    <a:bodyPr/>
                    <a:lstStyle/>
                    <a:p>
                      <a:pPr marL="0" marR="0">
                        <a:spcBef>
                          <a:spcPts val="0"/>
                        </a:spcBef>
                        <a:spcAft>
                          <a:spcPts val="720"/>
                        </a:spcAft>
                      </a:pPr>
                      <a:r>
                        <a:rPr lang="en-US" sz="800" dirty="0">
                          <a:effectLst/>
                        </a:rPr>
                        <a:t> </a:t>
                      </a:r>
                      <a:endParaRPr lang="en-US" sz="1200" dirty="0">
                        <a:effectLst/>
                        <a:latin typeface="Aparajita"/>
                        <a:ea typeface="Calibri" panose="020F0502020204030204" pitchFamily="34" charset="0"/>
                        <a:cs typeface="Aparajita"/>
                      </a:endParaRPr>
                    </a:p>
                  </a:txBody>
                  <a:tcPr marL="68580" marR="68580" marT="0" marB="0"/>
                </a:tc>
                <a:tc>
                  <a:txBody>
                    <a:bodyPr/>
                    <a:lstStyle/>
                    <a:p>
                      <a:pPr marL="0" marR="0">
                        <a:spcBef>
                          <a:spcPts val="0"/>
                        </a:spcBef>
                        <a:spcAft>
                          <a:spcPts val="0"/>
                        </a:spcAft>
                      </a:pPr>
                      <a:r>
                        <a:rPr lang="en-US" sz="1600" b="1" dirty="0">
                          <a:effectLst/>
                          <a:latin typeface="Cambria" panose="02040503050406030204" pitchFamily="18" charset="0"/>
                        </a:rPr>
                        <a:t>Do I literally comprehend the text?</a:t>
                      </a:r>
                      <a:endParaRPr lang="en-US" sz="2400" b="1" dirty="0">
                        <a:effectLst/>
                        <a:latin typeface="Cambria" panose="02040503050406030204" pitchFamily="18" charset="0"/>
                      </a:endParaRPr>
                    </a:p>
                    <a:p>
                      <a:pPr marL="342900" marR="0" lvl="0" indent="-342900">
                        <a:spcBef>
                          <a:spcPts val="0"/>
                        </a:spcBef>
                        <a:spcAft>
                          <a:spcPts val="0"/>
                        </a:spcAft>
                        <a:buFont typeface="Symbol" panose="05050102010706020507" pitchFamily="18" charset="2"/>
                        <a:buBlip>
                          <a:blip r:embed="rId2"/>
                        </a:buBlip>
                      </a:pPr>
                      <a:r>
                        <a:rPr lang="en-US" sz="1600" b="1" dirty="0">
                          <a:effectLst/>
                          <a:latin typeface="Cambria" panose="02040503050406030204" pitchFamily="18" charset="0"/>
                        </a:rPr>
                        <a:t>Main ideas are accurate</a:t>
                      </a:r>
                      <a:endParaRPr lang="en-US" sz="2400" b="1" dirty="0">
                        <a:effectLst/>
                        <a:latin typeface="Cambria" panose="02040503050406030204" pitchFamily="18" charset="0"/>
                      </a:endParaRPr>
                    </a:p>
                    <a:p>
                      <a:pPr marL="342900" marR="0" lvl="0" indent="-342900">
                        <a:spcBef>
                          <a:spcPts val="0"/>
                        </a:spcBef>
                        <a:spcAft>
                          <a:spcPts val="0"/>
                        </a:spcAft>
                        <a:buFont typeface="Symbol" panose="05050102010706020507" pitchFamily="18" charset="2"/>
                        <a:buBlip>
                          <a:blip r:embed="rId2"/>
                        </a:buBlip>
                      </a:pPr>
                      <a:r>
                        <a:rPr lang="en-US" sz="1600" b="1" dirty="0">
                          <a:effectLst/>
                          <a:latin typeface="Cambria" panose="02040503050406030204" pitchFamily="18" charset="0"/>
                        </a:rPr>
                        <a:t>Details main ideas</a:t>
                      </a:r>
                      <a:endParaRPr lang="en-US" sz="2400" b="1" dirty="0">
                        <a:effectLst/>
                        <a:latin typeface="Cambria" panose="02040503050406030204" pitchFamily="18" charset="0"/>
                      </a:endParaRPr>
                    </a:p>
                    <a:p>
                      <a:pPr marL="342900" marR="0" lvl="0" indent="-342900">
                        <a:spcBef>
                          <a:spcPts val="0"/>
                        </a:spcBef>
                        <a:spcAft>
                          <a:spcPts val="0"/>
                        </a:spcAft>
                        <a:buFont typeface="Symbol" panose="05050102010706020507" pitchFamily="18" charset="2"/>
                        <a:buBlip>
                          <a:blip r:embed="rId2"/>
                        </a:buBlip>
                      </a:pPr>
                      <a:r>
                        <a:rPr lang="en-US" sz="1600" b="1" dirty="0">
                          <a:effectLst/>
                          <a:latin typeface="Cambria" panose="02040503050406030204" pitchFamily="18" charset="0"/>
                        </a:rPr>
                        <a:t>Text words are helpful</a:t>
                      </a:r>
                      <a:endParaRPr lang="en-US" sz="2400" b="1" dirty="0">
                        <a:effectLst/>
                        <a:latin typeface="Cambria" panose="02040503050406030204" pitchFamily="18" charset="0"/>
                      </a:endParaRPr>
                    </a:p>
                    <a:p>
                      <a:pPr marL="342900" marR="0" lvl="0" indent="-342900">
                        <a:spcBef>
                          <a:spcPts val="0"/>
                        </a:spcBef>
                        <a:spcAft>
                          <a:spcPts val="0"/>
                        </a:spcAft>
                        <a:buFont typeface="Symbol" panose="05050102010706020507" pitchFamily="18" charset="2"/>
                        <a:buBlip>
                          <a:blip r:embed="rId2"/>
                        </a:buBlip>
                      </a:pPr>
                      <a:r>
                        <a:rPr lang="en-US" sz="1600" b="1" dirty="0">
                          <a:effectLst/>
                          <a:latin typeface="Cambria" panose="02040503050406030204" pitchFamily="18" charset="0"/>
                        </a:rPr>
                        <a:t>Inferences add comprehension</a:t>
                      </a:r>
                      <a:endParaRPr lang="en-US" sz="2400" b="1" dirty="0">
                        <a:effectLst/>
                        <a:latin typeface="Cambria" panose="02040503050406030204" pitchFamily="18" charset="0"/>
                      </a:endParaRPr>
                    </a:p>
                    <a:p>
                      <a:pPr marL="342900" marR="0" lvl="0" indent="-342900">
                        <a:spcBef>
                          <a:spcPts val="0"/>
                        </a:spcBef>
                        <a:spcAft>
                          <a:spcPts val="0"/>
                        </a:spcAft>
                        <a:buFont typeface="Symbol" panose="05050102010706020507" pitchFamily="18" charset="2"/>
                        <a:buBlip>
                          <a:blip r:embed="rId2"/>
                        </a:buBlip>
                      </a:pPr>
                      <a:r>
                        <a:rPr lang="en-US" sz="1600" b="1" dirty="0">
                          <a:effectLst/>
                          <a:latin typeface="Cambria" panose="02040503050406030204" pitchFamily="18" charset="0"/>
                        </a:rPr>
                        <a:t>“What was said?” is clear</a:t>
                      </a:r>
                      <a:endParaRPr lang="en-US" sz="2400" b="1" dirty="0">
                        <a:effectLst/>
                        <a:latin typeface="Cambria" panose="02040503050406030204" pitchFamily="18" charset="0"/>
                      </a:endParaRPr>
                    </a:p>
                    <a:p>
                      <a:pPr marL="217170" marR="0">
                        <a:spcBef>
                          <a:spcPts val="0"/>
                        </a:spcBef>
                        <a:spcAft>
                          <a:spcPts val="0"/>
                        </a:spcAft>
                      </a:pPr>
                      <a:r>
                        <a:rPr lang="en-US" sz="1050" b="1" dirty="0">
                          <a:effectLst/>
                        </a:rPr>
                        <a:t> </a:t>
                      </a:r>
                      <a:endParaRPr lang="en-US" sz="1400" b="1" dirty="0">
                        <a:effectLst/>
                        <a:latin typeface="Aparajita"/>
                        <a:ea typeface="Calibri" panose="020F0502020204030204" pitchFamily="34" charset="0"/>
                        <a:cs typeface="Aparajita"/>
                      </a:endParaRPr>
                    </a:p>
                  </a:txBody>
                  <a:tcPr marL="68580" marR="68580" marT="0" marB="0"/>
                </a:tc>
                <a:tc>
                  <a:txBody>
                    <a:bodyPr/>
                    <a:lstStyle/>
                    <a:p>
                      <a:pPr marL="0" marR="0">
                        <a:spcBef>
                          <a:spcPts val="0"/>
                        </a:spcBef>
                        <a:spcAft>
                          <a:spcPts val="720"/>
                        </a:spcAft>
                      </a:pPr>
                      <a:r>
                        <a:rPr lang="en-US" sz="1000">
                          <a:effectLst/>
                        </a:rPr>
                        <a:t> </a:t>
                      </a:r>
                      <a:endParaRPr lang="en-US" sz="1200">
                        <a:effectLst/>
                        <a:latin typeface="Aparajita"/>
                        <a:ea typeface="Calibri" panose="020F0502020204030204" pitchFamily="34" charset="0"/>
                        <a:cs typeface="Aparajita"/>
                      </a:endParaRPr>
                    </a:p>
                  </a:txBody>
                  <a:tcPr marL="68580" marR="68580" marT="0" marB="0"/>
                </a:tc>
              </a:tr>
              <a:tr h="1441023">
                <a:tc>
                  <a:txBody>
                    <a:bodyPr/>
                    <a:lstStyle/>
                    <a:p>
                      <a:pPr marL="0" marR="0">
                        <a:spcBef>
                          <a:spcPts val="0"/>
                        </a:spcBef>
                        <a:spcAft>
                          <a:spcPts val="720"/>
                        </a:spcAft>
                      </a:pPr>
                      <a:r>
                        <a:rPr lang="en-US" sz="800">
                          <a:effectLst/>
                        </a:rPr>
                        <a:t> </a:t>
                      </a:r>
                      <a:endParaRPr lang="en-US" sz="1200">
                        <a:effectLst/>
                        <a:latin typeface="Aparajita"/>
                        <a:ea typeface="Calibri" panose="020F0502020204030204" pitchFamily="34" charset="0"/>
                        <a:cs typeface="Aparajita"/>
                      </a:endParaRPr>
                    </a:p>
                  </a:txBody>
                  <a:tcPr marL="68580" marR="68580" marT="0" marB="0"/>
                </a:tc>
                <a:tc>
                  <a:txBody>
                    <a:bodyPr/>
                    <a:lstStyle/>
                    <a:p>
                      <a:pPr marL="0" marR="0">
                        <a:spcBef>
                          <a:spcPts val="0"/>
                        </a:spcBef>
                        <a:spcAft>
                          <a:spcPts val="0"/>
                        </a:spcAft>
                      </a:pPr>
                      <a:r>
                        <a:rPr lang="en-US" sz="1800" b="1" dirty="0">
                          <a:effectLst/>
                          <a:latin typeface="Cambria" panose="02040503050406030204" pitchFamily="18" charset="0"/>
                        </a:rPr>
                        <a:t>Can I analyze author’s craft?</a:t>
                      </a:r>
                      <a:endParaRPr lang="en-US" sz="2800" b="1" dirty="0">
                        <a:effectLst/>
                        <a:latin typeface="Cambria" panose="02040503050406030204" pitchFamily="18" charset="0"/>
                      </a:endParaRPr>
                    </a:p>
                    <a:p>
                      <a:pPr marL="342900" marR="0" lvl="0" indent="-342900">
                        <a:spcBef>
                          <a:spcPts val="0"/>
                        </a:spcBef>
                        <a:spcAft>
                          <a:spcPts val="0"/>
                        </a:spcAft>
                        <a:buFont typeface="Symbol" panose="05050102010706020507" pitchFamily="18" charset="2"/>
                        <a:buBlip>
                          <a:blip r:embed="rId2"/>
                        </a:buBlip>
                      </a:pPr>
                      <a:r>
                        <a:rPr lang="en-US" sz="1800" b="1" dirty="0">
                          <a:effectLst/>
                          <a:latin typeface="Cambria" panose="02040503050406030204" pitchFamily="18" charset="0"/>
                        </a:rPr>
                        <a:t>Abundant literary </a:t>
                      </a:r>
                      <a:r>
                        <a:rPr lang="en-US" sz="1800" b="1" dirty="0" smtClean="0">
                          <a:effectLst/>
                          <a:latin typeface="Cambria" panose="02040503050406030204" pitchFamily="18" charset="0"/>
                        </a:rPr>
                        <a:t>devices</a:t>
                      </a:r>
                      <a:endParaRPr lang="en-US" sz="2800" b="1" dirty="0">
                        <a:effectLst/>
                        <a:latin typeface="Cambria" panose="02040503050406030204" pitchFamily="18" charset="0"/>
                      </a:endParaRPr>
                    </a:p>
                    <a:p>
                      <a:pPr marL="342900" marR="0" lvl="0" indent="-342900">
                        <a:spcBef>
                          <a:spcPts val="0"/>
                        </a:spcBef>
                        <a:spcAft>
                          <a:spcPts val="0"/>
                        </a:spcAft>
                        <a:buFont typeface="Symbol" panose="05050102010706020507" pitchFamily="18" charset="2"/>
                        <a:buBlip>
                          <a:blip r:embed="rId2"/>
                        </a:buBlip>
                      </a:pPr>
                      <a:r>
                        <a:rPr lang="en-US" sz="1800" b="1" dirty="0">
                          <a:effectLst/>
                          <a:latin typeface="Cambria" panose="02040503050406030204" pitchFamily="18" charset="0"/>
                        </a:rPr>
                        <a:t>Accurate analysis</a:t>
                      </a:r>
                      <a:endParaRPr lang="en-US" sz="2800" b="1" dirty="0">
                        <a:effectLst/>
                        <a:latin typeface="Cambria" panose="02040503050406030204" pitchFamily="18" charset="0"/>
                      </a:endParaRPr>
                    </a:p>
                    <a:p>
                      <a:pPr marL="342900" marR="0" lvl="0" indent="-342900">
                        <a:spcBef>
                          <a:spcPts val="0"/>
                        </a:spcBef>
                        <a:spcAft>
                          <a:spcPts val="0"/>
                        </a:spcAft>
                        <a:buFont typeface="Symbol" panose="05050102010706020507" pitchFamily="18" charset="2"/>
                        <a:buBlip>
                          <a:blip r:embed="rId2"/>
                        </a:buBlip>
                      </a:pPr>
                      <a:r>
                        <a:rPr lang="en-US" sz="1800" b="1" dirty="0">
                          <a:effectLst/>
                          <a:latin typeface="Cambria" panose="02040503050406030204" pitchFamily="18" charset="0"/>
                        </a:rPr>
                        <a:t>Device connections abound</a:t>
                      </a:r>
                      <a:endParaRPr lang="en-US" sz="2800" b="1" dirty="0">
                        <a:effectLst/>
                        <a:latin typeface="Cambria" panose="02040503050406030204" pitchFamily="18" charset="0"/>
                      </a:endParaRPr>
                    </a:p>
                    <a:p>
                      <a:pPr marL="342900" marR="0" lvl="0" indent="-342900">
                        <a:spcBef>
                          <a:spcPts val="0"/>
                        </a:spcBef>
                        <a:spcAft>
                          <a:spcPts val="0"/>
                        </a:spcAft>
                        <a:buFont typeface="Symbol" panose="05050102010706020507" pitchFamily="18" charset="2"/>
                        <a:buBlip>
                          <a:blip r:embed="rId2"/>
                        </a:buBlip>
                      </a:pPr>
                      <a:r>
                        <a:rPr lang="en-US" sz="1800" b="1" dirty="0">
                          <a:effectLst/>
                          <a:latin typeface="Cambria" panose="02040503050406030204" pitchFamily="18" charset="0"/>
                        </a:rPr>
                        <a:t>“How was it said?” is </a:t>
                      </a:r>
                      <a:r>
                        <a:rPr lang="en-US" sz="1800" b="1" dirty="0" smtClean="0">
                          <a:effectLst/>
                          <a:latin typeface="Cambria" panose="02040503050406030204" pitchFamily="18" charset="0"/>
                        </a:rPr>
                        <a:t>clear</a:t>
                      </a:r>
                      <a:r>
                        <a:rPr lang="en-US" sz="1800" b="1" dirty="0">
                          <a:effectLst/>
                          <a:latin typeface="Cambria" panose="02040503050406030204" pitchFamily="18" charset="0"/>
                        </a:rPr>
                        <a:t> </a:t>
                      </a:r>
                      <a:endParaRPr lang="en-US" sz="2800" b="1" dirty="0">
                        <a:effectLst/>
                        <a:latin typeface="Cambria" panose="02040503050406030204" pitchFamily="18" charset="0"/>
                        <a:ea typeface="Calibri" panose="020F0502020204030204" pitchFamily="34" charset="0"/>
                        <a:cs typeface="Aparajita"/>
                      </a:endParaRPr>
                    </a:p>
                  </a:txBody>
                  <a:tcPr marL="68580" marR="68580" marT="0" marB="0"/>
                </a:tc>
                <a:tc>
                  <a:txBody>
                    <a:bodyPr/>
                    <a:lstStyle/>
                    <a:p>
                      <a:pPr marL="0" marR="0">
                        <a:spcBef>
                          <a:spcPts val="0"/>
                        </a:spcBef>
                        <a:spcAft>
                          <a:spcPts val="720"/>
                        </a:spcAft>
                      </a:pPr>
                      <a:r>
                        <a:rPr lang="en-US" sz="1000">
                          <a:effectLst/>
                        </a:rPr>
                        <a:t> </a:t>
                      </a:r>
                      <a:endParaRPr lang="en-US" sz="1200">
                        <a:effectLst/>
                        <a:latin typeface="Aparajita"/>
                        <a:ea typeface="Calibri" panose="020F0502020204030204" pitchFamily="34" charset="0"/>
                        <a:cs typeface="Aparajita"/>
                      </a:endParaRPr>
                    </a:p>
                  </a:txBody>
                  <a:tcPr marL="68580" marR="68580" marT="0" marB="0"/>
                </a:tc>
              </a:tr>
              <a:tr h="1825636">
                <a:tc>
                  <a:txBody>
                    <a:bodyPr/>
                    <a:lstStyle/>
                    <a:p>
                      <a:pPr marL="0" marR="0">
                        <a:spcBef>
                          <a:spcPts val="0"/>
                        </a:spcBef>
                        <a:spcAft>
                          <a:spcPts val="720"/>
                        </a:spcAft>
                      </a:pPr>
                      <a:r>
                        <a:rPr lang="en-US" sz="800">
                          <a:effectLst/>
                        </a:rPr>
                        <a:t> </a:t>
                      </a:r>
                      <a:endParaRPr lang="en-US" sz="1200">
                        <a:effectLst/>
                        <a:latin typeface="Aparajita"/>
                        <a:ea typeface="Calibri" panose="020F0502020204030204" pitchFamily="34" charset="0"/>
                        <a:cs typeface="Aparajita"/>
                      </a:endParaRPr>
                    </a:p>
                  </a:txBody>
                  <a:tcPr marL="68580" marR="68580" marT="0" marB="0"/>
                </a:tc>
                <a:tc>
                  <a:txBody>
                    <a:bodyPr/>
                    <a:lstStyle/>
                    <a:p>
                      <a:pPr marL="0" marR="0">
                        <a:spcBef>
                          <a:spcPts val="0"/>
                        </a:spcBef>
                        <a:spcAft>
                          <a:spcPts val="0"/>
                        </a:spcAft>
                      </a:pPr>
                      <a:r>
                        <a:rPr lang="en-US" sz="1800" b="1" dirty="0">
                          <a:effectLst/>
                          <a:latin typeface="Cambria" panose="02040503050406030204" pitchFamily="18" charset="0"/>
                        </a:rPr>
                        <a:t>Can I see author’s intent?</a:t>
                      </a:r>
                      <a:endParaRPr lang="en-US" sz="2800" b="1" dirty="0">
                        <a:effectLst/>
                        <a:latin typeface="Cambria" panose="02040503050406030204" pitchFamily="18" charset="0"/>
                      </a:endParaRPr>
                    </a:p>
                    <a:p>
                      <a:pPr marL="342900" marR="0" lvl="0" indent="-342900">
                        <a:spcBef>
                          <a:spcPts val="0"/>
                        </a:spcBef>
                        <a:spcAft>
                          <a:spcPts val="0"/>
                        </a:spcAft>
                        <a:buFont typeface="Symbol" panose="05050102010706020507" pitchFamily="18" charset="2"/>
                        <a:buBlip>
                          <a:blip r:embed="rId2"/>
                        </a:buBlip>
                      </a:pPr>
                      <a:r>
                        <a:rPr lang="en-US" sz="1800" b="1" dirty="0">
                          <a:effectLst/>
                          <a:latin typeface="Cambria" panose="02040503050406030204" pitchFamily="18" charset="0"/>
                        </a:rPr>
                        <a:t>Theme is universal sentence</a:t>
                      </a:r>
                      <a:endParaRPr lang="en-US" sz="2800" b="1" dirty="0">
                        <a:effectLst/>
                        <a:latin typeface="Cambria" panose="02040503050406030204" pitchFamily="18" charset="0"/>
                      </a:endParaRPr>
                    </a:p>
                    <a:p>
                      <a:pPr marL="342900" marR="0" lvl="0" indent="-342900">
                        <a:spcBef>
                          <a:spcPts val="0"/>
                        </a:spcBef>
                        <a:spcAft>
                          <a:spcPts val="0"/>
                        </a:spcAft>
                        <a:buFont typeface="Symbol" panose="05050102010706020507" pitchFamily="18" charset="2"/>
                        <a:buBlip>
                          <a:blip r:embed="rId2"/>
                        </a:buBlip>
                      </a:pPr>
                      <a:r>
                        <a:rPr lang="en-US" sz="1800" b="1" dirty="0">
                          <a:effectLst/>
                          <a:latin typeface="Cambria" panose="02040503050406030204" pitchFamily="18" charset="0"/>
                        </a:rPr>
                        <a:t>Author </a:t>
                      </a:r>
                      <a:r>
                        <a:rPr lang="en-US" sz="1800" b="1" dirty="0">
                          <a:effectLst/>
                          <a:latin typeface="Cambria" panose="02040503050406030204" pitchFamily="18" charset="0"/>
                          <a:sym typeface="Wingdings" panose="05000000000000000000" pitchFamily="2" charset="2"/>
                        </a:rPr>
                        <a:t></a:t>
                      </a:r>
                      <a:r>
                        <a:rPr lang="en-US" sz="1800" b="1" dirty="0">
                          <a:effectLst/>
                          <a:latin typeface="Cambria" panose="02040503050406030204" pitchFamily="18" charset="0"/>
                        </a:rPr>
                        <a:t> Text </a:t>
                      </a:r>
                      <a:r>
                        <a:rPr lang="en-US" sz="1800" b="1" dirty="0">
                          <a:effectLst/>
                          <a:latin typeface="Cambria" panose="02040503050406030204" pitchFamily="18" charset="0"/>
                          <a:sym typeface="Wingdings" panose="05000000000000000000" pitchFamily="2" charset="2"/>
                        </a:rPr>
                        <a:t></a:t>
                      </a:r>
                      <a:r>
                        <a:rPr lang="en-US" sz="1800" b="1" dirty="0">
                          <a:effectLst/>
                          <a:latin typeface="Cambria" panose="02040503050406030204" pitchFamily="18" charset="0"/>
                        </a:rPr>
                        <a:t> Reader</a:t>
                      </a:r>
                      <a:endParaRPr lang="en-US" sz="2800" b="1" dirty="0">
                        <a:effectLst/>
                        <a:latin typeface="Cambria" panose="02040503050406030204" pitchFamily="18" charset="0"/>
                      </a:endParaRPr>
                    </a:p>
                    <a:p>
                      <a:pPr marL="342900" marR="0" lvl="0" indent="-342900">
                        <a:spcBef>
                          <a:spcPts val="0"/>
                        </a:spcBef>
                        <a:spcAft>
                          <a:spcPts val="0"/>
                        </a:spcAft>
                        <a:buFont typeface="Symbol" panose="05050102010706020507" pitchFamily="18" charset="2"/>
                        <a:buBlip>
                          <a:blip r:embed="rId2"/>
                        </a:buBlip>
                      </a:pPr>
                      <a:r>
                        <a:rPr lang="en-US" sz="1800" b="1" dirty="0">
                          <a:effectLst/>
                          <a:latin typeface="Cambria" panose="02040503050406030204" pitchFamily="18" charset="0"/>
                        </a:rPr>
                        <a:t>Other text connections </a:t>
                      </a:r>
                      <a:endParaRPr lang="en-US" sz="2800" b="1" dirty="0">
                        <a:effectLst/>
                        <a:latin typeface="Cambria" panose="02040503050406030204" pitchFamily="18" charset="0"/>
                      </a:endParaRPr>
                    </a:p>
                    <a:p>
                      <a:pPr marL="342900" marR="0" lvl="0" indent="-342900">
                        <a:spcBef>
                          <a:spcPts val="0"/>
                        </a:spcBef>
                        <a:spcAft>
                          <a:spcPts val="0"/>
                        </a:spcAft>
                        <a:buFont typeface="Symbol" panose="05050102010706020507" pitchFamily="18" charset="2"/>
                        <a:buBlip>
                          <a:blip r:embed="rId2"/>
                        </a:buBlip>
                      </a:pPr>
                      <a:r>
                        <a:rPr lang="en-US" sz="1800" b="1" dirty="0">
                          <a:effectLst/>
                          <a:latin typeface="Cambria" panose="02040503050406030204" pitchFamily="18" charset="0"/>
                        </a:rPr>
                        <a:t>“Why was it said?” is clear</a:t>
                      </a:r>
                      <a:endParaRPr lang="en-US" sz="2800" b="1" dirty="0">
                        <a:effectLst/>
                        <a:latin typeface="Cambria" panose="02040503050406030204" pitchFamily="18" charset="0"/>
                      </a:endParaRPr>
                    </a:p>
                    <a:p>
                      <a:pPr marL="217170" marR="0">
                        <a:spcBef>
                          <a:spcPts val="0"/>
                        </a:spcBef>
                        <a:spcAft>
                          <a:spcPts val="0"/>
                        </a:spcAft>
                      </a:pPr>
                      <a:r>
                        <a:rPr lang="en-US" sz="1800" b="1" dirty="0">
                          <a:effectLst/>
                          <a:latin typeface="Cambria" panose="02040503050406030204" pitchFamily="18" charset="0"/>
                        </a:rPr>
                        <a:t> </a:t>
                      </a:r>
                      <a:endParaRPr lang="en-US" sz="2800" b="1" dirty="0">
                        <a:effectLst/>
                        <a:latin typeface="Cambria" panose="02040503050406030204" pitchFamily="18" charset="0"/>
                        <a:ea typeface="Calibri" panose="020F0502020204030204" pitchFamily="34" charset="0"/>
                        <a:cs typeface="Aparajita"/>
                      </a:endParaRPr>
                    </a:p>
                  </a:txBody>
                  <a:tcPr marL="68580" marR="68580" marT="0" marB="0"/>
                </a:tc>
                <a:tc>
                  <a:txBody>
                    <a:bodyPr/>
                    <a:lstStyle/>
                    <a:p>
                      <a:pPr marL="0" marR="0">
                        <a:spcBef>
                          <a:spcPts val="0"/>
                        </a:spcBef>
                        <a:spcAft>
                          <a:spcPts val="720"/>
                        </a:spcAft>
                      </a:pPr>
                      <a:r>
                        <a:rPr lang="en-US" sz="1000" dirty="0">
                          <a:effectLst/>
                        </a:rPr>
                        <a:t> </a:t>
                      </a:r>
                      <a:endParaRPr lang="en-US" sz="1200" dirty="0">
                        <a:effectLst/>
                        <a:latin typeface="Aparajita"/>
                        <a:ea typeface="Calibri" panose="020F0502020204030204" pitchFamily="34" charset="0"/>
                        <a:cs typeface="Aparajita"/>
                      </a:endParaRPr>
                    </a:p>
                  </a:txBody>
                  <a:tcPr marL="68580" marR="68580" marT="0" marB="0"/>
                </a:tc>
              </a:tr>
            </a:tbl>
          </a:graphicData>
        </a:graphic>
      </p:graphicFrame>
    </p:spTree>
    <p:extLst>
      <p:ext uri="{BB962C8B-B14F-4D97-AF65-F5344CB8AC3E}">
        <p14:creationId xmlns:p14="http://schemas.microsoft.com/office/powerpoint/2010/main" val="191229223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86200" y="76200"/>
            <a:ext cx="5257800" cy="6781800"/>
          </a:xfrm>
        </p:spPr>
        <p:txBody>
          <a:bodyPr/>
          <a:lstStyle/>
          <a:p>
            <a:r>
              <a:rPr lang="en-US" sz="2800" dirty="0" smtClean="0">
                <a:solidFill>
                  <a:srgbClr val="FFC000"/>
                </a:solidFill>
                <a:latin typeface="Cambria" panose="02040503050406030204" pitchFamily="18" charset="0"/>
                <a:cs typeface="Aparajita" panose="020B0604020202020204" pitchFamily="34" charset="0"/>
              </a:rPr>
              <a:t>SBL </a:t>
            </a:r>
            <a:r>
              <a:rPr lang="en-US" sz="2800" dirty="0" smtClean="0">
                <a:solidFill>
                  <a:srgbClr val="FFC000"/>
                </a:solidFill>
                <a:latin typeface="Cambria" panose="02040503050406030204" pitchFamily="18" charset="0"/>
                <a:cs typeface="Aparajita" panose="020B0604020202020204" pitchFamily="34" charset="0"/>
                <a:sym typeface="Wingdings" panose="05000000000000000000" pitchFamily="2" charset="2"/>
              </a:rPr>
              <a:t> TTOG</a:t>
            </a:r>
            <a:endParaRPr lang="en-US" sz="2800" dirty="0" smtClean="0">
              <a:solidFill>
                <a:srgbClr val="FFC000"/>
              </a:solidFill>
              <a:latin typeface="Cambria" panose="02040503050406030204" pitchFamily="18" charset="0"/>
              <a:cs typeface="Aparajita" panose="020B0604020202020204" pitchFamily="34" charset="0"/>
            </a:endParaRPr>
          </a:p>
          <a:p>
            <a:r>
              <a:rPr lang="en-US" sz="3200" dirty="0" smtClean="0">
                <a:solidFill>
                  <a:srgbClr val="FFC000"/>
                </a:solidFill>
                <a:latin typeface="Cambria" panose="02040503050406030204" pitchFamily="18" charset="0"/>
                <a:cs typeface="Aparajita" panose="020B0604020202020204" pitchFamily="34" charset="0"/>
              </a:rPr>
              <a:t>AP Lit. Seniors</a:t>
            </a:r>
          </a:p>
          <a:p>
            <a:r>
              <a:rPr lang="en-US" sz="3200" dirty="0" smtClean="0">
                <a:solidFill>
                  <a:srgbClr val="FFC000"/>
                </a:solidFill>
                <a:latin typeface="Cambria" panose="02040503050406030204" pitchFamily="18" charset="0"/>
                <a:cs typeface="Aparajita" panose="020B0604020202020204" pitchFamily="34" charset="0"/>
              </a:rPr>
              <a:t>6 Standards</a:t>
            </a:r>
          </a:p>
          <a:p>
            <a:r>
              <a:rPr lang="en-US" sz="3200" dirty="0" smtClean="0">
                <a:solidFill>
                  <a:srgbClr val="FFC000"/>
                </a:solidFill>
                <a:latin typeface="Cambria" panose="02040503050406030204" pitchFamily="18" charset="0"/>
                <a:cs typeface="Aparajita" panose="020B0604020202020204" pitchFamily="34" charset="0"/>
              </a:rPr>
              <a:t>SE2R </a:t>
            </a:r>
          </a:p>
          <a:p>
            <a:r>
              <a:rPr lang="en-US" sz="3200" dirty="0" smtClean="0">
                <a:solidFill>
                  <a:srgbClr val="FFC000"/>
                </a:solidFill>
                <a:latin typeface="Cambria" panose="02040503050406030204" pitchFamily="18" charset="0"/>
                <a:cs typeface="Aparajita" panose="020B0604020202020204" pitchFamily="34" charset="0"/>
              </a:rPr>
              <a:t>“Saw, standards, practice, resubmit”</a:t>
            </a:r>
          </a:p>
          <a:p>
            <a:r>
              <a:rPr lang="en-US" sz="3200" dirty="0" smtClean="0">
                <a:solidFill>
                  <a:srgbClr val="FFC000"/>
                </a:solidFill>
                <a:latin typeface="Cambria" panose="02040503050406030204" pitchFamily="18" charset="0"/>
                <a:cs typeface="Aparajita" panose="020B0604020202020204" pitchFamily="34" charset="0"/>
              </a:rPr>
              <a:t>Abundance, not format, for evidence</a:t>
            </a:r>
          </a:p>
          <a:p>
            <a:r>
              <a:rPr lang="en-US" sz="3200" dirty="0" smtClean="0">
                <a:solidFill>
                  <a:srgbClr val="FFC000"/>
                </a:solidFill>
                <a:latin typeface="Cambria" panose="02040503050406030204" pitchFamily="18" charset="0"/>
                <a:cs typeface="Aparajita" panose="020B0604020202020204" pitchFamily="34" charset="0"/>
              </a:rPr>
              <a:t>Excel and graphs (5 students)</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1884" t="1111" r="13844" b="-1111"/>
          <a:stretch/>
        </p:blipFill>
        <p:spPr>
          <a:xfrm>
            <a:off x="-9939" y="76200"/>
            <a:ext cx="3810000" cy="6858000"/>
          </a:xfrm>
          <a:prstGeom prst="rect">
            <a:avLst/>
          </a:prstGeom>
        </p:spPr>
      </p:pic>
    </p:spTree>
    <p:extLst>
      <p:ext uri="{BB962C8B-B14F-4D97-AF65-F5344CB8AC3E}">
        <p14:creationId xmlns:p14="http://schemas.microsoft.com/office/powerpoint/2010/main" val="399526368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0" y="291203"/>
            <a:ext cx="7802033" cy="5851525"/>
          </a:xfrm>
        </p:spPr>
      </p:pic>
    </p:spTree>
    <p:extLst>
      <p:ext uri="{BB962C8B-B14F-4D97-AF65-F5344CB8AC3E}">
        <p14:creationId xmlns:p14="http://schemas.microsoft.com/office/powerpoint/2010/main" val="222013439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86200" y="76200"/>
            <a:ext cx="5257800" cy="6781800"/>
          </a:xfrm>
        </p:spPr>
        <p:txBody>
          <a:bodyPr/>
          <a:lstStyle/>
          <a:p>
            <a:r>
              <a:rPr lang="en-US" sz="2800" dirty="0" smtClean="0">
                <a:solidFill>
                  <a:srgbClr val="FFC000"/>
                </a:solidFill>
                <a:latin typeface="Cambria" panose="02040503050406030204" pitchFamily="18" charset="0"/>
                <a:cs typeface="Aparajita" panose="020B0604020202020204" pitchFamily="34" charset="0"/>
              </a:rPr>
              <a:t>SBL </a:t>
            </a:r>
            <a:r>
              <a:rPr lang="en-US" sz="2800" dirty="0" smtClean="0">
                <a:solidFill>
                  <a:srgbClr val="FFC000"/>
                </a:solidFill>
                <a:latin typeface="Cambria" panose="02040503050406030204" pitchFamily="18" charset="0"/>
                <a:cs typeface="Aparajita" panose="020B0604020202020204" pitchFamily="34" charset="0"/>
                <a:sym typeface="Wingdings" panose="05000000000000000000" pitchFamily="2" charset="2"/>
              </a:rPr>
              <a:t> TTOG</a:t>
            </a:r>
            <a:endParaRPr lang="en-US" sz="2800" dirty="0" smtClean="0">
              <a:solidFill>
                <a:srgbClr val="FFC000"/>
              </a:solidFill>
              <a:latin typeface="Cambria" panose="02040503050406030204" pitchFamily="18" charset="0"/>
              <a:cs typeface="Aparajita" panose="020B0604020202020204" pitchFamily="34" charset="0"/>
            </a:endParaRPr>
          </a:p>
          <a:p>
            <a:r>
              <a:rPr lang="en-US" sz="3200" dirty="0" smtClean="0">
                <a:solidFill>
                  <a:srgbClr val="FFC000"/>
                </a:solidFill>
                <a:latin typeface="Cambria" panose="02040503050406030204" pitchFamily="18" charset="0"/>
                <a:cs typeface="Aparajita" panose="020B0604020202020204" pitchFamily="34" charset="0"/>
              </a:rPr>
              <a:t>AP Lit. Seniors</a:t>
            </a:r>
          </a:p>
          <a:p>
            <a:r>
              <a:rPr lang="en-US" sz="3200" dirty="0" smtClean="0">
                <a:solidFill>
                  <a:srgbClr val="FFC000"/>
                </a:solidFill>
                <a:latin typeface="Cambria" panose="02040503050406030204" pitchFamily="18" charset="0"/>
                <a:cs typeface="Aparajita" panose="020B0604020202020204" pitchFamily="34" charset="0"/>
              </a:rPr>
              <a:t>6 Standards</a:t>
            </a:r>
          </a:p>
          <a:p>
            <a:r>
              <a:rPr lang="en-US" sz="3200" dirty="0" smtClean="0">
                <a:solidFill>
                  <a:srgbClr val="FFC000"/>
                </a:solidFill>
                <a:latin typeface="Cambria" panose="02040503050406030204" pitchFamily="18" charset="0"/>
                <a:cs typeface="Aparajita" panose="020B0604020202020204" pitchFamily="34" charset="0"/>
              </a:rPr>
              <a:t>SE2R </a:t>
            </a:r>
          </a:p>
          <a:p>
            <a:r>
              <a:rPr lang="en-US" sz="3200" dirty="0" smtClean="0">
                <a:solidFill>
                  <a:srgbClr val="FFC000"/>
                </a:solidFill>
                <a:latin typeface="Cambria" panose="02040503050406030204" pitchFamily="18" charset="0"/>
                <a:cs typeface="Aparajita" panose="020B0604020202020204" pitchFamily="34" charset="0"/>
              </a:rPr>
              <a:t>“Saw, standards, practice, resubmit”</a:t>
            </a:r>
          </a:p>
          <a:p>
            <a:r>
              <a:rPr lang="en-US" sz="3200" dirty="0" smtClean="0">
                <a:solidFill>
                  <a:srgbClr val="FFC000"/>
                </a:solidFill>
                <a:latin typeface="Cambria" panose="02040503050406030204" pitchFamily="18" charset="0"/>
                <a:cs typeface="Aparajita" panose="020B0604020202020204" pitchFamily="34" charset="0"/>
              </a:rPr>
              <a:t>Abundance, not format, for evidence</a:t>
            </a:r>
          </a:p>
          <a:p>
            <a:r>
              <a:rPr lang="en-US" sz="3200" dirty="0" smtClean="0">
                <a:solidFill>
                  <a:srgbClr val="FFC000"/>
                </a:solidFill>
                <a:latin typeface="Cambria" panose="02040503050406030204" pitchFamily="18" charset="0"/>
                <a:cs typeface="Aparajita" panose="020B0604020202020204" pitchFamily="34" charset="0"/>
              </a:rPr>
              <a:t>Excel and graphs (5)</a:t>
            </a:r>
          </a:p>
          <a:p>
            <a:r>
              <a:rPr lang="en-US" sz="3200" dirty="0" smtClean="0">
                <a:solidFill>
                  <a:srgbClr val="FFC000"/>
                </a:solidFill>
                <a:latin typeface="Cambria" panose="02040503050406030204" pitchFamily="18" charset="0"/>
                <a:cs typeface="Aparajita" panose="020B0604020202020204" pitchFamily="34" charset="0"/>
              </a:rPr>
              <a:t>Physical Binder with dividers (11)</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1884" t="1111" r="13844" b="-1111"/>
          <a:stretch/>
        </p:blipFill>
        <p:spPr>
          <a:xfrm>
            <a:off x="-9939" y="76200"/>
            <a:ext cx="3810000" cy="6858000"/>
          </a:xfrm>
          <a:prstGeom prst="rect">
            <a:avLst/>
          </a:prstGeom>
        </p:spPr>
      </p:pic>
    </p:spTree>
    <p:extLst>
      <p:ext uri="{BB962C8B-B14F-4D97-AF65-F5344CB8AC3E}">
        <p14:creationId xmlns:p14="http://schemas.microsoft.com/office/powerpoint/2010/main" val="26087221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721783" y="274638"/>
            <a:ext cx="7965017" cy="5973763"/>
          </a:xfrm>
        </p:spPr>
      </p:pic>
    </p:spTree>
    <p:extLst>
      <p:ext uri="{BB962C8B-B14F-4D97-AF65-F5344CB8AC3E}">
        <p14:creationId xmlns:p14="http://schemas.microsoft.com/office/powerpoint/2010/main" val="364856795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38400" y="274638"/>
            <a:ext cx="4516636" cy="6022182"/>
          </a:xfrm>
        </p:spPr>
      </p:pic>
    </p:spTree>
    <p:extLst>
      <p:ext uri="{BB962C8B-B14F-4D97-AF65-F5344CB8AC3E}">
        <p14:creationId xmlns:p14="http://schemas.microsoft.com/office/powerpoint/2010/main" val="342611840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503" t="996" r="846" b="16305"/>
          <a:stretch/>
        </p:blipFill>
        <p:spPr>
          <a:xfrm>
            <a:off x="1905000" y="152400"/>
            <a:ext cx="5486400" cy="6324600"/>
          </a:xfrm>
        </p:spPr>
      </p:pic>
    </p:spTree>
    <p:extLst>
      <p:ext uri="{BB962C8B-B14F-4D97-AF65-F5344CB8AC3E}">
        <p14:creationId xmlns:p14="http://schemas.microsoft.com/office/powerpoint/2010/main" val="33121247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118787" name="Text Box 3"/>
          <p:cNvSpPr txBox="1">
            <a:spLocks noChangeArrowheads="1"/>
          </p:cNvSpPr>
          <p:nvPr/>
        </p:nvSpPr>
        <p:spPr bwMode="auto">
          <a:xfrm>
            <a:off x="0" y="0"/>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118797" name="Text Box 13"/>
          <p:cNvSpPr txBox="1">
            <a:spLocks noChangeArrowheads="1"/>
          </p:cNvSpPr>
          <p:nvPr/>
        </p:nvSpPr>
        <p:spPr bwMode="auto">
          <a:xfrm>
            <a:off x="4728187" y="-152400"/>
            <a:ext cx="4461567" cy="18774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lgn="ctr"/>
            <a:endParaRPr lang="en-US" altLang="en-US" sz="3600" b="1" u="sng" dirty="0" smtClean="0">
              <a:effectLst>
                <a:outerShdw blurRad="38100" dist="38100" dir="2700000" algn="tl">
                  <a:srgbClr val="C0C0C0"/>
                </a:outerShdw>
              </a:effectLst>
              <a:latin typeface="Goudy Old Style" pitchFamily="18" charset="0"/>
            </a:endParaRPr>
          </a:p>
          <a:p>
            <a:pPr algn="ctr"/>
            <a:endParaRPr lang="en-US" altLang="en-US" sz="3600" b="1" u="sng" dirty="0">
              <a:effectLst>
                <a:outerShdw blurRad="38100" dist="38100" dir="2700000" algn="tl">
                  <a:srgbClr val="C0C0C0"/>
                </a:outerShdw>
              </a:effectLst>
              <a:latin typeface="Goudy Old Style" pitchFamily="18" charset="0"/>
            </a:endParaRPr>
          </a:p>
          <a:p>
            <a:pPr algn="ctr"/>
            <a:r>
              <a:rPr lang="en-US" altLang="en-US" sz="3600" b="1" u="sng" dirty="0" smtClean="0">
                <a:effectLst>
                  <a:outerShdw blurRad="38100" dist="38100" dir="2700000" algn="tl">
                    <a:srgbClr val="C0C0C0"/>
                  </a:outerShdw>
                </a:effectLst>
                <a:latin typeface="Goudy Old Style" pitchFamily="18" charset="0"/>
              </a:rPr>
              <a:t>Why </a:t>
            </a:r>
            <a:r>
              <a:rPr lang="en-US" altLang="en-US" sz="3600" b="1" u="sng" dirty="0">
                <a:effectLst>
                  <a:outerShdw blurRad="38100" dist="38100" dir="2700000" algn="tl">
                    <a:srgbClr val="C0C0C0"/>
                  </a:outerShdw>
                </a:effectLst>
                <a:latin typeface="Goudy Old Style" pitchFamily="18" charset="0"/>
              </a:rPr>
              <a:t>did I do this?</a:t>
            </a:r>
          </a:p>
          <a:p>
            <a:endParaRPr lang="en-US" altLang="en-US" sz="4000" b="1" dirty="0" smtClean="0">
              <a:effectLst>
                <a:outerShdw blurRad="38100" dist="38100" dir="2700000" algn="tl">
                  <a:srgbClr val="C0C0C0"/>
                </a:outerShdw>
              </a:effectLst>
              <a:latin typeface="Goudy Old Style" pitchFamily="18" charset="0"/>
            </a:endParaRPr>
          </a:p>
          <a:p>
            <a:pPr algn="ctr"/>
            <a:r>
              <a:rPr lang="en-US" altLang="en-US" sz="4000" b="1" dirty="0" smtClean="0">
                <a:effectLst>
                  <a:outerShdw blurRad="38100" dist="38100" dir="2700000" algn="tl">
                    <a:srgbClr val="C0C0C0"/>
                  </a:outerShdw>
                </a:effectLst>
                <a:latin typeface="Goudy Old Style" pitchFamily="18" charset="0"/>
              </a:rPr>
              <a:t>“Missy O.” &amp; </a:t>
            </a:r>
          </a:p>
          <a:p>
            <a:pPr algn="ctr"/>
            <a:r>
              <a:rPr lang="en-US" altLang="en-US" sz="4000" b="1" dirty="0" smtClean="0">
                <a:effectLst>
                  <a:outerShdw blurRad="38100" dist="38100" dir="2700000" algn="tl">
                    <a:srgbClr val="C0C0C0"/>
                  </a:outerShdw>
                </a:effectLst>
                <a:latin typeface="Goudy Old Style" pitchFamily="18" charset="0"/>
              </a:rPr>
              <a:t>“</a:t>
            </a:r>
            <a:r>
              <a:rPr lang="en-US" altLang="en-US" sz="4000" b="1" dirty="0" smtClean="0">
                <a:effectLst>
                  <a:outerShdw blurRad="38100" dist="38100" dir="2700000" algn="tl">
                    <a:srgbClr val="C0C0C0"/>
                  </a:outerShdw>
                </a:effectLst>
                <a:latin typeface="Goudy Old Style" pitchFamily="18" charset="0"/>
              </a:rPr>
              <a:t>Jake D.”</a:t>
            </a:r>
            <a:endParaRPr lang="en-US" altLang="en-US" sz="4000" b="1" dirty="0">
              <a:effectLst>
                <a:outerShdw blurRad="38100" dist="38100" dir="2700000" algn="tl">
                  <a:srgbClr val="C0C0C0"/>
                </a:outerShdw>
              </a:effectLst>
              <a:latin typeface="Goudy Old Style" pitchFamily="18" charset="0"/>
            </a:endParaRPr>
          </a:p>
          <a:p>
            <a:pPr algn="ctr"/>
            <a:endParaRPr lang="en-US" altLang="en-US" sz="4000" b="1" dirty="0">
              <a:effectLst>
                <a:outerShdw blurRad="38100" dist="38100" dir="2700000" algn="tl">
                  <a:srgbClr val="C0C0C0"/>
                </a:outerShdw>
              </a:effectLst>
              <a:latin typeface="Goudy Old Style" pitchFamily="18" charset="0"/>
            </a:endParaRPr>
          </a:p>
          <a:p>
            <a:pPr algn="ctr"/>
            <a:r>
              <a:rPr lang="en-US" altLang="en-US" sz="4000" b="1" dirty="0" smtClean="0">
                <a:effectLst>
                  <a:outerShdw blurRad="38100" dist="38100" dir="2700000" algn="tl">
                    <a:srgbClr val="C0C0C0"/>
                  </a:outerShdw>
                </a:effectLst>
                <a:latin typeface="Goudy Old Style" pitchFamily="18" charset="0"/>
              </a:rPr>
              <a:t>“Students” vs. “Learners”</a:t>
            </a:r>
            <a:endParaRPr lang="en-US" altLang="en-US" sz="4000" b="1" dirty="0">
              <a:effectLst>
                <a:outerShdw blurRad="38100" dist="38100" dir="2700000" algn="tl">
                  <a:srgbClr val="C0C0C0"/>
                </a:outerShdw>
              </a:effectLst>
              <a:latin typeface="Goudy Old Style" pitchFamily="18" charset="0"/>
            </a:endParaRPr>
          </a:p>
          <a:p>
            <a:r>
              <a:rPr lang="en-US" altLang="en-US" sz="4000" b="1" dirty="0" smtClean="0">
                <a:effectLst>
                  <a:outerShdw blurRad="38100" dist="38100" dir="2700000" algn="tl">
                    <a:srgbClr val="C0C0C0"/>
                  </a:outerShdw>
                </a:effectLst>
                <a:latin typeface="Goudy Old Style" pitchFamily="18" charset="0"/>
              </a:rPr>
              <a:t>                              </a:t>
            </a:r>
            <a:endParaRPr lang="en-US" altLang="en-US" sz="4000" b="1" dirty="0">
              <a:solidFill>
                <a:schemeClr val="bg1"/>
              </a:solidFill>
              <a:effectLst>
                <a:outerShdw blurRad="38100" dist="38100" dir="2700000" algn="tl">
                  <a:srgbClr val="C0C0C0"/>
                </a:outerShdw>
              </a:effectLst>
              <a:latin typeface="Goudy Old Style" pitchFamily="18" charset="0"/>
            </a:endParaRPr>
          </a:p>
          <a:p>
            <a:pPr algn="ctr"/>
            <a:endParaRPr lang="en-US" altLang="en-US" sz="4000" b="1" u="sng" dirty="0">
              <a:solidFill>
                <a:schemeClr val="bg1"/>
              </a:solidFill>
              <a:effectLst>
                <a:outerShdw blurRad="38100" dist="38100" dir="2700000" algn="tl">
                  <a:srgbClr val="C0C0C0"/>
                </a:outerShdw>
              </a:effectLst>
              <a:latin typeface="Goudy Old Style" pitchFamily="18" charset="0"/>
            </a:endParaRPr>
          </a:p>
          <a:p>
            <a:pPr algn="ctr"/>
            <a:endParaRPr lang="en-US" altLang="en-US" sz="3600" b="1" u="sng" dirty="0">
              <a:solidFill>
                <a:schemeClr val="bg1"/>
              </a:solidFill>
              <a:effectLst>
                <a:outerShdw blurRad="38100" dist="38100" dir="2700000" algn="tl">
                  <a:srgbClr val="C0C0C0"/>
                </a:outerShdw>
              </a:effectLst>
              <a:latin typeface="Goudy Old Style" pitchFamily="18" charset="0"/>
            </a:endParaRPr>
          </a:p>
          <a:p>
            <a:pPr algn="ctr"/>
            <a:endParaRPr lang="en-US" altLang="en-US" sz="5400" b="1" dirty="0">
              <a:solidFill>
                <a:schemeClr val="bg1"/>
              </a:solidFill>
              <a:effectLst>
                <a:outerShdw blurRad="38100" dist="38100" dir="2700000" algn="tl">
                  <a:srgbClr val="C0C0C0"/>
                </a:outerShdw>
              </a:effectLst>
              <a:latin typeface="Goudy Old Style" pitchFamily="18" charset="0"/>
            </a:endParaRPr>
          </a:p>
          <a:p>
            <a:pPr algn="ctr"/>
            <a:endParaRPr lang="en-US" altLang="en-US" sz="5400" b="1" dirty="0">
              <a:solidFill>
                <a:schemeClr val="bg1"/>
              </a:solidFill>
              <a:effectLst>
                <a:outerShdw blurRad="38100" dist="38100" dir="2700000" algn="tl">
                  <a:srgbClr val="C0C0C0"/>
                </a:outerShdw>
              </a:effectLst>
              <a:latin typeface="Goudy Old Style" pitchFamily="18" charset="0"/>
            </a:endParaRPr>
          </a:p>
          <a:p>
            <a:pPr algn="ctr"/>
            <a:endParaRPr lang="en-US" altLang="en-US" sz="5400" b="1" dirty="0">
              <a:solidFill>
                <a:schemeClr val="bg1"/>
              </a:solidFill>
              <a:effectLst>
                <a:outerShdw blurRad="38100" dist="38100" dir="2700000" algn="tl">
                  <a:srgbClr val="C0C0C0"/>
                </a:outerShdw>
              </a:effectLst>
              <a:latin typeface="Goudy Old Style" pitchFamily="18" charset="0"/>
            </a:endParaRPr>
          </a:p>
          <a:p>
            <a:pPr algn="ctr"/>
            <a:endParaRPr lang="en-US" altLang="en-US" sz="5400" b="1" dirty="0">
              <a:solidFill>
                <a:schemeClr val="bg1"/>
              </a:solidFill>
              <a:effectLst>
                <a:outerShdw blurRad="38100" dist="38100" dir="2700000" algn="tl">
                  <a:srgbClr val="C0C0C0"/>
                </a:outerShdw>
              </a:effectLst>
              <a:latin typeface="Goudy Old Style" pitchFamily="18" charset="0"/>
            </a:endParaRPr>
          </a:p>
          <a:p>
            <a:r>
              <a:rPr lang="en-US" altLang="en-US" sz="4000" b="1" dirty="0">
                <a:solidFill>
                  <a:srgbClr val="FF3300"/>
                </a:solidFill>
                <a:effectLst>
                  <a:outerShdw blurRad="38100" dist="38100" dir="2700000" algn="tl">
                    <a:srgbClr val="C0C0C0"/>
                  </a:outerShdw>
                </a:effectLst>
                <a:latin typeface="Goudy Old Style" pitchFamily="18" charset="0"/>
              </a:rPr>
              <a:t> </a:t>
            </a:r>
          </a:p>
          <a:p>
            <a:endParaRPr lang="en-US" altLang="en-US" sz="4000" b="1" dirty="0">
              <a:solidFill>
                <a:schemeClr val="bg1"/>
              </a:solidFill>
              <a:effectLst>
                <a:outerShdw blurRad="38100" dist="38100" dir="2700000" algn="tl">
                  <a:srgbClr val="C0C0C0"/>
                </a:outerShdw>
              </a:effectLst>
              <a:latin typeface="Goudy Old Style" pitchFamily="18" charset="0"/>
            </a:endParaRPr>
          </a:p>
          <a:p>
            <a:endParaRPr lang="en-US" altLang="en-US" sz="4000" b="1" dirty="0">
              <a:solidFill>
                <a:schemeClr val="bg1"/>
              </a:solidFill>
              <a:effectLst>
                <a:outerShdw blurRad="38100" dist="38100" dir="2700000" algn="tl">
                  <a:srgbClr val="C0C0C0"/>
                </a:outerShdw>
              </a:effectLst>
              <a:latin typeface="Goudy Old Style" pitchFamily="18" charset="0"/>
            </a:endParaRPr>
          </a:p>
          <a:p>
            <a:endParaRPr lang="en-US" altLang="en-US" sz="3600" b="1" dirty="0">
              <a:solidFill>
                <a:srgbClr val="660066"/>
              </a:solidFill>
              <a:effectLst>
                <a:outerShdw blurRad="38100" dist="38100" dir="2700000" algn="tl">
                  <a:srgbClr val="C0C0C0"/>
                </a:outerShdw>
              </a:effectLst>
              <a:latin typeface="Goudy Old Style" pitchFamily="18" charset="0"/>
            </a:endParaRPr>
          </a:p>
          <a:p>
            <a:endParaRPr lang="en-US" altLang="en-US" sz="3600" b="1" dirty="0">
              <a:solidFill>
                <a:srgbClr val="660066"/>
              </a:solidFill>
              <a:effectLst>
                <a:outerShdw blurRad="38100" dist="38100" dir="2700000" algn="tl">
                  <a:srgbClr val="C0C0C0"/>
                </a:outerShdw>
              </a:effectLst>
              <a:latin typeface="Goudy Old Style" pitchFamily="18" charset="0"/>
            </a:endParaRPr>
          </a:p>
          <a:p>
            <a:endParaRPr lang="en-US" altLang="en-US" sz="3600" b="1" dirty="0">
              <a:solidFill>
                <a:srgbClr val="00FF00"/>
              </a:solidFill>
              <a:effectLst>
                <a:outerShdw blurRad="38100" dist="38100" dir="2700000" algn="tl">
                  <a:srgbClr val="C0C0C0"/>
                </a:outerShdw>
              </a:effectLst>
              <a:latin typeface="Goudy Old Style" pitchFamily="18" charset="0"/>
            </a:endParaRPr>
          </a:p>
          <a:p>
            <a:endParaRPr lang="en-US" altLang="en-US" sz="3600" b="1" dirty="0">
              <a:solidFill>
                <a:srgbClr val="00FF00"/>
              </a:solidFill>
              <a:effectLst>
                <a:outerShdw blurRad="38100" dist="38100" dir="2700000" algn="tl">
                  <a:srgbClr val="C0C0C0"/>
                </a:outerShdw>
              </a:effectLst>
              <a:latin typeface="Goudy Old Style" pitchFamily="18" charset="0"/>
            </a:endParaRPr>
          </a:p>
          <a:p>
            <a:endParaRPr lang="en-US" altLang="en-US" sz="3600" b="1" dirty="0">
              <a:solidFill>
                <a:srgbClr val="FF6600"/>
              </a:solidFill>
              <a:effectLst>
                <a:outerShdw blurRad="38100" dist="38100" dir="2700000" algn="tl">
                  <a:srgbClr val="C0C0C0"/>
                </a:outerShdw>
              </a:effectLst>
              <a:latin typeface="Goudy Old Style" pitchFamily="18" charset="0"/>
            </a:endParaRPr>
          </a:p>
          <a:p>
            <a:endParaRPr lang="en-US" altLang="en-US" sz="3400" b="1" dirty="0">
              <a:solidFill>
                <a:schemeClr val="bg1"/>
              </a:solidFill>
              <a:effectLst>
                <a:outerShdw blurRad="38100" dist="38100" dir="2700000" algn="tl">
                  <a:srgbClr val="C0C0C0"/>
                </a:outerShdw>
              </a:effectLst>
              <a:latin typeface="Goudy Old Style" pitchFamily="18" charset="0"/>
            </a:endParaRPr>
          </a:p>
          <a:p>
            <a:endParaRPr lang="en-US" altLang="en-US" sz="3600" b="1" dirty="0">
              <a:effectLst>
                <a:outerShdw blurRad="38100" dist="38100" dir="2700000" algn="tl">
                  <a:srgbClr val="C0C0C0"/>
                </a:outerShdw>
              </a:effectLst>
              <a:latin typeface="Goudy Old Style" pitchFamily="18" charset="0"/>
            </a:endParaRPr>
          </a:p>
          <a:p>
            <a:endParaRPr lang="en-US" altLang="en-US" sz="4000" b="1" dirty="0">
              <a:effectLst>
                <a:outerShdw blurRad="38100" dist="38100" dir="2700000" algn="tl">
                  <a:srgbClr val="C0C0C0"/>
                </a:outerShdw>
              </a:effectLst>
              <a:latin typeface="Goudy Old Style" pitchFamily="18" charset="0"/>
            </a:endParaRPr>
          </a:p>
          <a:p>
            <a:endParaRPr lang="en-US" altLang="en-US" sz="4000" b="1" dirty="0">
              <a:effectLst>
                <a:outerShdw blurRad="38100" dist="38100" dir="2700000" algn="tl">
                  <a:srgbClr val="C0C0C0"/>
                </a:outerShdw>
              </a:effectLst>
              <a:latin typeface="Goudy Old Style" pitchFamily="18" charset="0"/>
            </a:endParaRPr>
          </a:p>
          <a:p>
            <a:endParaRPr lang="en-US" altLang="en-US" sz="4000" b="1" dirty="0">
              <a:effectLst>
                <a:outerShdw blurRad="38100" dist="38100" dir="2700000" algn="tl">
                  <a:srgbClr val="C0C0C0"/>
                </a:outerShdw>
              </a:effectLst>
              <a:latin typeface="Goudy Old Style" pitchFamily="18" charset="0"/>
            </a:endParaRPr>
          </a:p>
          <a:p>
            <a:endParaRPr lang="en-US" altLang="en-US" sz="4400" b="1" dirty="0">
              <a:solidFill>
                <a:schemeClr val="bg1"/>
              </a:solidFill>
              <a:effectLst>
                <a:outerShdw blurRad="38100" dist="38100" dir="2700000" algn="tl">
                  <a:srgbClr val="C0C0C0"/>
                </a:outerShdw>
              </a:effectLst>
              <a:latin typeface="Goudy Old Style" pitchFamily="18" charset="0"/>
            </a:endParaRPr>
          </a:p>
        </p:txBody>
      </p:sp>
      <p:sp>
        <p:nvSpPr>
          <p:cNvPr id="3" name="TextBox 2"/>
          <p:cNvSpPr txBox="1"/>
          <p:nvPr/>
        </p:nvSpPr>
        <p:spPr>
          <a:xfrm>
            <a:off x="2590800" y="2514600"/>
            <a:ext cx="184731" cy="369332"/>
          </a:xfrm>
          <a:prstGeom prst="rect">
            <a:avLst/>
          </a:prstGeom>
          <a:noFill/>
        </p:spPr>
        <p:txBody>
          <a:bodyPr wrap="none" rtlCol="0">
            <a:spAutoFit/>
          </a:bodyPr>
          <a:lstStyle/>
          <a:p>
            <a:endParaRPr lang="en-US" dirty="0"/>
          </a:p>
        </p:txBody>
      </p:sp>
      <p:sp>
        <p:nvSpPr>
          <p:cNvPr id="2" name="Rectangle 1"/>
          <p:cNvSpPr/>
          <p:nvPr/>
        </p:nvSpPr>
        <p:spPr>
          <a:xfrm>
            <a:off x="4447607" y="3244334"/>
            <a:ext cx="248786" cy="369332"/>
          </a:xfrm>
          <a:prstGeom prst="rect">
            <a:avLst/>
          </a:prstGeom>
        </p:spPr>
        <p:txBody>
          <a:bodyPr wrap="none">
            <a:spAutoFit/>
          </a:bodyPr>
          <a:lstStyle/>
          <a:p>
            <a:r>
              <a:rPr lang="en-US" dirty="0"/>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64906" y="857250"/>
            <a:ext cx="6858000" cy="5143500"/>
          </a:xfrm>
          <a:prstGeom prst="rect">
            <a:avLst/>
          </a:prstGeom>
        </p:spPr>
      </p:pic>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859" t="1683" r="2859" b="10769"/>
          <a:stretch/>
        </p:blipFill>
        <p:spPr>
          <a:xfrm>
            <a:off x="1981200" y="29817"/>
            <a:ext cx="5562600" cy="6887029"/>
          </a:xfrm>
        </p:spPr>
      </p:pic>
    </p:spTree>
    <p:extLst>
      <p:ext uri="{BB962C8B-B14F-4D97-AF65-F5344CB8AC3E}">
        <p14:creationId xmlns:p14="http://schemas.microsoft.com/office/powerpoint/2010/main" val="37310074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9594" t="1683" r="7348" b="5717"/>
          <a:stretch/>
        </p:blipFill>
        <p:spPr>
          <a:xfrm>
            <a:off x="2667000" y="381000"/>
            <a:ext cx="4038600" cy="6003325"/>
          </a:xfrm>
        </p:spPr>
      </p:pic>
    </p:spTree>
    <p:extLst>
      <p:ext uri="{BB962C8B-B14F-4D97-AF65-F5344CB8AC3E}">
        <p14:creationId xmlns:p14="http://schemas.microsoft.com/office/powerpoint/2010/main" val="289389138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2017" t="13470" r="2017" b="20870"/>
          <a:stretch/>
        </p:blipFill>
        <p:spPr>
          <a:xfrm>
            <a:off x="457200" y="1414325"/>
            <a:ext cx="8315567" cy="4267199"/>
          </a:xfrm>
        </p:spPr>
      </p:pic>
    </p:spTree>
    <p:extLst>
      <p:ext uri="{BB962C8B-B14F-4D97-AF65-F5344CB8AC3E}">
        <p14:creationId xmlns:p14="http://schemas.microsoft.com/office/powerpoint/2010/main" val="305053173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858" t="3366" r="2860" b="7401"/>
          <a:stretch/>
        </p:blipFill>
        <p:spPr>
          <a:xfrm>
            <a:off x="2286000" y="297829"/>
            <a:ext cx="4648200" cy="5865584"/>
          </a:xfrm>
        </p:spPr>
      </p:pic>
    </p:spTree>
    <p:extLst>
      <p:ext uri="{BB962C8B-B14F-4D97-AF65-F5344CB8AC3E}">
        <p14:creationId xmlns:p14="http://schemas.microsoft.com/office/powerpoint/2010/main" val="211416285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401" t="589" r="17520" b="2881"/>
          <a:stretch/>
        </p:blipFill>
        <p:spPr>
          <a:xfrm rot="5400000">
            <a:off x="1527465" y="225135"/>
            <a:ext cx="6400801" cy="6255332"/>
          </a:xfrm>
        </p:spPr>
      </p:pic>
    </p:spTree>
    <p:extLst>
      <p:ext uri="{BB962C8B-B14F-4D97-AF65-F5344CB8AC3E}">
        <p14:creationId xmlns:p14="http://schemas.microsoft.com/office/powerpoint/2010/main" val="252847603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3451" t="2835" r="9102" b="2882"/>
          <a:stretch/>
        </p:blipFill>
        <p:spPr>
          <a:xfrm rot="5400000">
            <a:off x="1275445" y="439055"/>
            <a:ext cx="6593109" cy="6019799"/>
          </a:xfrm>
        </p:spPr>
      </p:pic>
    </p:spTree>
    <p:extLst>
      <p:ext uri="{BB962C8B-B14F-4D97-AF65-F5344CB8AC3E}">
        <p14:creationId xmlns:p14="http://schemas.microsoft.com/office/powerpoint/2010/main" val="14420692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86200" y="76200"/>
            <a:ext cx="5257800" cy="6781800"/>
          </a:xfrm>
        </p:spPr>
        <p:txBody>
          <a:bodyPr/>
          <a:lstStyle/>
          <a:p>
            <a:r>
              <a:rPr lang="en-US" sz="2800" dirty="0" smtClean="0">
                <a:solidFill>
                  <a:srgbClr val="FFC000"/>
                </a:solidFill>
                <a:latin typeface="Cambria" panose="02040503050406030204" pitchFamily="18" charset="0"/>
                <a:cs typeface="Aparajita" panose="020B0604020202020204" pitchFamily="34" charset="0"/>
              </a:rPr>
              <a:t>SBL </a:t>
            </a:r>
            <a:r>
              <a:rPr lang="en-US" sz="2800" dirty="0" smtClean="0">
                <a:solidFill>
                  <a:srgbClr val="FFC000"/>
                </a:solidFill>
                <a:latin typeface="Cambria" panose="02040503050406030204" pitchFamily="18" charset="0"/>
                <a:cs typeface="Aparajita" panose="020B0604020202020204" pitchFamily="34" charset="0"/>
                <a:sym typeface="Wingdings" panose="05000000000000000000" pitchFamily="2" charset="2"/>
              </a:rPr>
              <a:t> TTOG</a:t>
            </a:r>
            <a:endParaRPr lang="en-US" sz="2800" dirty="0" smtClean="0">
              <a:solidFill>
                <a:srgbClr val="FFC000"/>
              </a:solidFill>
              <a:latin typeface="Cambria" panose="02040503050406030204" pitchFamily="18" charset="0"/>
              <a:cs typeface="Aparajita" panose="020B0604020202020204" pitchFamily="34" charset="0"/>
            </a:endParaRPr>
          </a:p>
          <a:p>
            <a:r>
              <a:rPr lang="en-US" sz="3200" dirty="0" smtClean="0">
                <a:solidFill>
                  <a:srgbClr val="FFC000"/>
                </a:solidFill>
                <a:latin typeface="Cambria" panose="02040503050406030204" pitchFamily="18" charset="0"/>
                <a:cs typeface="Aparajita" panose="020B0604020202020204" pitchFamily="34" charset="0"/>
              </a:rPr>
              <a:t>AP Lit. Seniors</a:t>
            </a:r>
          </a:p>
          <a:p>
            <a:r>
              <a:rPr lang="en-US" sz="3200" dirty="0">
                <a:solidFill>
                  <a:srgbClr val="FFC000"/>
                </a:solidFill>
                <a:latin typeface="Cambria" panose="02040503050406030204" pitchFamily="18" charset="0"/>
                <a:cs typeface="Aparajita" panose="020B0604020202020204" pitchFamily="34" charset="0"/>
              </a:rPr>
              <a:t>6 Standards </a:t>
            </a:r>
            <a:r>
              <a:rPr lang="en-US" sz="3200" dirty="0" smtClean="0">
                <a:solidFill>
                  <a:srgbClr val="FFC000"/>
                </a:solidFill>
                <a:latin typeface="Cambria" panose="02040503050406030204" pitchFamily="18" charset="0"/>
                <a:cs typeface="Aparajita" panose="020B0604020202020204" pitchFamily="34" charset="0"/>
              </a:rPr>
              <a:t> </a:t>
            </a:r>
          </a:p>
          <a:p>
            <a:r>
              <a:rPr lang="en-US" sz="3200" dirty="0" smtClean="0">
                <a:solidFill>
                  <a:srgbClr val="FFC000"/>
                </a:solidFill>
                <a:latin typeface="Cambria" panose="02040503050406030204" pitchFamily="18" charset="0"/>
                <a:cs typeface="Aparajita" panose="020B0604020202020204" pitchFamily="34" charset="0"/>
              </a:rPr>
              <a:t>“Saw, standards, practice, resubmit”</a:t>
            </a:r>
          </a:p>
          <a:p>
            <a:r>
              <a:rPr lang="en-US" sz="3200" dirty="0" smtClean="0">
                <a:solidFill>
                  <a:srgbClr val="FFC000"/>
                </a:solidFill>
                <a:latin typeface="Cambria" panose="02040503050406030204" pitchFamily="18" charset="0"/>
                <a:cs typeface="Aparajita" panose="020B0604020202020204" pitchFamily="34" charset="0"/>
              </a:rPr>
              <a:t>Abundance, not format</a:t>
            </a:r>
          </a:p>
          <a:p>
            <a:r>
              <a:rPr lang="en-US" sz="3200" dirty="0" smtClean="0">
                <a:solidFill>
                  <a:srgbClr val="FFC000"/>
                </a:solidFill>
                <a:latin typeface="Cambria" panose="02040503050406030204" pitchFamily="18" charset="0"/>
                <a:cs typeface="Aparajita" panose="020B0604020202020204" pitchFamily="34" charset="0"/>
              </a:rPr>
              <a:t>Excel and graphs (5)</a:t>
            </a:r>
          </a:p>
          <a:p>
            <a:r>
              <a:rPr lang="en-US" sz="3200" dirty="0" smtClean="0">
                <a:solidFill>
                  <a:srgbClr val="FFC000"/>
                </a:solidFill>
                <a:latin typeface="Cambria" panose="02040503050406030204" pitchFamily="18" charset="0"/>
                <a:cs typeface="Aparajita" panose="020B0604020202020204" pitchFamily="34" charset="0"/>
              </a:rPr>
              <a:t>Physical Binder (11)</a:t>
            </a:r>
          </a:p>
          <a:p>
            <a:r>
              <a:rPr lang="en-US" sz="3200" dirty="0" smtClean="0">
                <a:solidFill>
                  <a:srgbClr val="FFC000"/>
                </a:solidFill>
                <a:latin typeface="Cambria" panose="02040503050406030204" pitchFamily="18" charset="0"/>
                <a:cs typeface="Aparajita" panose="020B0604020202020204" pitchFamily="34" charset="0"/>
              </a:rPr>
              <a:t>Blog (6)</a:t>
            </a:r>
          </a:p>
          <a:p>
            <a:pPr marL="0" lvl="1"/>
            <a:r>
              <a:rPr lang="en-US" sz="3200" dirty="0">
                <a:solidFill>
                  <a:srgbClr val="FFC000"/>
                </a:solidFill>
                <a:latin typeface="Cambria" panose="02040503050406030204" pitchFamily="18" charset="0"/>
              </a:rPr>
              <a:t>Apfoster.wordpress.com</a:t>
            </a:r>
            <a:endParaRPr lang="en-US" sz="4000" dirty="0">
              <a:solidFill>
                <a:srgbClr val="FFC000"/>
              </a:solidFill>
              <a:latin typeface="Cambria" panose="02040503050406030204" pitchFamily="18" charset="0"/>
            </a:endParaRPr>
          </a:p>
          <a:p>
            <a:endParaRPr lang="en-US" sz="3200" dirty="0" smtClean="0">
              <a:solidFill>
                <a:srgbClr val="FFC000"/>
              </a:solidFill>
              <a:latin typeface="Aparajita" panose="020B0604020202020204" pitchFamily="34" charset="0"/>
              <a:cs typeface="Aparajita" panose="020B0604020202020204"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1884" t="1111" r="13844" b="-1111"/>
          <a:stretch/>
        </p:blipFill>
        <p:spPr>
          <a:xfrm>
            <a:off x="-9939" y="76200"/>
            <a:ext cx="3810000" cy="6858000"/>
          </a:xfrm>
          <a:prstGeom prst="rect">
            <a:avLst/>
          </a:prstGeom>
        </p:spPr>
      </p:pic>
    </p:spTree>
    <p:extLst>
      <p:ext uri="{BB962C8B-B14F-4D97-AF65-F5344CB8AC3E}">
        <p14:creationId xmlns:p14="http://schemas.microsoft.com/office/powerpoint/2010/main" val="224635762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86200" y="76200"/>
            <a:ext cx="5257800" cy="6781800"/>
          </a:xfrm>
        </p:spPr>
        <p:txBody>
          <a:bodyPr/>
          <a:lstStyle/>
          <a:p>
            <a:r>
              <a:rPr lang="en-US" sz="2800" dirty="0" smtClean="0">
                <a:solidFill>
                  <a:srgbClr val="FFC000"/>
                </a:solidFill>
                <a:latin typeface="Cambria" panose="02040503050406030204" pitchFamily="18" charset="0"/>
                <a:cs typeface="Aparajita" panose="020B0604020202020204" pitchFamily="34" charset="0"/>
              </a:rPr>
              <a:t>SBL </a:t>
            </a:r>
            <a:r>
              <a:rPr lang="en-US" sz="2800" dirty="0" smtClean="0">
                <a:solidFill>
                  <a:srgbClr val="FFC000"/>
                </a:solidFill>
                <a:latin typeface="Cambria" panose="02040503050406030204" pitchFamily="18" charset="0"/>
                <a:cs typeface="Aparajita" panose="020B0604020202020204" pitchFamily="34" charset="0"/>
                <a:sym typeface="Wingdings" panose="05000000000000000000" pitchFamily="2" charset="2"/>
              </a:rPr>
              <a:t> TTOG</a:t>
            </a:r>
            <a:endParaRPr lang="en-US" sz="2800" dirty="0" smtClean="0">
              <a:solidFill>
                <a:srgbClr val="FFC000"/>
              </a:solidFill>
              <a:latin typeface="Cambria" panose="02040503050406030204" pitchFamily="18" charset="0"/>
              <a:cs typeface="Aparajita" panose="020B0604020202020204" pitchFamily="34" charset="0"/>
            </a:endParaRPr>
          </a:p>
          <a:p>
            <a:r>
              <a:rPr lang="en-US" sz="3200" dirty="0" smtClean="0">
                <a:solidFill>
                  <a:srgbClr val="FFC000"/>
                </a:solidFill>
                <a:latin typeface="Cambria" panose="02040503050406030204" pitchFamily="18" charset="0"/>
                <a:cs typeface="Aparajita" panose="020B0604020202020204" pitchFamily="34" charset="0"/>
              </a:rPr>
              <a:t>AP Lit. Seniors</a:t>
            </a:r>
          </a:p>
          <a:p>
            <a:r>
              <a:rPr lang="en-US" sz="3200" dirty="0">
                <a:solidFill>
                  <a:srgbClr val="FFC000"/>
                </a:solidFill>
                <a:latin typeface="Cambria" panose="02040503050406030204" pitchFamily="18" charset="0"/>
                <a:cs typeface="Aparajita" panose="020B0604020202020204" pitchFamily="34" charset="0"/>
              </a:rPr>
              <a:t>6 Standards </a:t>
            </a:r>
            <a:r>
              <a:rPr lang="en-US" sz="3200" dirty="0" smtClean="0">
                <a:solidFill>
                  <a:srgbClr val="FFC000"/>
                </a:solidFill>
                <a:latin typeface="Cambria" panose="02040503050406030204" pitchFamily="18" charset="0"/>
                <a:cs typeface="Aparajita" panose="020B0604020202020204" pitchFamily="34" charset="0"/>
              </a:rPr>
              <a:t> </a:t>
            </a:r>
          </a:p>
          <a:p>
            <a:r>
              <a:rPr lang="en-US" sz="3200" dirty="0" smtClean="0">
                <a:solidFill>
                  <a:srgbClr val="FFC000"/>
                </a:solidFill>
                <a:latin typeface="Cambria" panose="02040503050406030204" pitchFamily="18" charset="0"/>
                <a:cs typeface="Aparajita" panose="020B0604020202020204" pitchFamily="34" charset="0"/>
              </a:rPr>
              <a:t>“Saw, standards, practice, resubmit”</a:t>
            </a:r>
          </a:p>
          <a:p>
            <a:r>
              <a:rPr lang="en-US" sz="3200" dirty="0" smtClean="0">
                <a:solidFill>
                  <a:srgbClr val="FFC000"/>
                </a:solidFill>
                <a:latin typeface="Cambria" panose="02040503050406030204" pitchFamily="18" charset="0"/>
                <a:cs typeface="Aparajita" panose="020B0604020202020204" pitchFamily="34" charset="0"/>
              </a:rPr>
              <a:t>Abundance, not format</a:t>
            </a:r>
          </a:p>
          <a:p>
            <a:r>
              <a:rPr lang="en-US" sz="3200" dirty="0" smtClean="0">
                <a:solidFill>
                  <a:srgbClr val="FFC000"/>
                </a:solidFill>
                <a:latin typeface="Cambria" panose="02040503050406030204" pitchFamily="18" charset="0"/>
                <a:cs typeface="Aparajita" panose="020B0604020202020204" pitchFamily="34" charset="0"/>
              </a:rPr>
              <a:t>Excel and graphs (5)</a:t>
            </a:r>
          </a:p>
          <a:p>
            <a:r>
              <a:rPr lang="en-US" sz="3200" dirty="0" smtClean="0">
                <a:solidFill>
                  <a:srgbClr val="FFC000"/>
                </a:solidFill>
                <a:latin typeface="Cambria" panose="02040503050406030204" pitchFamily="18" charset="0"/>
                <a:cs typeface="Aparajita" panose="020B0604020202020204" pitchFamily="34" charset="0"/>
              </a:rPr>
              <a:t>Physical Binder (11)</a:t>
            </a:r>
          </a:p>
          <a:p>
            <a:r>
              <a:rPr lang="en-US" sz="3200" dirty="0" smtClean="0">
                <a:solidFill>
                  <a:srgbClr val="FFC000"/>
                </a:solidFill>
                <a:latin typeface="Cambria" panose="02040503050406030204" pitchFamily="18" charset="0"/>
                <a:cs typeface="Aparajita" panose="020B0604020202020204" pitchFamily="34" charset="0"/>
              </a:rPr>
              <a:t>Blog (6)</a:t>
            </a:r>
          </a:p>
          <a:p>
            <a:pPr marL="0" lvl="1"/>
            <a:r>
              <a:rPr lang="en-US" sz="3200" dirty="0" smtClean="0">
                <a:solidFill>
                  <a:srgbClr val="FFC000"/>
                </a:solidFill>
                <a:latin typeface="Cambria" panose="02040503050406030204" pitchFamily="18" charset="0"/>
              </a:rPr>
              <a:t>Websites (8)</a:t>
            </a:r>
          </a:p>
          <a:p>
            <a:pPr marL="0" lvl="1"/>
            <a:r>
              <a:rPr lang="en-US" sz="3200" dirty="0" smtClean="0">
                <a:solidFill>
                  <a:srgbClr val="FFC000"/>
                </a:solidFill>
                <a:latin typeface="Cambria" panose="02040503050406030204" pitchFamily="18" charset="0"/>
              </a:rPr>
              <a:t>Rachelsfeedback.weebly.com</a:t>
            </a:r>
            <a:endParaRPr lang="en-US" sz="4000" dirty="0">
              <a:solidFill>
                <a:srgbClr val="FFC000"/>
              </a:solidFill>
              <a:latin typeface="Cambria" panose="02040503050406030204" pitchFamily="18" charset="0"/>
            </a:endParaRPr>
          </a:p>
          <a:p>
            <a:endParaRPr lang="en-US" sz="3200" dirty="0" smtClean="0">
              <a:solidFill>
                <a:srgbClr val="FFC000"/>
              </a:solidFill>
              <a:latin typeface="Aparajita" panose="020B0604020202020204" pitchFamily="34" charset="0"/>
              <a:cs typeface="Aparajita" panose="020B0604020202020204"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1884" t="1111" r="13844" b="-1111"/>
          <a:stretch/>
        </p:blipFill>
        <p:spPr>
          <a:xfrm>
            <a:off x="-9939" y="76200"/>
            <a:ext cx="3810000" cy="6858000"/>
          </a:xfrm>
          <a:prstGeom prst="rect">
            <a:avLst/>
          </a:prstGeom>
        </p:spPr>
      </p:pic>
    </p:spTree>
    <p:extLst>
      <p:ext uri="{BB962C8B-B14F-4D97-AF65-F5344CB8AC3E}">
        <p14:creationId xmlns:p14="http://schemas.microsoft.com/office/powerpoint/2010/main" val="317261935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86200" y="76200"/>
            <a:ext cx="5257800" cy="6781800"/>
          </a:xfrm>
        </p:spPr>
        <p:txBody>
          <a:bodyPr/>
          <a:lstStyle/>
          <a:p>
            <a:r>
              <a:rPr lang="en-US" sz="2800" dirty="0" smtClean="0">
                <a:solidFill>
                  <a:srgbClr val="FFC000"/>
                </a:solidFill>
                <a:latin typeface="Cambria" panose="02040503050406030204" pitchFamily="18" charset="0"/>
                <a:cs typeface="Aparajita" panose="020B0604020202020204" pitchFamily="34" charset="0"/>
              </a:rPr>
              <a:t>SBL </a:t>
            </a:r>
            <a:r>
              <a:rPr lang="en-US" sz="2800" dirty="0" smtClean="0">
                <a:solidFill>
                  <a:srgbClr val="FFC000"/>
                </a:solidFill>
                <a:latin typeface="Cambria" panose="02040503050406030204" pitchFamily="18" charset="0"/>
                <a:cs typeface="Aparajita" panose="020B0604020202020204" pitchFamily="34" charset="0"/>
                <a:sym typeface="Wingdings" panose="05000000000000000000" pitchFamily="2" charset="2"/>
              </a:rPr>
              <a:t> TTOG</a:t>
            </a:r>
            <a:endParaRPr lang="en-US" sz="2800" dirty="0" smtClean="0">
              <a:solidFill>
                <a:srgbClr val="FFC000"/>
              </a:solidFill>
              <a:latin typeface="Cambria" panose="02040503050406030204" pitchFamily="18" charset="0"/>
              <a:cs typeface="Aparajita" panose="020B0604020202020204" pitchFamily="34" charset="0"/>
            </a:endParaRPr>
          </a:p>
          <a:p>
            <a:r>
              <a:rPr lang="en-US" sz="3200" dirty="0" smtClean="0">
                <a:solidFill>
                  <a:srgbClr val="FFC000"/>
                </a:solidFill>
                <a:latin typeface="Cambria" panose="02040503050406030204" pitchFamily="18" charset="0"/>
                <a:cs typeface="Aparajita" panose="020B0604020202020204" pitchFamily="34" charset="0"/>
              </a:rPr>
              <a:t>AP Lit. Seniors</a:t>
            </a:r>
          </a:p>
          <a:p>
            <a:r>
              <a:rPr lang="en-US" sz="3200" dirty="0">
                <a:solidFill>
                  <a:srgbClr val="FFC000"/>
                </a:solidFill>
                <a:latin typeface="Cambria" panose="02040503050406030204" pitchFamily="18" charset="0"/>
                <a:cs typeface="Aparajita" panose="020B0604020202020204" pitchFamily="34" charset="0"/>
              </a:rPr>
              <a:t>6 Standards </a:t>
            </a:r>
            <a:r>
              <a:rPr lang="en-US" sz="3200" dirty="0" smtClean="0">
                <a:solidFill>
                  <a:srgbClr val="FFC000"/>
                </a:solidFill>
                <a:latin typeface="Cambria" panose="02040503050406030204" pitchFamily="18" charset="0"/>
                <a:cs typeface="Aparajita" panose="020B0604020202020204" pitchFamily="34" charset="0"/>
              </a:rPr>
              <a:t> </a:t>
            </a:r>
          </a:p>
          <a:p>
            <a:r>
              <a:rPr lang="en-US" sz="3200" dirty="0" smtClean="0">
                <a:solidFill>
                  <a:srgbClr val="FFC000"/>
                </a:solidFill>
                <a:latin typeface="Cambria" panose="02040503050406030204" pitchFamily="18" charset="0"/>
                <a:cs typeface="Aparajita" panose="020B0604020202020204" pitchFamily="34" charset="0"/>
              </a:rPr>
              <a:t>“Saw, standards, practice, resubmit”</a:t>
            </a:r>
          </a:p>
          <a:p>
            <a:r>
              <a:rPr lang="en-US" sz="3200" dirty="0" smtClean="0">
                <a:solidFill>
                  <a:srgbClr val="FFC000"/>
                </a:solidFill>
                <a:latin typeface="Cambria" panose="02040503050406030204" pitchFamily="18" charset="0"/>
                <a:cs typeface="Aparajita" panose="020B0604020202020204" pitchFamily="34" charset="0"/>
              </a:rPr>
              <a:t>Abundance, not format</a:t>
            </a:r>
          </a:p>
          <a:p>
            <a:r>
              <a:rPr lang="en-US" sz="3200" dirty="0" smtClean="0">
                <a:solidFill>
                  <a:srgbClr val="FFC000"/>
                </a:solidFill>
                <a:latin typeface="Cambria" panose="02040503050406030204" pitchFamily="18" charset="0"/>
                <a:cs typeface="Aparajita" panose="020B0604020202020204" pitchFamily="34" charset="0"/>
              </a:rPr>
              <a:t>Excel and graphs (5)</a:t>
            </a:r>
          </a:p>
          <a:p>
            <a:r>
              <a:rPr lang="en-US" sz="3200" dirty="0" smtClean="0">
                <a:solidFill>
                  <a:srgbClr val="FFC000"/>
                </a:solidFill>
                <a:latin typeface="Cambria" panose="02040503050406030204" pitchFamily="18" charset="0"/>
                <a:cs typeface="Aparajita" panose="020B0604020202020204" pitchFamily="34" charset="0"/>
              </a:rPr>
              <a:t>Physical Binder (11)</a:t>
            </a:r>
          </a:p>
          <a:p>
            <a:r>
              <a:rPr lang="en-US" sz="3200" dirty="0" smtClean="0">
                <a:solidFill>
                  <a:srgbClr val="FFC000"/>
                </a:solidFill>
                <a:latin typeface="Cambria" panose="02040503050406030204" pitchFamily="18" charset="0"/>
                <a:cs typeface="Aparajita" panose="020B0604020202020204" pitchFamily="34" charset="0"/>
              </a:rPr>
              <a:t>Blog (6)</a:t>
            </a:r>
          </a:p>
          <a:p>
            <a:pPr marL="0" lvl="1"/>
            <a:r>
              <a:rPr lang="en-US" sz="3200" dirty="0" smtClean="0">
                <a:solidFill>
                  <a:srgbClr val="FFC000"/>
                </a:solidFill>
                <a:latin typeface="Cambria" panose="02040503050406030204" pitchFamily="18" charset="0"/>
              </a:rPr>
              <a:t>Websites (8)</a:t>
            </a:r>
          </a:p>
          <a:p>
            <a:pPr marL="0" lvl="1"/>
            <a:r>
              <a:rPr lang="en-US" sz="3200" dirty="0" smtClean="0">
                <a:solidFill>
                  <a:srgbClr val="FFC000"/>
                </a:solidFill>
                <a:latin typeface="Cambria" panose="02040503050406030204" pitchFamily="18" charset="0"/>
              </a:rPr>
              <a:t>Class wide feedback &amp; Voxer</a:t>
            </a:r>
            <a:endParaRPr lang="en-US" sz="4000" dirty="0">
              <a:solidFill>
                <a:srgbClr val="FFC000"/>
              </a:solidFill>
              <a:latin typeface="Cambria" panose="02040503050406030204" pitchFamily="18" charset="0"/>
            </a:endParaRPr>
          </a:p>
          <a:p>
            <a:endParaRPr lang="en-US" sz="3200" dirty="0" smtClean="0">
              <a:solidFill>
                <a:srgbClr val="FFC000"/>
              </a:solidFill>
              <a:latin typeface="Aparajita" panose="020B0604020202020204" pitchFamily="34" charset="0"/>
              <a:cs typeface="Aparajita" panose="020B0604020202020204"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1884" t="1111" r="13844" b="-1111"/>
          <a:stretch/>
        </p:blipFill>
        <p:spPr>
          <a:xfrm>
            <a:off x="-9939" y="76200"/>
            <a:ext cx="3810000" cy="6858000"/>
          </a:xfrm>
          <a:prstGeom prst="rect">
            <a:avLst/>
          </a:prstGeom>
        </p:spPr>
      </p:pic>
    </p:spTree>
    <p:extLst>
      <p:ext uri="{BB962C8B-B14F-4D97-AF65-F5344CB8AC3E}">
        <p14:creationId xmlns:p14="http://schemas.microsoft.com/office/powerpoint/2010/main" val="110518743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dirty="0" smtClean="0">
                <a:solidFill>
                  <a:srgbClr val="FFC000"/>
                </a:solidFill>
                <a:latin typeface="Cambria" panose="02040503050406030204" pitchFamily="18" charset="0"/>
                <a:cs typeface="Aparajita" panose="020B0604020202020204" pitchFamily="34" charset="0"/>
              </a:rPr>
              <a:t>Whole Class Feedback</a:t>
            </a:r>
            <a:endParaRPr lang="en-US" sz="4800" b="1" dirty="0">
              <a:solidFill>
                <a:srgbClr val="FFC000"/>
              </a:solidFill>
              <a:latin typeface="Cambria" panose="02040503050406030204" pitchFamily="18" charset="0"/>
              <a:cs typeface="Aparajita" panose="020B0604020202020204" pitchFamily="34" charset="0"/>
            </a:endParaRP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26667" r="833" b="25556"/>
          <a:stretch/>
        </p:blipFill>
        <p:spPr>
          <a:xfrm>
            <a:off x="457200" y="2376350"/>
            <a:ext cx="8229600" cy="2973662"/>
          </a:xfrm>
          <a:prstGeom prst="rect">
            <a:avLst/>
          </a:prstGeom>
        </p:spPr>
      </p:pic>
    </p:spTree>
    <p:extLst>
      <p:ext uri="{BB962C8B-B14F-4D97-AF65-F5344CB8AC3E}">
        <p14:creationId xmlns:p14="http://schemas.microsoft.com/office/powerpoint/2010/main" val="6363147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solidFill>
                  <a:srgbClr val="FFFF00"/>
                </a:solidFill>
                <a:latin typeface="Cambria" panose="02040503050406030204" pitchFamily="18" charset="0"/>
              </a:rPr>
              <a:t>Standards Based Learning </a:t>
            </a:r>
            <a:br>
              <a:rPr lang="en-US" sz="4000" b="1" dirty="0" smtClean="0">
                <a:solidFill>
                  <a:srgbClr val="FFFF00"/>
                </a:solidFill>
                <a:latin typeface="Cambria" panose="02040503050406030204" pitchFamily="18" charset="0"/>
              </a:rPr>
            </a:br>
            <a:r>
              <a:rPr lang="en-US" sz="4000" b="1" dirty="0" smtClean="0">
                <a:solidFill>
                  <a:srgbClr val="FFFF00"/>
                </a:solidFill>
                <a:latin typeface="Cambria" panose="02040503050406030204" pitchFamily="18" charset="0"/>
              </a:rPr>
              <a:t>Key Components</a:t>
            </a:r>
            <a:endParaRPr lang="en-US" sz="4000" b="1" dirty="0">
              <a:solidFill>
                <a:srgbClr val="FFFF00"/>
              </a:solidFill>
              <a:latin typeface="Cambria" panose="02040503050406030204" pitchFamily="18" charset="0"/>
            </a:endParaRPr>
          </a:p>
        </p:txBody>
      </p:sp>
      <p:sp>
        <p:nvSpPr>
          <p:cNvPr id="3" name="Content Placeholder 2"/>
          <p:cNvSpPr>
            <a:spLocks noGrp="1"/>
          </p:cNvSpPr>
          <p:nvPr>
            <p:ph idx="1"/>
          </p:nvPr>
        </p:nvSpPr>
        <p:spPr/>
        <p:txBody>
          <a:bodyPr/>
          <a:lstStyle/>
          <a:p>
            <a:r>
              <a:rPr lang="en-US" sz="2400" dirty="0">
                <a:solidFill>
                  <a:srgbClr val="FFFF00"/>
                </a:solidFill>
                <a:latin typeface="Cambria" panose="02040503050406030204" pitchFamily="18" charset="0"/>
              </a:rPr>
              <a:t>Separate proficiency from behavior</a:t>
            </a:r>
          </a:p>
          <a:p>
            <a:r>
              <a:rPr lang="en-US" sz="2400" dirty="0" smtClean="0">
                <a:solidFill>
                  <a:srgbClr val="FFFF00"/>
                </a:solidFill>
                <a:latin typeface="Cambria" panose="02040503050406030204" pitchFamily="18" charset="0"/>
              </a:rPr>
              <a:t>Standards </a:t>
            </a:r>
            <a:r>
              <a:rPr lang="en-US" sz="2400" dirty="0">
                <a:solidFill>
                  <a:srgbClr val="FFFF00"/>
                </a:solidFill>
                <a:latin typeface="Cambria" panose="02040503050406030204" pitchFamily="18" charset="0"/>
              </a:rPr>
              <a:t>are </a:t>
            </a:r>
            <a:r>
              <a:rPr lang="en-US" sz="2400" dirty="0" smtClean="0">
                <a:solidFill>
                  <a:srgbClr val="FFFF00"/>
                </a:solidFill>
                <a:latin typeface="Cambria" panose="02040503050406030204" pitchFamily="18" charset="0"/>
              </a:rPr>
              <a:t>synthesized from Common Core &amp; tests</a:t>
            </a:r>
            <a:endParaRPr lang="en-US" sz="2400" dirty="0">
              <a:solidFill>
                <a:srgbClr val="FFFF00"/>
              </a:solidFill>
              <a:latin typeface="Cambria" panose="02040503050406030204" pitchFamily="18" charset="0"/>
            </a:endParaRPr>
          </a:p>
          <a:p>
            <a:r>
              <a:rPr lang="en-US" sz="2400" dirty="0" smtClean="0">
                <a:solidFill>
                  <a:srgbClr val="FFFF00"/>
                </a:solidFill>
                <a:latin typeface="Cambria" panose="02040503050406030204" pitchFamily="18" charset="0"/>
              </a:rPr>
              <a:t>Redo/retakes </a:t>
            </a:r>
            <a:r>
              <a:rPr lang="en-US" sz="2400" dirty="0">
                <a:solidFill>
                  <a:srgbClr val="FFFF00"/>
                </a:solidFill>
                <a:latin typeface="Cambria" panose="02040503050406030204" pitchFamily="18" charset="0"/>
              </a:rPr>
              <a:t>for full credit</a:t>
            </a:r>
          </a:p>
          <a:p>
            <a:r>
              <a:rPr lang="en-US" sz="2400" dirty="0">
                <a:solidFill>
                  <a:srgbClr val="FFFF00"/>
                </a:solidFill>
                <a:latin typeface="Cambria" panose="02040503050406030204" pitchFamily="18" charset="0"/>
              </a:rPr>
              <a:t>100% summative and 0% formative to calculate final grade; formatives are just practice &amp; don’t need scores. </a:t>
            </a:r>
          </a:p>
          <a:p>
            <a:r>
              <a:rPr lang="en-US" sz="2400" dirty="0" smtClean="0">
                <a:solidFill>
                  <a:srgbClr val="FFFF00"/>
                </a:solidFill>
                <a:latin typeface="Cambria" panose="02040503050406030204" pitchFamily="18" charset="0"/>
              </a:rPr>
              <a:t>Tons </a:t>
            </a:r>
            <a:r>
              <a:rPr lang="en-US" sz="2400" dirty="0">
                <a:solidFill>
                  <a:srgbClr val="FFFF00"/>
                </a:solidFill>
                <a:latin typeface="Cambria" panose="02040503050406030204" pitchFamily="18" charset="0"/>
              </a:rPr>
              <a:t>of timely, narrative, descriptive, standard-referenced feedback. </a:t>
            </a:r>
            <a:endParaRPr lang="en-US" sz="2400" dirty="0" smtClean="0">
              <a:solidFill>
                <a:srgbClr val="FFFF00"/>
              </a:solidFill>
              <a:latin typeface="Cambria" panose="02040503050406030204" pitchFamily="18" charset="0"/>
            </a:endParaRPr>
          </a:p>
          <a:p>
            <a:r>
              <a:rPr lang="en-US" sz="2400" dirty="0" smtClean="0">
                <a:solidFill>
                  <a:srgbClr val="FFFF00"/>
                </a:solidFill>
                <a:latin typeface="Cambria" panose="02040503050406030204" pitchFamily="18" charset="0"/>
              </a:rPr>
              <a:t>Group </a:t>
            </a:r>
            <a:r>
              <a:rPr lang="en-US" sz="2400" dirty="0">
                <a:solidFill>
                  <a:srgbClr val="FFFF00"/>
                </a:solidFill>
                <a:latin typeface="Cambria" panose="02040503050406030204" pitchFamily="18" charset="0"/>
              </a:rPr>
              <a:t>work is not graded for individual’s proficiency mark</a:t>
            </a:r>
          </a:p>
          <a:p>
            <a:r>
              <a:rPr lang="en-US" sz="2400" dirty="0">
                <a:solidFill>
                  <a:srgbClr val="FFFF00"/>
                </a:solidFill>
                <a:latin typeface="Cambria" panose="02040503050406030204" pitchFamily="18" charset="0"/>
              </a:rPr>
              <a:t>Late work accepted to mimic the “Real World”</a:t>
            </a:r>
          </a:p>
          <a:p>
            <a:r>
              <a:rPr lang="en-US" sz="2800" dirty="0">
                <a:solidFill>
                  <a:srgbClr val="FFFF00"/>
                </a:solidFill>
                <a:latin typeface="Cambria" panose="02040503050406030204" pitchFamily="18" charset="0"/>
              </a:rPr>
              <a:t>Culture eats strategy for breakfast</a:t>
            </a:r>
          </a:p>
          <a:p>
            <a:endParaRPr lang="en-US" dirty="0"/>
          </a:p>
        </p:txBody>
      </p:sp>
    </p:spTree>
    <p:extLst>
      <p:ext uri="{BB962C8B-B14F-4D97-AF65-F5344CB8AC3E}">
        <p14:creationId xmlns:p14="http://schemas.microsoft.com/office/powerpoint/2010/main" val="42900388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86200" y="76200"/>
            <a:ext cx="5257800" cy="6781800"/>
          </a:xfrm>
        </p:spPr>
        <p:txBody>
          <a:bodyPr/>
          <a:lstStyle/>
          <a:p>
            <a:r>
              <a:rPr lang="en-US" sz="2800" dirty="0" smtClean="0">
                <a:solidFill>
                  <a:srgbClr val="FFC000"/>
                </a:solidFill>
                <a:latin typeface="Cambria" panose="02040503050406030204" pitchFamily="18" charset="0"/>
                <a:cs typeface="Aparajita" panose="020B0604020202020204" pitchFamily="34" charset="0"/>
              </a:rPr>
              <a:t>SBL </a:t>
            </a:r>
            <a:r>
              <a:rPr lang="en-US" sz="2800" dirty="0" smtClean="0">
                <a:solidFill>
                  <a:srgbClr val="FFC000"/>
                </a:solidFill>
                <a:latin typeface="Cambria" panose="02040503050406030204" pitchFamily="18" charset="0"/>
                <a:cs typeface="Aparajita" panose="020B0604020202020204" pitchFamily="34" charset="0"/>
                <a:sym typeface="Wingdings" panose="05000000000000000000" pitchFamily="2" charset="2"/>
              </a:rPr>
              <a:t> TTOG</a:t>
            </a:r>
            <a:endParaRPr lang="en-US" sz="2800" dirty="0" smtClean="0">
              <a:solidFill>
                <a:srgbClr val="FFC000"/>
              </a:solidFill>
              <a:latin typeface="Cambria" panose="02040503050406030204" pitchFamily="18" charset="0"/>
              <a:cs typeface="Aparajita" panose="020B0604020202020204" pitchFamily="34" charset="0"/>
            </a:endParaRPr>
          </a:p>
          <a:p>
            <a:r>
              <a:rPr lang="en-US" sz="3200" dirty="0" smtClean="0">
                <a:solidFill>
                  <a:srgbClr val="FFC000"/>
                </a:solidFill>
                <a:latin typeface="Cambria" panose="02040503050406030204" pitchFamily="18" charset="0"/>
                <a:cs typeface="Aparajita" panose="020B0604020202020204" pitchFamily="34" charset="0"/>
              </a:rPr>
              <a:t>AP Lit. Seniors</a:t>
            </a:r>
          </a:p>
          <a:p>
            <a:r>
              <a:rPr lang="en-US" sz="3200" dirty="0">
                <a:solidFill>
                  <a:srgbClr val="FFC000"/>
                </a:solidFill>
                <a:latin typeface="Cambria" panose="02040503050406030204" pitchFamily="18" charset="0"/>
                <a:cs typeface="Aparajita" panose="020B0604020202020204" pitchFamily="34" charset="0"/>
              </a:rPr>
              <a:t>6 Standards </a:t>
            </a:r>
            <a:r>
              <a:rPr lang="en-US" sz="3200" dirty="0" smtClean="0">
                <a:solidFill>
                  <a:srgbClr val="FFC000"/>
                </a:solidFill>
                <a:latin typeface="Cambria" panose="02040503050406030204" pitchFamily="18" charset="0"/>
                <a:cs typeface="Aparajita" panose="020B0604020202020204" pitchFamily="34" charset="0"/>
              </a:rPr>
              <a:t> </a:t>
            </a:r>
          </a:p>
          <a:p>
            <a:r>
              <a:rPr lang="en-US" sz="3200" dirty="0" smtClean="0">
                <a:solidFill>
                  <a:srgbClr val="FFC000"/>
                </a:solidFill>
                <a:latin typeface="Cambria" panose="02040503050406030204" pitchFamily="18" charset="0"/>
                <a:cs typeface="Aparajita" panose="020B0604020202020204" pitchFamily="34" charset="0"/>
              </a:rPr>
              <a:t>“Saw, standards, practice, resubmit”</a:t>
            </a:r>
          </a:p>
          <a:p>
            <a:r>
              <a:rPr lang="en-US" sz="3200" dirty="0" smtClean="0">
                <a:solidFill>
                  <a:srgbClr val="FFC000"/>
                </a:solidFill>
                <a:latin typeface="Cambria" panose="02040503050406030204" pitchFamily="18" charset="0"/>
                <a:cs typeface="Aparajita" panose="020B0604020202020204" pitchFamily="34" charset="0"/>
              </a:rPr>
              <a:t>Abundance, not format</a:t>
            </a:r>
          </a:p>
          <a:p>
            <a:r>
              <a:rPr lang="en-US" sz="3200" dirty="0" smtClean="0">
                <a:solidFill>
                  <a:srgbClr val="FFC000"/>
                </a:solidFill>
                <a:latin typeface="Cambria" panose="02040503050406030204" pitchFamily="18" charset="0"/>
                <a:cs typeface="Aparajita" panose="020B0604020202020204" pitchFamily="34" charset="0"/>
              </a:rPr>
              <a:t>Excel and graphs (5)</a:t>
            </a:r>
          </a:p>
          <a:p>
            <a:r>
              <a:rPr lang="en-US" sz="3200" dirty="0" smtClean="0">
                <a:solidFill>
                  <a:srgbClr val="FFC000"/>
                </a:solidFill>
                <a:latin typeface="Cambria" panose="02040503050406030204" pitchFamily="18" charset="0"/>
                <a:cs typeface="Aparajita" panose="020B0604020202020204" pitchFamily="34" charset="0"/>
              </a:rPr>
              <a:t>Physical Binder (11)</a:t>
            </a:r>
          </a:p>
          <a:p>
            <a:r>
              <a:rPr lang="en-US" sz="3200" dirty="0" smtClean="0">
                <a:solidFill>
                  <a:srgbClr val="FFC000"/>
                </a:solidFill>
                <a:latin typeface="Cambria" panose="02040503050406030204" pitchFamily="18" charset="0"/>
                <a:cs typeface="Aparajita" panose="020B0604020202020204" pitchFamily="34" charset="0"/>
              </a:rPr>
              <a:t>Blog (6)</a:t>
            </a:r>
          </a:p>
          <a:p>
            <a:pPr marL="0" lvl="1"/>
            <a:r>
              <a:rPr lang="en-US" sz="3200" dirty="0" smtClean="0">
                <a:solidFill>
                  <a:srgbClr val="FFC000"/>
                </a:solidFill>
                <a:latin typeface="Cambria" panose="02040503050406030204" pitchFamily="18" charset="0"/>
              </a:rPr>
              <a:t>Websites (8)</a:t>
            </a:r>
          </a:p>
          <a:p>
            <a:pPr marL="0" lvl="1"/>
            <a:r>
              <a:rPr lang="en-US" sz="3200" dirty="0" smtClean="0">
                <a:solidFill>
                  <a:srgbClr val="FFC000"/>
                </a:solidFill>
                <a:latin typeface="Cambria" panose="02040503050406030204" pitchFamily="18" charset="0"/>
              </a:rPr>
              <a:t>Class wide feedback &amp; Voxer</a:t>
            </a:r>
          </a:p>
          <a:p>
            <a:pPr marL="0" lvl="1"/>
            <a:r>
              <a:rPr lang="en-US" sz="3200" dirty="0" smtClean="0">
                <a:solidFill>
                  <a:srgbClr val="FFC000"/>
                </a:solidFill>
                <a:latin typeface="Cambria" panose="02040503050406030204" pitchFamily="18" charset="0"/>
              </a:rPr>
              <a:t>2 mini-conferences &amp; final</a:t>
            </a:r>
            <a:endParaRPr lang="en-US" sz="4000" dirty="0">
              <a:solidFill>
                <a:srgbClr val="FFC000"/>
              </a:solidFill>
              <a:latin typeface="Cambria" panose="02040503050406030204" pitchFamily="18" charset="0"/>
            </a:endParaRPr>
          </a:p>
          <a:p>
            <a:endParaRPr lang="en-US" sz="3200" dirty="0" smtClean="0">
              <a:solidFill>
                <a:srgbClr val="FFC000"/>
              </a:solidFill>
              <a:latin typeface="Aparajita" panose="020B0604020202020204" pitchFamily="34" charset="0"/>
              <a:cs typeface="Aparajita" panose="020B0604020202020204"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1884" t="1111" r="13844" b="-1111"/>
          <a:stretch/>
        </p:blipFill>
        <p:spPr>
          <a:xfrm>
            <a:off x="-9939" y="76200"/>
            <a:ext cx="3810000" cy="6858000"/>
          </a:xfrm>
          <a:prstGeom prst="rect">
            <a:avLst/>
          </a:prstGeom>
        </p:spPr>
      </p:pic>
    </p:spTree>
    <p:extLst>
      <p:ext uri="{BB962C8B-B14F-4D97-AF65-F5344CB8AC3E}">
        <p14:creationId xmlns:p14="http://schemas.microsoft.com/office/powerpoint/2010/main" val="111652374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86200" y="76200"/>
            <a:ext cx="5257800" cy="6781800"/>
          </a:xfrm>
        </p:spPr>
        <p:txBody>
          <a:bodyPr/>
          <a:lstStyle/>
          <a:p>
            <a:r>
              <a:rPr lang="en-US" sz="2800" dirty="0" smtClean="0">
                <a:solidFill>
                  <a:srgbClr val="FFC000"/>
                </a:solidFill>
                <a:latin typeface="Cambria" panose="02040503050406030204" pitchFamily="18" charset="0"/>
                <a:cs typeface="Aparajita" panose="020B0604020202020204" pitchFamily="34" charset="0"/>
              </a:rPr>
              <a:t>SBL </a:t>
            </a:r>
            <a:r>
              <a:rPr lang="en-US" sz="2800" dirty="0" smtClean="0">
                <a:solidFill>
                  <a:srgbClr val="FFC000"/>
                </a:solidFill>
                <a:latin typeface="Cambria" panose="02040503050406030204" pitchFamily="18" charset="0"/>
                <a:cs typeface="Aparajita" panose="020B0604020202020204" pitchFamily="34" charset="0"/>
                <a:sym typeface="Wingdings" panose="05000000000000000000" pitchFamily="2" charset="2"/>
              </a:rPr>
              <a:t> TTOG</a:t>
            </a:r>
            <a:endParaRPr lang="en-US" sz="2800" dirty="0" smtClean="0">
              <a:solidFill>
                <a:srgbClr val="FFC000"/>
              </a:solidFill>
              <a:latin typeface="Cambria" panose="02040503050406030204" pitchFamily="18" charset="0"/>
              <a:cs typeface="Aparajita" panose="020B0604020202020204" pitchFamily="34" charset="0"/>
            </a:endParaRPr>
          </a:p>
          <a:p>
            <a:r>
              <a:rPr lang="en-US" sz="3200" dirty="0" smtClean="0">
                <a:solidFill>
                  <a:srgbClr val="FFC000"/>
                </a:solidFill>
                <a:latin typeface="Cambria" panose="02040503050406030204" pitchFamily="18" charset="0"/>
                <a:cs typeface="Aparajita" panose="020B0604020202020204" pitchFamily="34" charset="0"/>
              </a:rPr>
              <a:t>6 </a:t>
            </a:r>
            <a:r>
              <a:rPr lang="en-US" sz="3200" dirty="0">
                <a:solidFill>
                  <a:srgbClr val="FFC000"/>
                </a:solidFill>
                <a:latin typeface="Cambria" panose="02040503050406030204" pitchFamily="18" charset="0"/>
                <a:cs typeface="Aparajita" panose="020B0604020202020204" pitchFamily="34" charset="0"/>
              </a:rPr>
              <a:t>Standards </a:t>
            </a:r>
            <a:r>
              <a:rPr lang="en-US" sz="3200" dirty="0" smtClean="0">
                <a:solidFill>
                  <a:srgbClr val="FFC000"/>
                </a:solidFill>
                <a:latin typeface="Cambria" panose="02040503050406030204" pitchFamily="18" charset="0"/>
                <a:cs typeface="Aparajita" panose="020B0604020202020204" pitchFamily="34" charset="0"/>
              </a:rPr>
              <a:t> </a:t>
            </a:r>
          </a:p>
          <a:p>
            <a:r>
              <a:rPr lang="en-US" sz="3200" dirty="0" smtClean="0">
                <a:solidFill>
                  <a:srgbClr val="FFC000"/>
                </a:solidFill>
                <a:latin typeface="Cambria" panose="02040503050406030204" pitchFamily="18" charset="0"/>
                <a:cs typeface="Aparajita" panose="020B0604020202020204" pitchFamily="34" charset="0"/>
              </a:rPr>
              <a:t>“Saw, standards, practice, resubmit”</a:t>
            </a:r>
          </a:p>
          <a:p>
            <a:r>
              <a:rPr lang="en-US" sz="3200" dirty="0" smtClean="0">
                <a:solidFill>
                  <a:srgbClr val="FFC000"/>
                </a:solidFill>
                <a:latin typeface="Cambria" panose="02040503050406030204" pitchFamily="18" charset="0"/>
                <a:cs typeface="Aparajita" panose="020B0604020202020204" pitchFamily="34" charset="0"/>
              </a:rPr>
              <a:t>Abundance, not format</a:t>
            </a:r>
          </a:p>
          <a:p>
            <a:r>
              <a:rPr lang="en-US" sz="3200" dirty="0" smtClean="0">
                <a:solidFill>
                  <a:srgbClr val="FFC000"/>
                </a:solidFill>
                <a:latin typeface="Cambria" panose="02040503050406030204" pitchFamily="18" charset="0"/>
                <a:cs typeface="Aparajita" panose="020B0604020202020204" pitchFamily="34" charset="0"/>
              </a:rPr>
              <a:t>Excel and graphs (5)</a:t>
            </a:r>
          </a:p>
          <a:p>
            <a:r>
              <a:rPr lang="en-US" sz="3200" dirty="0" smtClean="0">
                <a:solidFill>
                  <a:srgbClr val="FFC000"/>
                </a:solidFill>
                <a:latin typeface="Cambria" panose="02040503050406030204" pitchFamily="18" charset="0"/>
                <a:cs typeface="Aparajita" panose="020B0604020202020204" pitchFamily="34" charset="0"/>
              </a:rPr>
              <a:t>Physical Binder (11)</a:t>
            </a:r>
          </a:p>
          <a:p>
            <a:r>
              <a:rPr lang="en-US" sz="3200" dirty="0" smtClean="0">
                <a:solidFill>
                  <a:srgbClr val="FFC000"/>
                </a:solidFill>
                <a:latin typeface="Cambria" panose="02040503050406030204" pitchFamily="18" charset="0"/>
                <a:cs typeface="Aparajita" panose="020B0604020202020204" pitchFamily="34" charset="0"/>
              </a:rPr>
              <a:t>Blog (6)</a:t>
            </a:r>
          </a:p>
          <a:p>
            <a:pPr marL="0" lvl="1"/>
            <a:r>
              <a:rPr lang="en-US" sz="3200" dirty="0" smtClean="0">
                <a:solidFill>
                  <a:srgbClr val="FFC000"/>
                </a:solidFill>
                <a:latin typeface="Cambria" panose="02040503050406030204" pitchFamily="18" charset="0"/>
              </a:rPr>
              <a:t>Websites (8)</a:t>
            </a:r>
          </a:p>
          <a:p>
            <a:pPr marL="0" lvl="1"/>
            <a:r>
              <a:rPr lang="en-US" sz="3200" dirty="0" smtClean="0">
                <a:solidFill>
                  <a:srgbClr val="FFC000"/>
                </a:solidFill>
                <a:latin typeface="Cambria" panose="02040503050406030204" pitchFamily="18" charset="0"/>
              </a:rPr>
              <a:t>Class wide feedback &amp; Voxer</a:t>
            </a:r>
          </a:p>
          <a:p>
            <a:pPr marL="0" lvl="1"/>
            <a:r>
              <a:rPr lang="en-US" sz="3200" dirty="0" smtClean="0">
                <a:solidFill>
                  <a:srgbClr val="FFC000"/>
                </a:solidFill>
                <a:latin typeface="Cambria" panose="02040503050406030204" pitchFamily="18" charset="0"/>
              </a:rPr>
              <a:t>2 mini-conferences &amp; final</a:t>
            </a:r>
          </a:p>
          <a:p>
            <a:pPr marL="0" lvl="1"/>
            <a:r>
              <a:rPr lang="en-US" sz="3200" dirty="0" smtClean="0">
                <a:solidFill>
                  <a:srgbClr val="FFC000"/>
                </a:solidFill>
                <a:latin typeface="Cambria" panose="02040503050406030204" pitchFamily="18" charset="0"/>
              </a:rPr>
              <a:t>2 down, 5 up</a:t>
            </a:r>
            <a:endParaRPr lang="en-US" sz="4000" dirty="0">
              <a:solidFill>
                <a:srgbClr val="FFC000"/>
              </a:solidFill>
              <a:latin typeface="Cambria" panose="02040503050406030204" pitchFamily="18" charset="0"/>
            </a:endParaRPr>
          </a:p>
          <a:p>
            <a:endParaRPr lang="en-US" sz="3200" dirty="0" smtClean="0">
              <a:solidFill>
                <a:srgbClr val="FFC000"/>
              </a:solidFill>
              <a:latin typeface="Aparajita" panose="020B0604020202020204" pitchFamily="34" charset="0"/>
              <a:cs typeface="Aparajita" panose="020B0604020202020204"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1884" t="1111" r="13844" b="-1111"/>
          <a:stretch/>
        </p:blipFill>
        <p:spPr>
          <a:xfrm>
            <a:off x="-9939" y="76200"/>
            <a:ext cx="3810000" cy="6858000"/>
          </a:xfrm>
          <a:prstGeom prst="rect">
            <a:avLst/>
          </a:prstGeom>
        </p:spPr>
      </p:pic>
    </p:spTree>
    <p:extLst>
      <p:ext uri="{BB962C8B-B14F-4D97-AF65-F5344CB8AC3E}">
        <p14:creationId xmlns:p14="http://schemas.microsoft.com/office/powerpoint/2010/main" val="261549288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57600" y="0"/>
            <a:ext cx="5486400" cy="6858000"/>
          </a:xfrm>
        </p:spPr>
        <p:txBody>
          <a:bodyPr/>
          <a:lstStyle/>
          <a:p>
            <a:r>
              <a:rPr lang="en-US" sz="3600" b="1" dirty="0" smtClean="0">
                <a:solidFill>
                  <a:srgbClr val="FFC000"/>
                </a:solidFill>
                <a:latin typeface="Cambria" panose="02040503050406030204" pitchFamily="18" charset="0"/>
                <a:cs typeface="Aparajita" panose="020B0604020202020204" pitchFamily="34" charset="0"/>
              </a:rPr>
              <a:t>Does it work?</a:t>
            </a:r>
          </a:p>
          <a:p>
            <a:endParaRPr lang="en-US" sz="3600" b="1" dirty="0" smtClean="0">
              <a:solidFill>
                <a:srgbClr val="FFC000"/>
              </a:solidFill>
              <a:latin typeface="Aparajita" panose="020B0604020202020204" pitchFamily="34" charset="0"/>
              <a:cs typeface="Aparajita" panose="020B0604020202020204" pitchFamily="34" charset="0"/>
            </a:endParaRPr>
          </a:p>
          <a:p>
            <a:endParaRPr lang="en-US" sz="2800" dirty="0">
              <a:solidFill>
                <a:srgbClr val="FFC000"/>
              </a:solidFill>
              <a:latin typeface="Aparajita" panose="020B0604020202020204" pitchFamily="34" charset="0"/>
              <a:cs typeface="Aparajita" panose="020B0604020202020204"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6667" r="33333"/>
          <a:stretch/>
        </p:blipFill>
        <p:spPr>
          <a:xfrm>
            <a:off x="0" y="-9939"/>
            <a:ext cx="3657600" cy="6858000"/>
          </a:xfrm>
          <a:prstGeom prst="rect">
            <a:avLst/>
          </a:prstGeom>
        </p:spPr>
      </p:pic>
    </p:spTree>
    <p:extLst>
      <p:ext uri="{BB962C8B-B14F-4D97-AF65-F5344CB8AC3E}">
        <p14:creationId xmlns:p14="http://schemas.microsoft.com/office/powerpoint/2010/main" val="132790722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57600" y="0"/>
            <a:ext cx="5486400" cy="6858000"/>
          </a:xfrm>
        </p:spPr>
        <p:txBody>
          <a:bodyPr/>
          <a:lstStyle/>
          <a:p>
            <a:r>
              <a:rPr lang="en-US" sz="3600" b="1" dirty="0" smtClean="0">
                <a:solidFill>
                  <a:srgbClr val="FFC000"/>
                </a:solidFill>
                <a:latin typeface="Cambria" panose="02040503050406030204" pitchFamily="18" charset="0"/>
                <a:cs typeface="Aparajita" panose="020B0604020202020204" pitchFamily="34" charset="0"/>
              </a:rPr>
              <a:t>Does it work?</a:t>
            </a:r>
          </a:p>
          <a:p>
            <a:pPr marL="457200" indent="-457200" algn="l">
              <a:buFont typeface="Wingdings" panose="05000000000000000000" pitchFamily="2" charset="2"/>
              <a:buChar char="ü"/>
            </a:pPr>
            <a:r>
              <a:rPr lang="en-US" sz="3600" dirty="0" smtClean="0">
                <a:solidFill>
                  <a:srgbClr val="FFC000"/>
                </a:solidFill>
                <a:latin typeface="Cambria" panose="02040503050406030204" pitchFamily="18" charset="0"/>
                <a:cs typeface="Aparajita" panose="020B0604020202020204" pitchFamily="34" charset="0"/>
              </a:rPr>
              <a:t>Zero parent, student or admin complaints</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6667" r="33333"/>
          <a:stretch/>
        </p:blipFill>
        <p:spPr>
          <a:xfrm>
            <a:off x="0" y="-9939"/>
            <a:ext cx="3657600" cy="6858000"/>
          </a:xfrm>
          <a:prstGeom prst="rect">
            <a:avLst/>
          </a:prstGeom>
        </p:spPr>
      </p:pic>
    </p:spTree>
    <p:extLst>
      <p:ext uri="{BB962C8B-B14F-4D97-AF65-F5344CB8AC3E}">
        <p14:creationId xmlns:p14="http://schemas.microsoft.com/office/powerpoint/2010/main" val="114640353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57600" y="0"/>
            <a:ext cx="5486400" cy="6858000"/>
          </a:xfrm>
        </p:spPr>
        <p:txBody>
          <a:bodyPr/>
          <a:lstStyle/>
          <a:p>
            <a:r>
              <a:rPr lang="en-US" sz="3600" b="1" dirty="0" smtClean="0">
                <a:solidFill>
                  <a:srgbClr val="FFC000"/>
                </a:solidFill>
                <a:latin typeface="Cambria" panose="02040503050406030204" pitchFamily="18" charset="0"/>
                <a:cs typeface="Aparajita" panose="020B0604020202020204" pitchFamily="34" charset="0"/>
              </a:rPr>
              <a:t>Does it work?</a:t>
            </a:r>
          </a:p>
          <a:p>
            <a:pPr marL="457200" indent="-457200" algn="l">
              <a:buFont typeface="Wingdings" panose="05000000000000000000" pitchFamily="2" charset="2"/>
              <a:buChar char="ü"/>
            </a:pPr>
            <a:r>
              <a:rPr lang="en-US" sz="3600" dirty="0" smtClean="0">
                <a:solidFill>
                  <a:srgbClr val="FFC000"/>
                </a:solidFill>
                <a:latin typeface="Cambria" panose="02040503050406030204" pitchFamily="18" charset="0"/>
                <a:cs typeface="Aparajita" panose="020B0604020202020204" pitchFamily="34" charset="0"/>
              </a:rPr>
              <a:t>Zero parent, student or admin complaints</a:t>
            </a:r>
          </a:p>
          <a:p>
            <a:pPr marL="457200" indent="-457200" algn="l">
              <a:buFont typeface="Wingdings" panose="05000000000000000000" pitchFamily="2" charset="2"/>
              <a:buChar char="ü"/>
            </a:pPr>
            <a:r>
              <a:rPr lang="en-US" sz="3600" dirty="0" smtClean="0">
                <a:solidFill>
                  <a:srgbClr val="FFC000"/>
                </a:solidFill>
                <a:latin typeface="Cambria" panose="02040503050406030204" pitchFamily="18" charset="0"/>
                <a:cs typeface="Aparajita" panose="020B0604020202020204" pitchFamily="34" charset="0"/>
              </a:rPr>
              <a:t>Kids’ positive feedback</a:t>
            </a:r>
            <a:endParaRPr lang="en-US" sz="3600" b="1" dirty="0" smtClean="0">
              <a:solidFill>
                <a:srgbClr val="FFFF00"/>
              </a:solidFill>
              <a:latin typeface="Cambria" panose="02040503050406030204" pitchFamily="18" charset="0"/>
              <a:cs typeface="Aparajita" panose="020B0604020202020204"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6667" r="33333"/>
          <a:stretch/>
        </p:blipFill>
        <p:spPr>
          <a:xfrm>
            <a:off x="0" y="-9939"/>
            <a:ext cx="3657600" cy="6858000"/>
          </a:xfrm>
          <a:prstGeom prst="rect">
            <a:avLst/>
          </a:prstGeom>
        </p:spPr>
      </p:pic>
    </p:spTree>
    <p:extLst>
      <p:ext uri="{BB962C8B-B14F-4D97-AF65-F5344CB8AC3E}">
        <p14:creationId xmlns:p14="http://schemas.microsoft.com/office/powerpoint/2010/main" val="376929548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57600" y="0"/>
            <a:ext cx="5486400" cy="6858000"/>
          </a:xfrm>
        </p:spPr>
        <p:txBody>
          <a:bodyPr/>
          <a:lstStyle/>
          <a:p>
            <a:r>
              <a:rPr lang="en-US" sz="3600" b="1" dirty="0" smtClean="0">
                <a:solidFill>
                  <a:srgbClr val="FFC000"/>
                </a:solidFill>
                <a:latin typeface="Cambria" panose="02040503050406030204" pitchFamily="18" charset="0"/>
                <a:cs typeface="Aparajita" panose="020B0604020202020204" pitchFamily="34" charset="0"/>
              </a:rPr>
              <a:t>Does it work?</a:t>
            </a:r>
          </a:p>
          <a:p>
            <a:pPr marL="457200" indent="-457200" algn="l">
              <a:buFont typeface="Wingdings" panose="05000000000000000000" pitchFamily="2" charset="2"/>
              <a:buChar char="ü"/>
            </a:pPr>
            <a:r>
              <a:rPr lang="en-US" sz="3600" dirty="0" smtClean="0">
                <a:solidFill>
                  <a:srgbClr val="FFC000"/>
                </a:solidFill>
                <a:latin typeface="Cambria" panose="02040503050406030204" pitchFamily="18" charset="0"/>
                <a:cs typeface="Aparajita" panose="020B0604020202020204" pitchFamily="34" charset="0"/>
              </a:rPr>
              <a:t>Zero parent, student or admin complaints</a:t>
            </a:r>
          </a:p>
          <a:p>
            <a:pPr marL="457200" indent="-457200" algn="l">
              <a:buFont typeface="Wingdings" panose="05000000000000000000" pitchFamily="2" charset="2"/>
              <a:buChar char="ü"/>
            </a:pPr>
            <a:r>
              <a:rPr lang="en-US" sz="3600" dirty="0" smtClean="0">
                <a:solidFill>
                  <a:srgbClr val="FFC000"/>
                </a:solidFill>
                <a:latin typeface="Cambria" panose="02040503050406030204" pitchFamily="18" charset="0"/>
                <a:cs typeface="Aparajita" panose="020B0604020202020204" pitchFamily="34" charset="0"/>
              </a:rPr>
              <a:t>Kids’ positive feedback </a:t>
            </a:r>
          </a:p>
          <a:p>
            <a:pPr marL="457200" indent="-457200" algn="l">
              <a:buFont typeface="Wingdings" panose="05000000000000000000" pitchFamily="2" charset="2"/>
              <a:buChar char="ü"/>
            </a:pPr>
            <a:r>
              <a:rPr lang="en-US" sz="3600" dirty="0" smtClean="0">
                <a:solidFill>
                  <a:srgbClr val="FFC000"/>
                </a:solidFill>
                <a:latin typeface="Cambria" panose="02040503050406030204" pitchFamily="18" charset="0"/>
                <a:cs typeface="Aparajita" panose="020B0604020202020204" pitchFamily="34" charset="0"/>
              </a:rPr>
              <a:t>Seniors felt respected, honored, &amp; heard.</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6667" r="33333"/>
          <a:stretch/>
        </p:blipFill>
        <p:spPr>
          <a:xfrm>
            <a:off x="0" y="-9939"/>
            <a:ext cx="3657600" cy="6858000"/>
          </a:xfrm>
          <a:prstGeom prst="rect">
            <a:avLst/>
          </a:prstGeom>
        </p:spPr>
      </p:pic>
    </p:spTree>
    <p:extLst>
      <p:ext uri="{BB962C8B-B14F-4D97-AF65-F5344CB8AC3E}">
        <p14:creationId xmlns:p14="http://schemas.microsoft.com/office/powerpoint/2010/main" val="347248586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57600" y="0"/>
            <a:ext cx="5486400" cy="6858000"/>
          </a:xfrm>
        </p:spPr>
        <p:txBody>
          <a:bodyPr/>
          <a:lstStyle/>
          <a:p>
            <a:r>
              <a:rPr lang="en-US" sz="3600" b="1" dirty="0" smtClean="0">
                <a:solidFill>
                  <a:srgbClr val="FFC000"/>
                </a:solidFill>
                <a:latin typeface="Cambria" panose="02040503050406030204" pitchFamily="18" charset="0"/>
                <a:cs typeface="Aparajita" panose="020B0604020202020204" pitchFamily="34" charset="0"/>
              </a:rPr>
              <a:t>Does it work?</a:t>
            </a:r>
          </a:p>
          <a:p>
            <a:pPr marL="457200" indent="-457200" algn="l">
              <a:buFont typeface="Wingdings" panose="05000000000000000000" pitchFamily="2" charset="2"/>
              <a:buChar char="ü"/>
            </a:pPr>
            <a:r>
              <a:rPr lang="en-US" sz="3600" dirty="0" smtClean="0">
                <a:solidFill>
                  <a:srgbClr val="FFC000"/>
                </a:solidFill>
                <a:latin typeface="Cambria" panose="02040503050406030204" pitchFamily="18" charset="0"/>
                <a:cs typeface="Aparajita" panose="020B0604020202020204" pitchFamily="34" charset="0"/>
              </a:rPr>
              <a:t>Zero parent, student or admin complaints</a:t>
            </a:r>
          </a:p>
          <a:p>
            <a:pPr marL="457200" indent="-457200" algn="l">
              <a:buFont typeface="Wingdings" panose="05000000000000000000" pitchFamily="2" charset="2"/>
              <a:buChar char="ü"/>
            </a:pPr>
            <a:r>
              <a:rPr lang="en-US" sz="3600" dirty="0" smtClean="0">
                <a:solidFill>
                  <a:srgbClr val="FFC000"/>
                </a:solidFill>
                <a:latin typeface="Cambria" panose="02040503050406030204" pitchFamily="18" charset="0"/>
                <a:cs typeface="Aparajita" panose="020B0604020202020204" pitchFamily="34" charset="0"/>
              </a:rPr>
              <a:t>Kids’ positive feedback </a:t>
            </a:r>
          </a:p>
          <a:p>
            <a:pPr marL="457200" indent="-457200" algn="l">
              <a:buFont typeface="Wingdings" panose="05000000000000000000" pitchFamily="2" charset="2"/>
              <a:buChar char="ü"/>
            </a:pPr>
            <a:r>
              <a:rPr lang="en-US" sz="3600" dirty="0" smtClean="0">
                <a:solidFill>
                  <a:srgbClr val="FFC000"/>
                </a:solidFill>
                <a:latin typeface="Cambria" panose="02040503050406030204" pitchFamily="18" charset="0"/>
                <a:cs typeface="Aparajita" panose="020B0604020202020204" pitchFamily="34" charset="0"/>
              </a:rPr>
              <a:t>Seniors felt respected, honored, &amp; heard.</a:t>
            </a:r>
          </a:p>
          <a:p>
            <a:pPr marL="457200" indent="-457200" algn="l">
              <a:buFont typeface="Wingdings" panose="05000000000000000000" pitchFamily="2" charset="2"/>
              <a:buChar char="ü"/>
            </a:pPr>
            <a:r>
              <a:rPr lang="en-US" sz="3600" dirty="0" smtClean="0">
                <a:solidFill>
                  <a:srgbClr val="FFC000"/>
                </a:solidFill>
                <a:latin typeface="Cambria" panose="02040503050406030204" pitchFamily="18" charset="0"/>
                <a:cs typeface="Aparajita" panose="020B0604020202020204" pitchFamily="34" charset="0"/>
              </a:rPr>
              <a:t>Same amount (if not less) work </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6667" r="33333"/>
          <a:stretch/>
        </p:blipFill>
        <p:spPr>
          <a:xfrm>
            <a:off x="0" y="-9939"/>
            <a:ext cx="3657600" cy="6858000"/>
          </a:xfrm>
          <a:prstGeom prst="rect">
            <a:avLst/>
          </a:prstGeom>
        </p:spPr>
      </p:pic>
    </p:spTree>
    <p:extLst>
      <p:ext uri="{BB962C8B-B14F-4D97-AF65-F5344CB8AC3E}">
        <p14:creationId xmlns:p14="http://schemas.microsoft.com/office/powerpoint/2010/main" val="372042191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57600" y="0"/>
            <a:ext cx="5486400" cy="6858000"/>
          </a:xfrm>
        </p:spPr>
        <p:txBody>
          <a:bodyPr/>
          <a:lstStyle/>
          <a:p>
            <a:r>
              <a:rPr lang="en-US" sz="3600" b="1" dirty="0" smtClean="0">
                <a:solidFill>
                  <a:srgbClr val="FFC000"/>
                </a:solidFill>
                <a:latin typeface="Cambria" panose="02040503050406030204" pitchFamily="18" charset="0"/>
                <a:cs typeface="Aparajita" panose="020B0604020202020204" pitchFamily="34" charset="0"/>
              </a:rPr>
              <a:t>Does it work?</a:t>
            </a:r>
          </a:p>
          <a:p>
            <a:pPr marL="457200" indent="-457200" algn="l">
              <a:buFont typeface="Wingdings" panose="05000000000000000000" pitchFamily="2" charset="2"/>
              <a:buChar char="ü"/>
            </a:pPr>
            <a:r>
              <a:rPr lang="en-US" sz="3600" dirty="0" smtClean="0">
                <a:solidFill>
                  <a:srgbClr val="FFC000"/>
                </a:solidFill>
                <a:latin typeface="Cambria" panose="02040503050406030204" pitchFamily="18" charset="0"/>
                <a:cs typeface="Aparajita" panose="020B0604020202020204" pitchFamily="34" charset="0"/>
              </a:rPr>
              <a:t>Zero parent, student or admin complaints</a:t>
            </a:r>
          </a:p>
          <a:p>
            <a:pPr marL="457200" indent="-457200" algn="l">
              <a:buFont typeface="Wingdings" panose="05000000000000000000" pitchFamily="2" charset="2"/>
              <a:buChar char="ü"/>
            </a:pPr>
            <a:r>
              <a:rPr lang="en-US" sz="3600" dirty="0" smtClean="0">
                <a:solidFill>
                  <a:srgbClr val="FFC000"/>
                </a:solidFill>
                <a:latin typeface="Cambria" panose="02040503050406030204" pitchFamily="18" charset="0"/>
                <a:cs typeface="Aparajita" panose="020B0604020202020204" pitchFamily="34" charset="0"/>
              </a:rPr>
              <a:t>Kids’ positive feedback </a:t>
            </a:r>
          </a:p>
          <a:p>
            <a:pPr marL="457200" indent="-457200" algn="l">
              <a:buFont typeface="Wingdings" panose="05000000000000000000" pitchFamily="2" charset="2"/>
              <a:buChar char="ü"/>
            </a:pPr>
            <a:r>
              <a:rPr lang="en-US" sz="3600" dirty="0" smtClean="0">
                <a:solidFill>
                  <a:srgbClr val="FFC000"/>
                </a:solidFill>
                <a:latin typeface="Cambria" panose="02040503050406030204" pitchFamily="18" charset="0"/>
                <a:cs typeface="Aparajita" panose="020B0604020202020204" pitchFamily="34" charset="0"/>
              </a:rPr>
              <a:t>Seniors felt respected, honored, &amp; heard.</a:t>
            </a:r>
          </a:p>
          <a:p>
            <a:pPr marL="457200" indent="-457200" algn="l">
              <a:buFont typeface="Wingdings" panose="05000000000000000000" pitchFamily="2" charset="2"/>
              <a:buChar char="ü"/>
            </a:pPr>
            <a:r>
              <a:rPr lang="en-US" sz="3600" dirty="0" smtClean="0">
                <a:solidFill>
                  <a:srgbClr val="FFC000"/>
                </a:solidFill>
                <a:latin typeface="Cambria" panose="02040503050406030204" pitchFamily="18" charset="0"/>
                <a:cs typeface="Aparajita" panose="020B0604020202020204" pitchFamily="34" charset="0"/>
              </a:rPr>
              <a:t>Same amount (if not less) work </a:t>
            </a:r>
          </a:p>
          <a:p>
            <a:pPr marL="457200" indent="-457200" algn="l">
              <a:buFont typeface="Wingdings" panose="05000000000000000000" pitchFamily="2" charset="2"/>
              <a:buChar char="ü"/>
            </a:pPr>
            <a:r>
              <a:rPr lang="en-US" sz="3600" dirty="0" smtClean="0">
                <a:solidFill>
                  <a:srgbClr val="FFC000"/>
                </a:solidFill>
                <a:latin typeface="Cambria" panose="02040503050406030204" pitchFamily="18" charset="0"/>
                <a:cs typeface="Aparajita" panose="020B0604020202020204" pitchFamily="34" charset="0"/>
              </a:rPr>
              <a:t>Strong rapport, “felt” like learning, authentic assessment</a:t>
            </a:r>
            <a:endParaRPr lang="en-US" sz="3600" dirty="0">
              <a:solidFill>
                <a:srgbClr val="FFC000"/>
              </a:solidFill>
              <a:latin typeface="Cambria" panose="02040503050406030204" pitchFamily="18" charset="0"/>
              <a:cs typeface="Aparajita" panose="020B0604020202020204"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6667" r="33333"/>
          <a:stretch/>
        </p:blipFill>
        <p:spPr>
          <a:xfrm>
            <a:off x="0" y="-9939"/>
            <a:ext cx="3657600" cy="6858000"/>
          </a:xfrm>
          <a:prstGeom prst="rect">
            <a:avLst/>
          </a:prstGeom>
        </p:spPr>
      </p:pic>
    </p:spTree>
    <p:extLst>
      <p:ext uri="{BB962C8B-B14F-4D97-AF65-F5344CB8AC3E}">
        <p14:creationId xmlns:p14="http://schemas.microsoft.com/office/powerpoint/2010/main" val="143247510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781800"/>
          </a:xfrm>
        </p:spPr>
        <p:txBody>
          <a:bodyPr/>
          <a:lstStyle/>
          <a:p>
            <a:pPr marL="0" indent="0" algn="ctr">
              <a:buNone/>
            </a:pPr>
            <a:r>
              <a:rPr lang="en-US" sz="4000" b="1" dirty="0" smtClean="0">
                <a:latin typeface="Cambria" panose="02040503050406030204" pitchFamily="18" charset="0"/>
              </a:rPr>
              <a:t>Want more information?</a:t>
            </a:r>
          </a:p>
          <a:p>
            <a:pPr marL="0" indent="0" algn="ctr">
              <a:buNone/>
            </a:pPr>
            <a:endParaRPr lang="en-US" sz="4000" b="1" dirty="0" smtClean="0">
              <a:solidFill>
                <a:srgbClr val="008000"/>
              </a:solidFill>
              <a:latin typeface="Cambria" panose="02040503050406030204" pitchFamily="18" charset="0"/>
            </a:endParaRPr>
          </a:p>
          <a:p>
            <a:pPr marL="0" indent="0" algn="ctr">
              <a:buNone/>
            </a:pPr>
            <a:r>
              <a:rPr lang="en-US" sz="4000" b="1" dirty="0" smtClean="0">
                <a:solidFill>
                  <a:srgbClr val="008000"/>
                </a:solidFill>
                <a:latin typeface="Cambria" panose="02040503050406030204" pitchFamily="18" charset="0"/>
              </a:rPr>
              <a:t>STEM</a:t>
            </a:r>
            <a:r>
              <a:rPr lang="en-US" sz="4000" b="1" dirty="0" smtClean="0">
                <a:latin typeface="Cambria" panose="02040503050406030204" pitchFamily="18" charset="0"/>
              </a:rPr>
              <a:t> </a:t>
            </a:r>
            <a:r>
              <a:rPr lang="en-US" sz="4000" b="1" dirty="0">
                <a:latin typeface="Cambria" panose="02040503050406030204" pitchFamily="18" charset="0"/>
              </a:rPr>
              <a:t>&amp; </a:t>
            </a:r>
            <a:r>
              <a:rPr lang="en-US" sz="4000" b="1" dirty="0">
                <a:solidFill>
                  <a:srgbClr val="FF0000"/>
                </a:solidFill>
                <a:latin typeface="Cambria" panose="02040503050406030204" pitchFamily="18" charset="0"/>
              </a:rPr>
              <a:t>Flower</a:t>
            </a:r>
            <a:r>
              <a:rPr lang="en-US" sz="4000" b="1" dirty="0">
                <a:latin typeface="Cambria" panose="02040503050406030204" pitchFamily="18" charset="0"/>
              </a:rPr>
              <a:t> Learning Consultants</a:t>
            </a:r>
            <a:endParaRPr lang="en-US" sz="4000" dirty="0">
              <a:latin typeface="Cambria" panose="02040503050406030204" pitchFamily="18" charset="0"/>
            </a:endParaRPr>
          </a:p>
          <a:p>
            <a:pPr marL="0" indent="0" algn="ctr">
              <a:buNone/>
            </a:pPr>
            <a:r>
              <a:rPr lang="en-US" sz="4000" b="1" dirty="0">
                <a:solidFill>
                  <a:srgbClr val="008000"/>
                </a:solidFill>
                <a:latin typeface="Cambria" panose="02040503050406030204" pitchFamily="18" charset="0"/>
              </a:rPr>
              <a:t>Stem</a:t>
            </a:r>
            <a:r>
              <a:rPr lang="en-US" sz="4000" b="1" dirty="0">
                <a:latin typeface="Cambria" panose="02040503050406030204" pitchFamily="18" charset="0"/>
              </a:rPr>
              <a:t>and</a:t>
            </a:r>
            <a:r>
              <a:rPr lang="en-US" sz="4000" b="1" dirty="0">
                <a:solidFill>
                  <a:srgbClr val="FF0000"/>
                </a:solidFill>
                <a:latin typeface="Cambria" panose="02040503050406030204" pitchFamily="18" charset="0"/>
              </a:rPr>
              <a:t>flower</a:t>
            </a:r>
            <a:r>
              <a:rPr lang="en-US" sz="4000" b="1" dirty="0">
                <a:latin typeface="Cambria" panose="02040503050406030204" pitchFamily="18" charset="0"/>
              </a:rPr>
              <a:t>learning.com</a:t>
            </a:r>
            <a:endParaRPr lang="en-US" sz="4000" dirty="0">
              <a:latin typeface="Cambria" panose="02040503050406030204" pitchFamily="18" charset="0"/>
            </a:endParaRPr>
          </a:p>
          <a:p>
            <a:pPr marL="0" indent="0" algn="ctr">
              <a:buNone/>
            </a:pPr>
            <a:r>
              <a:rPr lang="en-US" sz="4000" b="1" dirty="0">
                <a:solidFill>
                  <a:srgbClr val="008000"/>
                </a:solidFill>
                <a:latin typeface="Cambria" panose="02040503050406030204" pitchFamily="18" charset="0"/>
              </a:rPr>
              <a:t>stem</a:t>
            </a:r>
            <a:r>
              <a:rPr lang="en-US" sz="4000" b="1" dirty="0">
                <a:solidFill>
                  <a:srgbClr val="FF0000"/>
                </a:solidFill>
                <a:latin typeface="Cambria" panose="02040503050406030204" pitchFamily="18" charset="0"/>
              </a:rPr>
              <a:t>flower</a:t>
            </a:r>
            <a:r>
              <a:rPr lang="en-US" sz="4000" b="1" dirty="0">
                <a:latin typeface="Cambria" panose="02040503050406030204" pitchFamily="18" charset="0"/>
              </a:rPr>
              <a:t>lc@gmail.com</a:t>
            </a:r>
            <a:endParaRPr lang="en-US" sz="4000" dirty="0">
              <a:latin typeface="Cambria" panose="02040503050406030204" pitchFamily="18" charset="0"/>
            </a:endParaRPr>
          </a:p>
          <a:p>
            <a:pPr marL="0" indent="0" algn="ctr">
              <a:buNone/>
            </a:pPr>
            <a:r>
              <a:rPr lang="en-US" sz="4000" b="1" dirty="0">
                <a:latin typeface="Cambria" panose="02040503050406030204" pitchFamily="18" charset="0"/>
              </a:rPr>
              <a:t>@</a:t>
            </a:r>
            <a:r>
              <a:rPr lang="en-US" sz="4000" b="1" dirty="0" err="1">
                <a:solidFill>
                  <a:srgbClr val="008000"/>
                </a:solidFill>
                <a:latin typeface="Cambria" panose="02040503050406030204" pitchFamily="18" charset="0"/>
              </a:rPr>
              <a:t>stem</a:t>
            </a:r>
            <a:r>
              <a:rPr lang="en-US" sz="4000" b="1" dirty="0" err="1">
                <a:solidFill>
                  <a:srgbClr val="FF0000"/>
                </a:solidFill>
                <a:latin typeface="Cambria" panose="02040503050406030204" pitchFamily="18" charset="0"/>
              </a:rPr>
              <a:t>flower</a:t>
            </a:r>
            <a:r>
              <a:rPr lang="en-US" sz="4000" b="1" dirty="0" err="1">
                <a:latin typeface="Cambria" panose="02040503050406030204" pitchFamily="18" charset="0"/>
              </a:rPr>
              <a:t>lc</a:t>
            </a:r>
            <a:endParaRPr lang="en-US" sz="4000" dirty="0">
              <a:latin typeface="Cambria" panose="02040503050406030204" pitchFamily="18" charset="0"/>
            </a:endParaRPr>
          </a:p>
          <a:p>
            <a:pPr marL="0" indent="0" algn="ctr">
              <a:buNone/>
            </a:pPr>
            <a:endParaRPr lang="en-US" sz="4000" b="1" dirty="0" smtClean="0">
              <a:latin typeface="Cambria" panose="02040503050406030204" pitchFamily="18" charset="0"/>
            </a:endParaRPr>
          </a:p>
          <a:p>
            <a:pPr marL="0" indent="0" algn="ctr">
              <a:buNone/>
            </a:pPr>
            <a:r>
              <a:rPr lang="en-US" sz="4000" b="1" dirty="0" smtClean="0">
                <a:solidFill>
                  <a:srgbClr val="FF0000"/>
                </a:solidFill>
                <a:latin typeface="Cambria" panose="02040503050406030204" pitchFamily="18" charset="0"/>
              </a:rPr>
              <a:t>Aric </a:t>
            </a:r>
            <a:r>
              <a:rPr lang="en-US" sz="4000" b="1" dirty="0">
                <a:solidFill>
                  <a:srgbClr val="FF0000"/>
                </a:solidFill>
                <a:latin typeface="Cambria" panose="02040503050406030204" pitchFamily="18" charset="0"/>
              </a:rPr>
              <a:t>Foster </a:t>
            </a:r>
            <a:r>
              <a:rPr lang="en-US" sz="4000" b="1" dirty="0">
                <a:latin typeface="Cambria" panose="02040503050406030204" pitchFamily="18" charset="0"/>
              </a:rPr>
              <a:t>     </a:t>
            </a:r>
            <a:r>
              <a:rPr lang="en-US" sz="4000" b="1" dirty="0">
                <a:solidFill>
                  <a:srgbClr val="008000"/>
                </a:solidFill>
                <a:latin typeface="Cambria" panose="02040503050406030204" pitchFamily="18" charset="0"/>
              </a:rPr>
              <a:t>Megan Moran</a:t>
            </a:r>
            <a:endParaRPr lang="en-US" sz="4000" dirty="0">
              <a:solidFill>
                <a:srgbClr val="008000"/>
              </a:solidFill>
              <a:latin typeface="Cambria" panose="02040503050406030204" pitchFamily="18" charset="0"/>
            </a:endParaRPr>
          </a:p>
          <a:p>
            <a:pPr marL="0" indent="0" algn="ctr">
              <a:buNone/>
            </a:pPr>
            <a:r>
              <a:rPr lang="en-US" sz="4000" b="1" dirty="0">
                <a:solidFill>
                  <a:srgbClr val="FF0000"/>
                </a:solidFill>
                <a:latin typeface="Cambria" panose="02040503050406030204" pitchFamily="18" charset="0"/>
              </a:rPr>
              <a:t>@Aricfoster2 </a:t>
            </a:r>
            <a:r>
              <a:rPr lang="en-US" sz="4000" b="1" dirty="0">
                <a:latin typeface="Cambria" panose="02040503050406030204" pitchFamily="18" charset="0"/>
              </a:rPr>
              <a:t>     </a:t>
            </a:r>
            <a:r>
              <a:rPr lang="en-US" sz="4000" b="1" dirty="0">
                <a:solidFill>
                  <a:srgbClr val="008000"/>
                </a:solidFill>
                <a:latin typeface="Cambria" panose="02040503050406030204" pitchFamily="18" charset="0"/>
              </a:rPr>
              <a:t>@</a:t>
            </a:r>
            <a:r>
              <a:rPr lang="en-US" sz="4000" b="1" dirty="0" err="1">
                <a:solidFill>
                  <a:srgbClr val="008000"/>
                </a:solidFill>
                <a:latin typeface="Cambria" panose="02040503050406030204" pitchFamily="18" charset="0"/>
              </a:rPr>
              <a:t>MeganCMoMo</a:t>
            </a:r>
            <a:endParaRPr lang="en-US" sz="4000" dirty="0">
              <a:solidFill>
                <a:srgbClr val="008000"/>
              </a:solidFill>
              <a:latin typeface="Cambria" panose="02040503050406030204" pitchFamily="18" charset="0"/>
            </a:endParaRPr>
          </a:p>
          <a:p>
            <a:pPr marL="0" indent="0">
              <a:buNone/>
            </a:pPr>
            <a:r>
              <a:rPr lang="en-US" dirty="0"/>
              <a:t/>
            </a:r>
            <a:br>
              <a:rPr lang="en-US" dirty="0"/>
            </a:br>
            <a:r>
              <a:rPr lang="en-US" dirty="0"/>
              <a:t/>
            </a:r>
            <a:br>
              <a:rPr lang="en-US" dirty="0"/>
            </a:br>
            <a:endParaRPr lang="en-US" dirty="0"/>
          </a:p>
        </p:txBody>
      </p:sp>
    </p:spTree>
    <p:extLst>
      <p:ext uri="{BB962C8B-B14F-4D97-AF65-F5344CB8AC3E}">
        <p14:creationId xmlns:p14="http://schemas.microsoft.com/office/powerpoint/2010/main" val="244876984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066" name="Rectangle 2"/>
          <p:cNvSpPr>
            <a:spLocks noChangeArrowheads="1"/>
          </p:cNvSpPr>
          <p:nvPr/>
        </p:nvSpPr>
        <p:spPr bwMode="auto">
          <a:xfrm>
            <a:off x="609600" y="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ltLang="en-US" b="1" u="sng">
              <a:latin typeface="Goudy Old Style" pitchFamily="18" charset="0"/>
            </a:endParaRPr>
          </a:p>
        </p:txBody>
      </p:sp>
      <p:sp>
        <p:nvSpPr>
          <p:cNvPr id="88070" name="Text Box 6"/>
          <p:cNvSpPr txBox="1">
            <a:spLocks noChangeArrowheads="1"/>
          </p:cNvSpPr>
          <p:nvPr/>
        </p:nvSpPr>
        <p:spPr bwMode="auto">
          <a:xfrm>
            <a:off x="0" y="333375"/>
            <a:ext cx="9144000" cy="1434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lgn="ctr"/>
            <a:r>
              <a:rPr lang="en-US" altLang="en-US" sz="3600" b="1" u="sng" dirty="0" smtClean="0">
                <a:solidFill>
                  <a:srgbClr val="FFFF00"/>
                </a:solidFill>
                <a:effectLst>
                  <a:outerShdw blurRad="38100" dist="38100" dir="2700000" algn="tl">
                    <a:srgbClr val="C0C0C0"/>
                  </a:outerShdw>
                </a:effectLst>
                <a:latin typeface="Goudy Old Style" pitchFamily="18" charset="0"/>
              </a:rPr>
              <a:t>I hope this was the favorite part of your day</a:t>
            </a:r>
            <a:endParaRPr lang="en-US" altLang="en-US" sz="3600" b="1" u="sng" dirty="0">
              <a:solidFill>
                <a:srgbClr val="FFFF00"/>
              </a:solidFill>
              <a:effectLst>
                <a:outerShdw blurRad="38100" dist="38100" dir="2700000" algn="tl">
                  <a:srgbClr val="C0C0C0"/>
                </a:outerShdw>
              </a:effectLst>
              <a:latin typeface="Goudy Old Style" pitchFamily="18" charset="0"/>
            </a:endParaRPr>
          </a:p>
          <a:p>
            <a:pPr algn="ctr"/>
            <a:endParaRPr lang="en-US" altLang="en-US" sz="3600" b="1" dirty="0">
              <a:solidFill>
                <a:srgbClr val="FFFF00"/>
              </a:solidFill>
              <a:effectLst>
                <a:outerShdw blurRad="38100" dist="38100" dir="2700000" algn="tl">
                  <a:srgbClr val="C0C0C0"/>
                </a:outerShdw>
              </a:effectLst>
              <a:latin typeface="Goudy Old Style" pitchFamily="18" charset="0"/>
            </a:endParaRPr>
          </a:p>
          <a:p>
            <a:pPr algn="ctr"/>
            <a:r>
              <a:rPr lang="en-US" altLang="en-US" sz="4000" b="1" dirty="0">
                <a:solidFill>
                  <a:srgbClr val="FFFF00"/>
                </a:solidFill>
                <a:effectLst>
                  <a:outerShdw blurRad="38100" dist="38100" dir="2700000" algn="tl">
                    <a:srgbClr val="C0C0C0"/>
                  </a:outerShdw>
                </a:effectLst>
                <a:latin typeface="Goudy Old Style" pitchFamily="18" charset="0"/>
              </a:rPr>
              <a:t>Aric </a:t>
            </a:r>
            <a:r>
              <a:rPr lang="en-US" altLang="en-US" sz="4000" b="1" dirty="0" smtClean="0">
                <a:solidFill>
                  <a:srgbClr val="FFFF00"/>
                </a:solidFill>
                <a:effectLst>
                  <a:outerShdw blurRad="38100" dist="38100" dir="2700000" algn="tl">
                    <a:srgbClr val="C0C0C0"/>
                  </a:outerShdw>
                </a:effectLst>
                <a:latin typeface="Goudy Old Style" pitchFamily="18" charset="0"/>
              </a:rPr>
              <a:t>Foster</a:t>
            </a:r>
          </a:p>
          <a:p>
            <a:pPr algn="ctr"/>
            <a:r>
              <a:rPr lang="en-US" altLang="en-US" sz="4000" b="1" dirty="0" smtClean="0">
                <a:solidFill>
                  <a:srgbClr val="FFFF00"/>
                </a:solidFill>
                <a:effectLst>
                  <a:outerShdw blurRad="38100" dist="38100" dir="2700000" algn="tl">
                    <a:srgbClr val="C0C0C0"/>
                  </a:outerShdw>
                </a:effectLst>
                <a:latin typeface="Goudy Old Style" pitchFamily="18" charset="0"/>
              </a:rPr>
              <a:t>Stemandflowerlearning.com</a:t>
            </a:r>
            <a:endParaRPr lang="en-US" altLang="en-US" sz="4000" b="1" dirty="0">
              <a:solidFill>
                <a:srgbClr val="FFFF00"/>
              </a:solidFill>
              <a:effectLst>
                <a:outerShdw blurRad="38100" dist="38100" dir="2700000" algn="tl">
                  <a:srgbClr val="C0C0C0"/>
                </a:outerShdw>
              </a:effectLst>
              <a:latin typeface="Goudy Old Style" pitchFamily="18" charset="0"/>
            </a:endParaRPr>
          </a:p>
          <a:p>
            <a:pPr algn="ctr"/>
            <a:r>
              <a:rPr lang="en-US" altLang="en-US" sz="4000" b="1" dirty="0" smtClean="0">
                <a:solidFill>
                  <a:srgbClr val="FFFF00"/>
                </a:solidFill>
                <a:effectLst>
                  <a:outerShdw blurRad="38100" dist="38100" dir="2700000" algn="tl">
                    <a:srgbClr val="C0C0C0"/>
                  </a:outerShdw>
                </a:effectLst>
                <a:latin typeface="Goudy Old Style" pitchFamily="18" charset="0"/>
              </a:rPr>
              <a:t>stemflowerlc@gmail.com</a:t>
            </a:r>
            <a:endParaRPr lang="en-US" altLang="en-US" sz="4000" b="1" dirty="0" smtClean="0">
              <a:solidFill>
                <a:srgbClr val="FFFF00"/>
              </a:solidFill>
              <a:effectLst>
                <a:outerShdw blurRad="38100" dist="38100" dir="2700000" algn="tl">
                  <a:srgbClr val="C0C0C0"/>
                </a:outerShdw>
              </a:effectLst>
              <a:latin typeface="Goudy Old Style" pitchFamily="18" charset="0"/>
            </a:endParaRPr>
          </a:p>
          <a:p>
            <a:pPr algn="ctr"/>
            <a:r>
              <a:rPr lang="en-US" altLang="en-US" sz="4000" b="1" dirty="0" smtClean="0">
                <a:solidFill>
                  <a:srgbClr val="FFFF00"/>
                </a:solidFill>
                <a:effectLst>
                  <a:outerShdw blurRad="38100" dist="38100" dir="2700000" algn="tl">
                    <a:srgbClr val="C0C0C0"/>
                  </a:outerShdw>
                </a:effectLst>
                <a:latin typeface="Goudy Old Style" pitchFamily="18" charset="0"/>
              </a:rPr>
              <a:t>armadafoster.weebly.com</a:t>
            </a:r>
          </a:p>
          <a:p>
            <a:pPr algn="ctr"/>
            <a:r>
              <a:rPr lang="en-US" altLang="en-US" sz="4000" b="1" dirty="0" smtClean="0">
                <a:solidFill>
                  <a:srgbClr val="FFFF00"/>
                </a:solidFill>
                <a:effectLst>
                  <a:outerShdw blurRad="38100" dist="38100" dir="2700000" algn="tl">
                    <a:srgbClr val="C0C0C0"/>
                  </a:outerShdw>
                </a:effectLst>
                <a:latin typeface="Goudy Old Style" pitchFamily="18" charset="0"/>
              </a:rPr>
              <a:t>@aricfoster2</a:t>
            </a:r>
            <a:endParaRPr lang="en-US" altLang="en-US" sz="4000" b="1" dirty="0">
              <a:solidFill>
                <a:srgbClr val="FFFF00"/>
              </a:solidFill>
              <a:effectLst>
                <a:outerShdw blurRad="38100" dist="38100" dir="2700000" algn="tl">
                  <a:srgbClr val="C0C0C0"/>
                </a:outerShdw>
              </a:effectLst>
              <a:latin typeface="Goudy Old Style" pitchFamily="18" charset="0"/>
            </a:endParaRPr>
          </a:p>
          <a:p>
            <a:pPr algn="ctr"/>
            <a:r>
              <a:rPr lang="en-US" altLang="en-US" sz="4000" b="1" u="sng" dirty="0" smtClean="0">
                <a:solidFill>
                  <a:schemeClr val="bg1"/>
                </a:solidFill>
                <a:effectLst>
                  <a:outerShdw blurRad="38100" dist="38100" dir="2700000" algn="tl">
                    <a:srgbClr val="C0C0C0"/>
                  </a:outerShdw>
                </a:effectLst>
                <a:latin typeface="Goudy Old Style" pitchFamily="18" charset="0"/>
              </a:rPr>
              <a:t>The </a:t>
            </a:r>
            <a:r>
              <a:rPr lang="en-US" altLang="en-US" sz="4000" b="1" u="sng" dirty="0" smtClean="0">
                <a:solidFill>
                  <a:schemeClr val="bg1"/>
                </a:solidFill>
                <a:effectLst>
                  <a:outerShdw blurRad="38100" dist="38100" dir="2700000" algn="tl">
                    <a:srgbClr val="C0C0C0"/>
                  </a:outerShdw>
                </a:effectLst>
                <a:latin typeface="Goudy Old Style" pitchFamily="18" charset="0"/>
              </a:rPr>
              <a:t>Right Side of History</a:t>
            </a:r>
            <a:endParaRPr lang="en-US" altLang="en-US" sz="4000" b="1" u="sng" dirty="0">
              <a:solidFill>
                <a:schemeClr val="bg1"/>
              </a:solidFill>
              <a:effectLst>
                <a:outerShdw blurRad="38100" dist="38100" dir="2700000" algn="tl">
                  <a:srgbClr val="C0C0C0"/>
                </a:outerShdw>
              </a:effectLst>
              <a:latin typeface="Goudy Old Style" pitchFamily="18" charset="0"/>
            </a:endParaRPr>
          </a:p>
          <a:p>
            <a:pPr algn="ctr"/>
            <a:r>
              <a:rPr lang="en-US" altLang="en-US" sz="4000" b="1" dirty="0">
                <a:solidFill>
                  <a:srgbClr val="FFFF00"/>
                </a:solidFill>
                <a:effectLst>
                  <a:outerShdw blurRad="38100" dist="38100" dir="2700000" algn="tl">
                    <a:srgbClr val="C0C0C0"/>
                  </a:outerShdw>
                </a:effectLst>
                <a:latin typeface="Goudy Old Style" pitchFamily="18" charset="0"/>
              </a:rPr>
              <a:t>One teacher’s </a:t>
            </a:r>
            <a:r>
              <a:rPr lang="en-US" altLang="en-US" sz="4000" b="1" dirty="0" smtClean="0">
                <a:solidFill>
                  <a:srgbClr val="FFFF00"/>
                </a:solidFill>
                <a:effectLst>
                  <a:outerShdw blurRad="38100" dist="38100" dir="2700000" algn="tl">
                    <a:srgbClr val="C0C0C0"/>
                  </a:outerShdw>
                </a:effectLst>
                <a:latin typeface="Goudy Old Style" pitchFamily="18" charset="0"/>
              </a:rPr>
              <a:t>ELA journey </a:t>
            </a:r>
            <a:r>
              <a:rPr lang="en-US" altLang="en-US" sz="4000" b="1" dirty="0">
                <a:solidFill>
                  <a:srgbClr val="FFFF00"/>
                </a:solidFill>
                <a:effectLst>
                  <a:outerShdw blurRad="38100" dist="38100" dir="2700000" algn="tl">
                    <a:srgbClr val="C0C0C0"/>
                  </a:outerShdw>
                </a:effectLst>
                <a:latin typeface="Goudy Old Style" pitchFamily="18" charset="0"/>
              </a:rPr>
              <a:t>through the </a:t>
            </a:r>
            <a:r>
              <a:rPr lang="en-US" altLang="en-US" sz="4000" b="1" dirty="0" smtClean="0">
                <a:solidFill>
                  <a:srgbClr val="FFFF00"/>
                </a:solidFill>
                <a:effectLst>
                  <a:outerShdw blurRad="38100" dist="38100" dir="2700000" algn="tl">
                    <a:srgbClr val="C0C0C0"/>
                  </a:outerShdw>
                </a:effectLst>
                <a:latin typeface="Goudy Old Style" pitchFamily="18" charset="0"/>
              </a:rPr>
              <a:t>SBL process</a:t>
            </a:r>
            <a:r>
              <a:rPr lang="en-US" altLang="en-US" sz="4000" b="1" dirty="0">
                <a:solidFill>
                  <a:srgbClr val="FFFF00"/>
                </a:solidFill>
                <a:effectLst>
                  <a:outerShdw blurRad="38100" dist="38100" dir="2700000" algn="tl">
                    <a:srgbClr val="C0C0C0"/>
                  </a:outerShdw>
                </a:effectLst>
                <a:latin typeface="Goudy Old Style" pitchFamily="18" charset="0"/>
              </a:rPr>
              <a:t> </a:t>
            </a:r>
            <a:r>
              <a:rPr lang="en-US" altLang="en-US" sz="4000" b="1" dirty="0" smtClean="0">
                <a:solidFill>
                  <a:srgbClr val="FFFF00"/>
                </a:solidFill>
                <a:effectLst>
                  <a:outerShdw blurRad="38100" dist="38100" dir="2700000" algn="tl">
                    <a:srgbClr val="C0C0C0"/>
                  </a:outerShdw>
                </a:effectLst>
                <a:latin typeface="Goudy Old Style" pitchFamily="18" charset="0"/>
              </a:rPr>
              <a:t>and into #</a:t>
            </a:r>
            <a:r>
              <a:rPr lang="en-US" altLang="en-US" sz="4000" b="1" dirty="0" err="1" smtClean="0">
                <a:solidFill>
                  <a:srgbClr val="FFFF00"/>
                </a:solidFill>
                <a:effectLst>
                  <a:outerShdw blurRad="38100" dist="38100" dir="2700000" algn="tl">
                    <a:srgbClr val="C0C0C0"/>
                  </a:outerShdw>
                </a:effectLst>
                <a:latin typeface="Goudy Old Style" pitchFamily="18" charset="0"/>
              </a:rPr>
              <a:t>ttog</a:t>
            </a:r>
            <a:r>
              <a:rPr lang="en-US" altLang="en-US" sz="4000" b="1" dirty="0" smtClean="0">
                <a:solidFill>
                  <a:srgbClr val="FFFF00"/>
                </a:solidFill>
                <a:effectLst>
                  <a:outerShdw blurRad="38100" dist="38100" dir="2700000" algn="tl">
                    <a:srgbClr val="C0C0C0"/>
                  </a:outerShdw>
                </a:effectLst>
                <a:latin typeface="Goudy Old Style" pitchFamily="18" charset="0"/>
              </a:rPr>
              <a:t>.  </a:t>
            </a:r>
            <a:endParaRPr lang="en-US" altLang="en-US" sz="4000" b="1" dirty="0">
              <a:solidFill>
                <a:srgbClr val="FFFF00"/>
              </a:solidFill>
              <a:effectLst>
                <a:outerShdw blurRad="38100" dist="38100" dir="2700000" algn="tl">
                  <a:srgbClr val="C0C0C0"/>
                </a:outerShdw>
              </a:effectLst>
              <a:latin typeface="Goudy Old Style" pitchFamily="18" charset="0"/>
            </a:endParaRPr>
          </a:p>
          <a:p>
            <a:r>
              <a:rPr lang="en-US" altLang="en-US" sz="4000" b="1" dirty="0">
                <a:solidFill>
                  <a:srgbClr val="FF3300"/>
                </a:solidFill>
                <a:effectLst>
                  <a:outerShdw blurRad="38100" dist="38100" dir="2700000" algn="tl">
                    <a:srgbClr val="C0C0C0"/>
                  </a:outerShdw>
                </a:effectLst>
                <a:latin typeface="Goudy Old Style" pitchFamily="18" charset="0"/>
              </a:rPr>
              <a:t> </a:t>
            </a:r>
          </a:p>
          <a:p>
            <a:endParaRPr lang="en-US" altLang="en-US" sz="4000" b="1" dirty="0">
              <a:solidFill>
                <a:schemeClr val="bg1"/>
              </a:solidFill>
              <a:effectLst>
                <a:outerShdw blurRad="38100" dist="38100" dir="2700000" algn="tl">
                  <a:srgbClr val="C0C0C0"/>
                </a:outerShdw>
              </a:effectLst>
              <a:latin typeface="Goudy Old Style" pitchFamily="18" charset="0"/>
            </a:endParaRPr>
          </a:p>
          <a:p>
            <a:endParaRPr lang="en-US" altLang="en-US" sz="4000" b="1" dirty="0">
              <a:solidFill>
                <a:schemeClr val="bg1"/>
              </a:solidFill>
              <a:effectLst>
                <a:outerShdw blurRad="38100" dist="38100" dir="2700000" algn="tl">
                  <a:srgbClr val="C0C0C0"/>
                </a:outerShdw>
              </a:effectLst>
              <a:latin typeface="Goudy Old Style" pitchFamily="18" charset="0"/>
            </a:endParaRPr>
          </a:p>
          <a:p>
            <a:endParaRPr lang="en-US" altLang="en-US" sz="3600" b="1" dirty="0">
              <a:solidFill>
                <a:srgbClr val="660066"/>
              </a:solidFill>
              <a:effectLst>
                <a:outerShdw blurRad="38100" dist="38100" dir="2700000" algn="tl">
                  <a:srgbClr val="C0C0C0"/>
                </a:outerShdw>
              </a:effectLst>
              <a:latin typeface="Goudy Old Style" pitchFamily="18" charset="0"/>
            </a:endParaRPr>
          </a:p>
          <a:p>
            <a:endParaRPr lang="en-US" altLang="en-US" sz="3600" b="1" dirty="0">
              <a:solidFill>
                <a:srgbClr val="660066"/>
              </a:solidFill>
              <a:effectLst>
                <a:outerShdw blurRad="38100" dist="38100" dir="2700000" algn="tl">
                  <a:srgbClr val="C0C0C0"/>
                </a:outerShdw>
              </a:effectLst>
              <a:latin typeface="Goudy Old Style" pitchFamily="18" charset="0"/>
            </a:endParaRPr>
          </a:p>
          <a:p>
            <a:endParaRPr lang="en-US" altLang="en-US" sz="3600" b="1" dirty="0">
              <a:solidFill>
                <a:srgbClr val="00FF00"/>
              </a:solidFill>
              <a:effectLst>
                <a:outerShdw blurRad="38100" dist="38100" dir="2700000" algn="tl">
                  <a:srgbClr val="C0C0C0"/>
                </a:outerShdw>
              </a:effectLst>
              <a:latin typeface="Goudy Old Style" pitchFamily="18" charset="0"/>
            </a:endParaRPr>
          </a:p>
          <a:p>
            <a:endParaRPr lang="en-US" altLang="en-US" sz="3600" b="1" dirty="0">
              <a:solidFill>
                <a:srgbClr val="00FF00"/>
              </a:solidFill>
              <a:effectLst>
                <a:outerShdw blurRad="38100" dist="38100" dir="2700000" algn="tl">
                  <a:srgbClr val="C0C0C0"/>
                </a:outerShdw>
              </a:effectLst>
              <a:latin typeface="Goudy Old Style" pitchFamily="18" charset="0"/>
            </a:endParaRPr>
          </a:p>
          <a:p>
            <a:endParaRPr lang="en-US" altLang="en-US" sz="3600" b="1" dirty="0">
              <a:solidFill>
                <a:srgbClr val="FF6600"/>
              </a:solidFill>
              <a:effectLst>
                <a:outerShdw blurRad="38100" dist="38100" dir="2700000" algn="tl">
                  <a:srgbClr val="C0C0C0"/>
                </a:outerShdw>
              </a:effectLst>
              <a:latin typeface="Goudy Old Style" pitchFamily="18" charset="0"/>
            </a:endParaRPr>
          </a:p>
          <a:p>
            <a:endParaRPr lang="en-US" altLang="en-US" sz="3400" b="1" dirty="0">
              <a:solidFill>
                <a:schemeClr val="bg1"/>
              </a:solidFill>
              <a:effectLst>
                <a:outerShdw blurRad="38100" dist="38100" dir="2700000" algn="tl">
                  <a:srgbClr val="C0C0C0"/>
                </a:outerShdw>
              </a:effectLst>
              <a:latin typeface="Goudy Old Style" pitchFamily="18" charset="0"/>
            </a:endParaRPr>
          </a:p>
          <a:p>
            <a:endParaRPr lang="en-US" altLang="en-US" sz="3600" b="1" dirty="0">
              <a:effectLst>
                <a:outerShdw blurRad="38100" dist="38100" dir="2700000" algn="tl">
                  <a:srgbClr val="C0C0C0"/>
                </a:outerShdw>
              </a:effectLst>
              <a:latin typeface="Goudy Old Style" pitchFamily="18" charset="0"/>
            </a:endParaRPr>
          </a:p>
          <a:p>
            <a:endParaRPr lang="en-US" altLang="en-US" sz="4000" b="1" dirty="0">
              <a:effectLst>
                <a:outerShdw blurRad="38100" dist="38100" dir="2700000" algn="tl">
                  <a:srgbClr val="C0C0C0"/>
                </a:outerShdw>
              </a:effectLst>
              <a:latin typeface="Goudy Old Style" pitchFamily="18" charset="0"/>
            </a:endParaRPr>
          </a:p>
          <a:p>
            <a:endParaRPr lang="en-US" altLang="en-US" sz="4000" b="1" dirty="0">
              <a:effectLst>
                <a:outerShdw blurRad="38100" dist="38100" dir="2700000" algn="tl">
                  <a:srgbClr val="C0C0C0"/>
                </a:outerShdw>
              </a:effectLst>
              <a:latin typeface="Goudy Old Style" pitchFamily="18" charset="0"/>
            </a:endParaRPr>
          </a:p>
          <a:p>
            <a:endParaRPr lang="en-US" altLang="en-US" sz="4000" b="1" dirty="0">
              <a:effectLst>
                <a:outerShdw blurRad="38100" dist="38100" dir="2700000" algn="tl">
                  <a:srgbClr val="C0C0C0"/>
                </a:outerShdw>
              </a:effectLst>
              <a:latin typeface="Goudy Old Style" pitchFamily="18" charset="0"/>
            </a:endParaRPr>
          </a:p>
          <a:p>
            <a:endParaRPr lang="en-US" altLang="en-US" sz="4400" b="1" dirty="0">
              <a:solidFill>
                <a:schemeClr val="bg1"/>
              </a:solidFill>
              <a:effectLst>
                <a:outerShdw blurRad="38100" dist="38100" dir="2700000" algn="tl">
                  <a:srgbClr val="C0C0C0"/>
                </a:outerShdw>
              </a:effectLst>
              <a:latin typeface="Goudy Old Style" pitchFamily="18" charset="0"/>
            </a:endParaRPr>
          </a:p>
        </p:txBody>
      </p:sp>
    </p:spTree>
    <p:extLst>
      <p:ext uri="{BB962C8B-B14F-4D97-AF65-F5344CB8AC3E}">
        <p14:creationId xmlns:p14="http://schemas.microsoft.com/office/powerpoint/2010/main" val="711278785"/>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721622</TotalTime>
  <Words>3009</Words>
  <Application>Microsoft Office PowerPoint</Application>
  <PresentationFormat>On-screen Show (4:3)</PresentationFormat>
  <Paragraphs>709</Paragraphs>
  <Slides>99</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99</vt:i4>
      </vt:variant>
    </vt:vector>
  </HeadingPairs>
  <TitlesOfParts>
    <vt:vector size="108" baseType="lpstr">
      <vt:lpstr>Aparajita</vt:lpstr>
      <vt:lpstr>Arial</vt:lpstr>
      <vt:lpstr>Calibri</vt:lpstr>
      <vt:lpstr>Cambria</vt:lpstr>
      <vt:lpstr>Goudy Old Style</vt:lpstr>
      <vt:lpstr>Symbol</vt:lpstr>
      <vt:lpstr>Times New Roman</vt:lpstr>
      <vt:lpstr>Wingdings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Standards Based Learning  Key Components</vt:lpstr>
      <vt:lpstr>How do we really know what our kids know?</vt:lpstr>
      <vt:lpstr>Teaching 2.0 Path: Standards </vt:lpstr>
      <vt:lpstr>Teaching 2.0 Path: Standards </vt:lpstr>
      <vt:lpstr>Teaching 2.0 Path: Standards </vt:lpstr>
      <vt:lpstr>How do we really know what our kids know?</vt:lpstr>
      <vt:lpstr>How do we really know what our kids know?</vt:lpstr>
      <vt:lpstr>PowerPoint Presentation</vt:lpstr>
      <vt:lpstr>Teaching 2.0 Path: Standards  Assessment</vt:lpstr>
      <vt:lpstr>Teaching 2.0 Path: Standards  Assessment</vt:lpstr>
      <vt:lpstr>Teaching 2.0 Path: Standards  Assessment</vt:lpstr>
      <vt:lpstr>Teaching 2.0 Path: Standards  Assessment</vt:lpstr>
      <vt:lpstr>Teaching 2.0 Path: Standards  Assessment</vt:lpstr>
      <vt:lpstr>How do we really know what our kids know?</vt:lpstr>
      <vt:lpstr>How do we really know what our kids know?</vt:lpstr>
      <vt:lpstr>PowerPoint Presentation</vt:lpstr>
      <vt:lpstr>Teaching 2.0 Path: Standards  Assessment  Activities</vt:lpstr>
      <vt:lpstr>Teaching 2.0 Path: Standards  Assessment  Activities</vt:lpstr>
      <vt:lpstr>Teaching 2.0 Path: Standards  Assessment  Activities</vt:lpstr>
      <vt:lpstr>Teaching 2.0 Path: Standards  Assessment  Activities</vt:lpstr>
      <vt:lpstr>Teaching 2.0 Path: Standards  Assessment  Activities</vt:lpstr>
      <vt:lpstr>How do we really know what our kids know?</vt:lpstr>
      <vt:lpstr>Deerfield Exclusive!</vt:lpstr>
      <vt:lpstr>PowerPoint Presentation</vt:lpstr>
      <vt:lpstr>PowerPoint Presentation</vt:lpstr>
      <vt:lpstr>PowerPoint Presentation</vt:lpstr>
      <vt:lpstr>PowerPoint Presentation</vt:lpstr>
      <vt:lpstr>“Employability” district-wide  should have consistency and “teeth”</vt:lpstr>
      <vt:lpstr>PowerPoint Presentation</vt:lpstr>
      <vt:lpstr>PowerPoint Presentation</vt:lpstr>
      <vt:lpstr>PowerPoint Presentation</vt:lpstr>
      <vt:lpstr>Armada 4.0 Conversion Scale</vt:lpstr>
      <vt:lpstr>PowerPoint Presentation</vt:lpstr>
      <vt:lpstr>PowerPoint Presentation</vt:lpstr>
      <vt:lpstr>Deerfield Exclusive!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Deerfield Exclusive!</vt:lpstr>
      <vt:lpstr>PowerPoint Presentation</vt:lpstr>
      <vt:lpstr>What if there were NO GRADES? No numbers, percentages, or indicators?</vt:lpstr>
      <vt:lpstr>I realized that eventually, if kids understand growth mindset, culture of learning, and are “in,” then they don’t need numbers.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Feedback Only Rubric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Whole Class Feedback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Armada Area Schools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Honors 10</dc:title>
  <dc:creator>Aric Foster</dc:creator>
  <cp:lastModifiedBy>aricfoster</cp:lastModifiedBy>
  <cp:revision>2807</cp:revision>
  <dcterms:created xsi:type="dcterms:W3CDTF">2007-04-03T20:19:52Z</dcterms:created>
  <dcterms:modified xsi:type="dcterms:W3CDTF">2016-03-02T16:44:10Z</dcterms:modified>
</cp:coreProperties>
</file>