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2" r:id="rId1"/>
  </p:sldMasterIdLst>
  <p:notesMasterIdLst>
    <p:notesMasterId r:id="rId91"/>
  </p:notesMasterIdLst>
  <p:sldIdLst>
    <p:sldId id="284" r:id="rId2"/>
    <p:sldId id="285" r:id="rId3"/>
    <p:sldId id="324" r:id="rId4"/>
    <p:sldId id="295" r:id="rId5"/>
    <p:sldId id="296" r:id="rId6"/>
    <p:sldId id="297" r:id="rId7"/>
    <p:sldId id="298" r:id="rId8"/>
    <p:sldId id="326" r:id="rId9"/>
    <p:sldId id="442" r:id="rId10"/>
    <p:sldId id="299" r:id="rId11"/>
    <p:sldId id="443" r:id="rId12"/>
    <p:sldId id="451" r:id="rId13"/>
    <p:sldId id="450" r:id="rId14"/>
    <p:sldId id="449" r:id="rId15"/>
    <p:sldId id="448" r:id="rId16"/>
    <p:sldId id="447" r:id="rId17"/>
    <p:sldId id="446" r:id="rId18"/>
    <p:sldId id="445" r:id="rId19"/>
    <p:sldId id="444" r:id="rId20"/>
    <p:sldId id="357" r:id="rId21"/>
    <p:sldId id="356" r:id="rId22"/>
    <p:sldId id="355" r:id="rId23"/>
    <p:sldId id="313" r:id="rId24"/>
    <p:sldId id="337" r:id="rId25"/>
    <p:sldId id="410" r:id="rId26"/>
    <p:sldId id="359" r:id="rId27"/>
    <p:sldId id="361" r:id="rId28"/>
    <p:sldId id="338" r:id="rId29"/>
    <p:sldId id="339" r:id="rId30"/>
    <p:sldId id="360" r:id="rId31"/>
    <p:sldId id="362" r:id="rId32"/>
    <p:sldId id="302" r:id="rId33"/>
    <p:sldId id="363" r:id="rId34"/>
    <p:sldId id="411" r:id="rId35"/>
    <p:sldId id="336" r:id="rId36"/>
    <p:sldId id="419" r:id="rId37"/>
    <p:sldId id="418" r:id="rId38"/>
    <p:sldId id="417" r:id="rId39"/>
    <p:sldId id="416" r:id="rId40"/>
    <p:sldId id="415" r:id="rId41"/>
    <p:sldId id="413" r:id="rId42"/>
    <p:sldId id="423" r:id="rId43"/>
    <p:sldId id="422" r:id="rId44"/>
    <p:sldId id="421" r:id="rId45"/>
    <p:sldId id="420" r:id="rId46"/>
    <p:sldId id="424" r:id="rId47"/>
    <p:sldId id="365" r:id="rId48"/>
    <p:sldId id="366" r:id="rId49"/>
    <p:sldId id="367" r:id="rId50"/>
    <p:sldId id="452" r:id="rId51"/>
    <p:sldId id="453" r:id="rId52"/>
    <p:sldId id="371" r:id="rId53"/>
    <p:sldId id="372" r:id="rId54"/>
    <p:sldId id="370" r:id="rId55"/>
    <p:sldId id="373" r:id="rId56"/>
    <p:sldId id="374" r:id="rId57"/>
    <p:sldId id="383" r:id="rId58"/>
    <p:sldId id="375" r:id="rId59"/>
    <p:sldId id="376" r:id="rId60"/>
    <p:sldId id="382" r:id="rId61"/>
    <p:sldId id="381" r:id="rId62"/>
    <p:sldId id="454" r:id="rId63"/>
    <p:sldId id="426" r:id="rId64"/>
    <p:sldId id="433" r:id="rId65"/>
    <p:sldId id="430" r:id="rId66"/>
    <p:sldId id="438" r:id="rId67"/>
    <p:sldId id="437" r:id="rId68"/>
    <p:sldId id="436" r:id="rId69"/>
    <p:sldId id="435" r:id="rId70"/>
    <p:sldId id="434" r:id="rId71"/>
    <p:sldId id="432" r:id="rId72"/>
    <p:sldId id="440" r:id="rId73"/>
    <p:sldId id="439" r:id="rId74"/>
    <p:sldId id="431" r:id="rId75"/>
    <p:sldId id="429" r:id="rId76"/>
    <p:sldId id="455" r:id="rId77"/>
    <p:sldId id="456" r:id="rId78"/>
    <p:sldId id="390" r:id="rId79"/>
    <p:sldId id="457" r:id="rId80"/>
    <p:sldId id="458" r:id="rId81"/>
    <p:sldId id="377" r:id="rId82"/>
    <p:sldId id="389" r:id="rId83"/>
    <p:sldId id="396" r:id="rId84"/>
    <p:sldId id="395" r:id="rId85"/>
    <p:sldId id="394" r:id="rId86"/>
    <p:sldId id="393" r:id="rId87"/>
    <p:sldId id="459" r:id="rId88"/>
    <p:sldId id="397" r:id="rId89"/>
    <p:sldId id="441" r:id="rId90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0000"/>
    <a:srgbClr val="008000"/>
    <a:srgbClr val="FF9900"/>
    <a:srgbClr val="FFFFFF"/>
    <a:srgbClr val="660066"/>
    <a:srgbClr val="0066FF"/>
    <a:srgbClr val="FFFF00"/>
    <a:srgbClr val="CC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754" autoAdjust="0"/>
    <p:restoredTop sz="87016" autoAdjust="0"/>
  </p:normalViewPr>
  <p:slideViewPr>
    <p:cSldViewPr>
      <p:cViewPr varScale="1">
        <p:scale>
          <a:sx n="77" d="100"/>
          <a:sy n="77" d="100"/>
        </p:scale>
        <p:origin x="1565" y="4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en-US"/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 altLang="en-US"/>
          </a:p>
        </p:txBody>
      </p:sp>
      <p:sp>
        <p:nvSpPr>
          <p:cNvPr id="3789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789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3789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en-US"/>
          </a:p>
        </p:txBody>
      </p:sp>
      <p:sp>
        <p:nvSpPr>
          <p:cNvPr id="3789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4C51613B-0D2A-4D0F-B9CD-5EB75B21F65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8113923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05EBCA2-9325-4DD7-ADFC-1A115CE5D666}" type="slidenum">
              <a:rPr lang="en-US" altLang="en-US"/>
              <a:pPr/>
              <a:t>1</a:t>
            </a:fld>
            <a:endParaRPr lang="en-US" altLang="en-US"/>
          </a:p>
        </p:txBody>
      </p:sp>
      <p:sp>
        <p:nvSpPr>
          <p:cNvPr id="89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192839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AA355E8-C55E-4E91-A20F-4D40B83AF3E2}" type="slidenum">
              <a:rPr lang="en-US" altLang="en-US">
                <a:solidFill>
                  <a:srgbClr val="000000"/>
                </a:solidFill>
              </a:rPr>
              <a:pPr/>
              <a:t>24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48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8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229834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65628BF-A8CB-4E1F-BABE-93DD5C0F33E3}" type="slidenum">
              <a:rPr lang="en-US" altLang="en-US">
                <a:solidFill>
                  <a:srgbClr val="000000"/>
                </a:solidFill>
              </a:rPr>
              <a:pPr/>
              <a:t>25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7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326295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F922E5A-44C7-4CA7-9655-875ABDEC1451}" type="slidenum">
              <a:rPr lang="en-US" altLang="en-US">
                <a:solidFill>
                  <a:srgbClr val="000000"/>
                </a:solidFill>
              </a:rPr>
              <a:pPr/>
              <a:t>26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1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5281247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F922E5A-44C7-4CA7-9655-875ABDEC1451}" type="slidenum">
              <a:rPr lang="en-US" altLang="en-US">
                <a:solidFill>
                  <a:srgbClr val="000000"/>
                </a:solidFill>
              </a:rPr>
              <a:pPr/>
              <a:t>28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1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3095812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F922E5A-44C7-4CA7-9655-875ABDEC1451}" type="slidenum">
              <a:rPr lang="en-US" altLang="en-US">
                <a:solidFill>
                  <a:srgbClr val="000000"/>
                </a:solidFill>
              </a:rPr>
              <a:pPr/>
              <a:t>29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1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3307994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F922E5A-44C7-4CA7-9655-875ABDEC1451}" type="slidenum">
              <a:rPr lang="en-US" altLang="en-US">
                <a:solidFill>
                  <a:srgbClr val="000000"/>
                </a:solidFill>
              </a:rPr>
              <a:pPr/>
              <a:t>31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1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97728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A0B169F-FE36-4D5F-93D5-EABDE19D3749}" type="slidenum">
              <a:rPr lang="en-US" altLang="en-US"/>
              <a:pPr/>
              <a:t>32</a:t>
            </a:fld>
            <a:endParaRPr lang="en-US" altLang="en-US"/>
          </a:p>
        </p:txBody>
      </p:sp>
      <p:sp>
        <p:nvSpPr>
          <p:cNvPr id="125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59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6652613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F922E5A-44C7-4CA7-9655-875ABDEC1451}" type="slidenum">
              <a:rPr lang="en-US" altLang="en-US">
                <a:solidFill>
                  <a:srgbClr val="000000"/>
                </a:solidFill>
              </a:rPr>
              <a:pPr/>
              <a:t>33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1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7310975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A0B169F-FE36-4D5F-93D5-EABDE19D3749}" type="slidenum">
              <a:rPr lang="en-US" altLang="en-US">
                <a:solidFill>
                  <a:srgbClr val="000000"/>
                </a:solidFill>
              </a:rPr>
              <a:pPr/>
              <a:t>34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25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59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3719603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05EBCA2-9325-4DD7-ADFC-1A115CE5D666}" type="slidenum">
              <a:rPr lang="en-US" altLang="en-US">
                <a:solidFill>
                  <a:srgbClr val="000000"/>
                </a:solidFill>
              </a:rPr>
              <a:pPr/>
              <a:t>89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9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457562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F8D82B2-D117-4233-A320-5B1E786EDF77}" type="slidenum">
              <a:rPr lang="en-US" altLang="en-US"/>
              <a:pPr/>
              <a:t>2</a:t>
            </a:fld>
            <a:endParaRPr lang="en-US" altLang="en-US"/>
          </a:p>
        </p:txBody>
      </p:sp>
      <p:sp>
        <p:nvSpPr>
          <p:cNvPr id="91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945610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A1D5B2F-867A-41FF-AEF7-E6499E2521EA}" type="slidenum">
              <a:rPr lang="en-US" altLang="en-US"/>
              <a:pPr/>
              <a:t>3</a:t>
            </a:fld>
            <a:endParaRPr lang="en-US" altLang="en-US"/>
          </a:p>
        </p:txBody>
      </p:sp>
      <p:sp>
        <p:nvSpPr>
          <p:cNvPr id="173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3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867728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3B22A5D-4F9A-4AEB-BE13-8E9CCE274980}" type="slidenum">
              <a:rPr lang="en-US" altLang="en-US"/>
              <a:pPr/>
              <a:t>4</a:t>
            </a:fld>
            <a:endParaRPr lang="en-US" altLang="en-US"/>
          </a:p>
        </p:txBody>
      </p:sp>
      <p:sp>
        <p:nvSpPr>
          <p:cNvPr id="1116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6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671786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06945DE-AE38-4B38-9E12-EFA589EF07B7}" type="slidenum">
              <a:rPr lang="en-US" altLang="en-US"/>
              <a:pPr/>
              <a:t>5</a:t>
            </a:fld>
            <a:endParaRPr lang="en-US" altLang="en-US"/>
          </a:p>
        </p:txBody>
      </p:sp>
      <p:sp>
        <p:nvSpPr>
          <p:cNvPr id="113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36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254952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9011FCE-6340-4555-A9BB-95B6134659F9}" type="slidenum">
              <a:rPr lang="en-US" altLang="en-US"/>
              <a:pPr/>
              <a:t>6</a:t>
            </a:fld>
            <a:endParaRPr lang="en-US" altLang="en-US"/>
          </a:p>
        </p:txBody>
      </p:sp>
      <p:sp>
        <p:nvSpPr>
          <p:cNvPr id="115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309718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74273C8-EE5B-4D64-8A11-AF6CD36FBA0F}" type="slidenum">
              <a:rPr lang="en-US" altLang="en-US"/>
              <a:pPr/>
              <a:t>7</a:t>
            </a:fld>
            <a:endParaRPr lang="en-US" altLang="en-US"/>
          </a:p>
        </p:txBody>
      </p:sp>
      <p:sp>
        <p:nvSpPr>
          <p:cNvPr id="1177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77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625149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DA0730B-5BFF-4950-99B8-7F3C61C1BEF4}" type="slidenum">
              <a:rPr lang="en-US" altLang="en-US"/>
              <a:pPr/>
              <a:t>10</a:t>
            </a:fld>
            <a:endParaRPr lang="en-US" altLang="en-US"/>
          </a:p>
        </p:txBody>
      </p:sp>
      <p:sp>
        <p:nvSpPr>
          <p:cNvPr id="119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98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165502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AA355E8-C55E-4E91-A20F-4D40B83AF3E2}" type="slidenum">
              <a:rPr lang="en-US" altLang="en-US"/>
              <a:pPr/>
              <a:t>23</a:t>
            </a:fld>
            <a:endParaRPr lang="en-US" altLang="en-US"/>
          </a:p>
        </p:txBody>
      </p:sp>
      <p:sp>
        <p:nvSpPr>
          <p:cNvPr id="148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8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924539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A11E9D0-538B-4E48-A3A7-9EAA17B5B6B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210207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DC129F-C6C7-4A58-962B-980D1134937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047915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61DAA61-74C7-469A-80F4-B5760D6369B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727783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424118-DEC8-4214-AC03-4F4550B9383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261951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EA064B-B78C-4F2F-9141-2CA28EE9D9B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514863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DE2614E-B3C7-47E4-B366-D9848301DB8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81805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AC47948-9F09-435E-BB55-64A44E6983B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675620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CAF08F-EEFF-4BE0-837E-CD7491585E6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894123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B71BED2-6F0A-497A-8A1E-F68EF8CB839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339568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ADF3C85-8AB4-4B86-97AC-44D0D059A87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106586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7D18679-B10A-45ED-BD23-FE5C6286542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798839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3584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en-US"/>
          </a:p>
        </p:txBody>
      </p:sp>
      <p:sp>
        <p:nvSpPr>
          <p:cNvPr id="3584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en-US"/>
          </a:p>
        </p:txBody>
      </p:sp>
      <p:sp>
        <p:nvSpPr>
          <p:cNvPr id="3584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41E6F772-C62A-4DA6-8C7D-F41184A53A2D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ChangeArrowheads="1"/>
          </p:cNvSpPr>
          <p:nvPr/>
        </p:nvSpPr>
        <p:spPr bwMode="auto">
          <a:xfrm>
            <a:off x="609600" y="0"/>
            <a:ext cx="77724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 altLang="en-US" b="1" u="sng">
              <a:latin typeface="Goudy Old Style" pitchFamily="18" charset="0"/>
            </a:endParaRPr>
          </a:p>
        </p:txBody>
      </p:sp>
      <p:sp>
        <p:nvSpPr>
          <p:cNvPr id="88070" name="Text Box 6"/>
          <p:cNvSpPr txBox="1">
            <a:spLocks noChangeArrowheads="1"/>
          </p:cNvSpPr>
          <p:nvPr/>
        </p:nvSpPr>
        <p:spPr bwMode="auto">
          <a:xfrm>
            <a:off x="0" y="333375"/>
            <a:ext cx="9144000" cy="1434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36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Welcome to your favorite part of the day</a:t>
            </a:r>
          </a:p>
          <a:p>
            <a:pPr algn="ctr"/>
            <a:endParaRPr lang="en-US" altLang="en-US" sz="3600" b="1" dirty="0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pPr algn="ctr"/>
            <a:r>
              <a:rPr lang="en-US" alt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Aric Foster</a:t>
            </a:r>
          </a:p>
          <a:p>
            <a:pPr algn="ctr"/>
            <a:r>
              <a:rPr lang="en-US" altLang="en-US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afoster@armadaschools.org</a:t>
            </a:r>
          </a:p>
          <a:p>
            <a:pPr algn="ctr"/>
            <a:r>
              <a:rPr lang="en-US" altLang="en-US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armadafoster.weebly.com</a:t>
            </a:r>
          </a:p>
          <a:p>
            <a:pPr algn="ctr"/>
            <a:r>
              <a:rPr lang="en-US" altLang="en-US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@aricfoster2</a:t>
            </a:r>
            <a:endParaRPr lang="en-US" altLang="en-US" sz="4000" b="1" dirty="0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pPr algn="ctr"/>
            <a:endParaRPr lang="en-US" altLang="en-US" sz="4000" b="1" dirty="0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pPr algn="ctr"/>
            <a:r>
              <a:rPr lang="en-US" altLang="en-US" sz="4000" b="1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The Right Side of History</a:t>
            </a:r>
            <a:endParaRPr lang="en-US" altLang="en-US" sz="4000" b="1" u="sng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pPr algn="ctr"/>
            <a:r>
              <a:rPr lang="en-US" alt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One teacher’s </a:t>
            </a:r>
            <a:r>
              <a:rPr lang="en-US" altLang="en-US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ELA journey </a:t>
            </a:r>
            <a:r>
              <a:rPr lang="en-US" alt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through the </a:t>
            </a:r>
            <a:r>
              <a:rPr lang="en-US" altLang="en-US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SBL process</a:t>
            </a:r>
            <a:r>
              <a:rPr lang="en-US" alt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 </a:t>
            </a:r>
            <a:r>
              <a:rPr lang="en-US" altLang="en-US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and into #</a:t>
            </a:r>
            <a:r>
              <a:rPr lang="en-US" altLang="en-US" sz="40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ttog</a:t>
            </a:r>
            <a:r>
              <a:rPr lang="en-US" altLang="en-US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.  </a:t>
            </a:r>
            <a:endParaRPr lang="en-US" altLang="en-US" sz="4000" b="1" dirty="0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r>
              <a:rPr lang="en-US" altLang="en-US" sz="4000" b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 </a:t>
            </a:r>
          </a:p>
          <a:p>
            <a:endParaRPr lang="en-US" alt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endParaRPr lang="en-US" alt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endParaRPr lang="en-US" altLang="en-US" sz="3600" b="1" dirty="0">
              <a:solidFill>
                <a:srgbClr val="66006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endParaRPr lang="en-US" altLang="en-US" sz="3600" b="1" dirty="0">
              <a:solidFill>
                <a:srgbClr val="66006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endParaRPr lang="en-US" altLang="en-US" sz="3600" b="1" dirty="0">
              <a:solidFill>
                <a:srgbClr val="00F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endParaRPr lang="en-US" altLang="en-US" sz="3600" b="1" dirty="0">
              <a:solidFill>
                <a:srgbClr val="00F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endParaRPr lang="en-US" altLang="en-US" sz="3600" b="1" dirty="0">
              <a:solidFill>
                <a:srgbClr val="FF66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endParaRPr lang="en-US" altLang="en-US" sz="3400" b="1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endParaRPr lang="en-US" altLang="en-US" sz="3600" b="1" dirty="0"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endParaRPr lang="en-US" altLang="en-US" sz="4000" b="1" dirty="0"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endParaRPr lang="en-US" altLang="en-US" sz="4000" b="1" dirty="0"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endParaRPr lang="en-US" altLang="en-US" sz="4000" b="1" dirty="0"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endParaRPr lang="en-US" altLang="en-US" sz="4400" b="1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7" name="Text Box 3"/>
          <p:cNvSpPr txBox="1">
            <a:spLocks noChangeArrowheads="1"/>
          </p:cNvSpPr>
          <p:nvPr/>
        </p:nvSpPr>
        <p:spPr bwMode="auto">
          <a:xfrm>
            <a:off x="0" y="0"/>
            <a:ext cx="9144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altLang="en-US"/>
          </a:p>
        </p:txBody>
      </p:sp>
      <p:sp>
        <p:nvSpPr>
          <p:cNvPr id="118797" name="Text Box 13"/>
          <p:cNvSpPr txBox="1">
            <a:spLocks noChangeArrowheads="1"/>
          </p:cNvSpPr>
          <p:nvPr/>
        </p:nvSpPr>
        <p:spPr bwMode="auto">
          <a:xfrm>
            <a:off x="4728187" y="-152400"/>
            <a:ext cx="4461567" cy="187743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endParaRPr lang="en-US" altLang="en-US" sz="3600" b="1" u="sng" dirty="0" smtClean="0"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pPr algn="ctr"/>
            <a:endParaRPr lang="en-US" altLang="en-US" sz="3600" b="1" u="sng" dirty="0"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pPr algn="ctr"/>
            <a:r>
              <a:rPr lang="en-US" altLang="en-US" sz="3600" b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Why </a:t>
            </a:r>
            <a:r>
              <a:rPr lang="en-US" altLang="en-US" sz="3600" b="1" u="sng" dirty="0"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did I do this?</a:t>
            </a:r>
          </a:p>
          <a:p>
            <a:endParaRPr lang="en-US" altLang="en-US" sz="4000" b="1" dirty="0" smtClean="0"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pPr algn="ctr"/>
            <a:r>
              <a:rPr lang="en-US" altLang="en-US" sz="40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“Missy O.” &amp; </a:t>
            </a:r>
          </a:p>
          <a:p>
            <a:pPr algn="ctr"/>
            <a:r>
              <a:rPr lang="en-US" altLang="en-US" sz="40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“J. Day”</a:t>
            </a:r>
            <a:endParaRPr lang="en-US" altLang="en-US" sz="4000" b="1" dirty="0"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pPr algn="ctr"/>
            <a:endParaRPr lang="en-US" altLang="en-US" sz="4000" b="1" dirty="0"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pPr algn="ctr"/>
            <a:r>
              <a:rPr lang="en-US" altLang="en-US" sz="40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“Students” vs. “Learners”</a:t>
            </a:r>
            <a:endParaRPr lang="en-US" altLang="en-US" sz="4000" b="1" dirty="0"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r>
              <a:rPr lang="en-US" altLang="en-US" sz="40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                              </a:t>
            </a:r>
            <a:endParaRPr lang="en-US" alt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pPr algn="ctr"/>
            <a:endParaRPr lang="en-US" altLang="en-US" sz="4000" b="1" u="sng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pPr algn="ctr"/>
            <a:endParaRPr lang="en-US" altLang="en-US" sz="3600" b="1" u="sng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pPr algn="ctr"/>
            <a:endParaRPr lang="en-US" altLang="en-US" sz="5400" b="1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pPr algn="ctr"/>
            <a:endParaRPr lang="en-US" altLang="en-US" sz="5400" b="1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pPr algn="ctr"/>
            <a:endParaRPr lang="en-US" altLang="en-US" sz="5400" b="1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pPr algn="ctr"/>
            <a:endParaRPr lang="en-US" altLang="en-US" sz="5400" b="1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r>
              <a:rPr lang="en-US" altLang="en-US" sz="4000" b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 </a:t>
            </a:r>
          </a:p>
          <a:p>
            <a:endParaRPr lang="en-US" alt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endParaRPr lang="en-US" alt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endParaRPr lang="en-US" altLang="en-US" sz="3600" b="1" dirty="0">
              <a:solidFill>
                <a:srgbClr val="66006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endParaRPr lang="en-US" altLang="en-US" sz="3600" b="1" dirty="0">
              <a:solidFill>
                <a:srgbClr val="66006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endParaRPr lang="en-US" altLang="en-US" sz="3600" b="1" dirty="0">
              <a:solidFill>
                <a:srgbClr val="00F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endParaRPr lang="en-US" altLang="en-US" sz="3600" b="1" dirty="0">
              <a:solidFill>
                <a:srgbClr val="00F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endParaRPr lang="en-US" altLang="en-US" sz="3600" b="1" dirty="0">
              <a:solidFill>
                <a:srgbClr val="FF66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endParaRPr lang="en-US" altLang="en-US" sz="3400" b="1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endParaRPr lang="en-US" altLang="en-US" sz="3600" b="1" dirty="0"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endParaRPr lang="en-US" altLang="en-US" sz="4000" b="1" dirty="0"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endParaRPr lang="en-US" altLang="en-US" sz="4000" b="1" dirty="0"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endParaRPr lang="en-US" altLang="en-US" sz="4000" b="1" dirty="0"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endParaRPr lang="en-US" altLang="en-US" sz="4400" b="1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90800" y="25146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4447607" y="3244334"/>
            <a:ext cx="248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 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" t="6591"/>
          <a:stretch/>
        </p:blipFill>
        <p:spPr>
          <a:xfrm rot="5400000">
            <a:off x="-1043331" y="1026767"/>
            <a:ext cx="6857999" cy="4804466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dirty="0" smtClean="0">
                <a:solidFill>
                  <a:srgbClr val="FFFF00"/>
                </a:solidFill>
                <a:latin typeface="Cambria" panose="02040503050406030204" pitchFamily="18" charset="0"/>
              </a:rPr>
              <a:t>Standards Based Learning </a:t>
            </a:r>
            <a:br>
              <a:rPr lang="en-US" sz="4000" b="1" dirty="0" smtClean="0">
                <a:solidFill>
                  <a:srgbClr val="FFFF00"/>
                </a:solidFill>
                <a:latin typeface="Cambria" panose="02040503050406030204" pitchFamily="18" charset="0"/>
              </a:rPr>
            </a:br>
            <a:r>
              <a:rPr lang="en-US" sz="4000" b="1" dirty="0" smtClean="0">
                <a:solidFill>
                  <a:srgbClr val="FFFF00"/>
                </a:solidFill>
                <a:latin typeface="Cambria" panose="02040503050406030204" pitchFamily="18" charset="0"/>
              </a:rPr>
              <a:t>Key Components</a:t>
            </a:r>
            <a:endParaRPr lang="en-US" sz="4000" b="1" dirty="0">
              <a:solidFill>
                <a:srgbClr val="FFFF00"/>
              </a:solidFill>
              <a:latin typeface="Cambria" panose="02040503050406030204" pitchFamily="18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  <a:p>
            <a:pPr marL="0" indent="0" algn="ctr">
              <a:buNone/>
            </a:pPr>
            <a:r>
              <a:rPr lang="en-US" sz="4800" b="1" dirty="0" smtClean="0">
                <a:solidFill>
                  <a:srgbClr val="FFFF00"/>
                </a:solidFill>
                <a:latin typeface="Cambria" panose="02040503050406030204" pitchFamily="18" charset="0"/>
              </a:rPr>
              <a:t>Kinesthetic (Dis)Agreement</a:t>
            </a:r>
            <a:endParaRPr lang="en-US" sz="4800" b="1" dirty="0">
              <a:solidFill>
                <a:srgbClr val="FFFF00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1921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dirty="0" smtClean="0">
                <a:solidFill>
                  <a:srgbClr val="FFFF00"/>
                </a:solidFill>
                <a:latin typeface="Cambria" panose="02040503050406030204" pitchFamily="18" charset="0"/>
              </a:rPr>
              <a:t>Standards Based Learning </a:t>
            </a:r>
            <a:br>
              <a:rPr lang="en-US" sz="4000" b="1" dirty="0" smtClean="0">
                <a:solidFill>
                  <a:srgbClr val="FFFF00"/>
                </a:solidFill>
                <a:latin typeface="Cambria" panose="02040503050406030204" pitchFamily="18" charset="0"/>
              </a:rPr>
            </a:br>
            <a:r>
              <a:rPr lang="en-US" sz="4000" b="1" dirty="0" smtClean="0">
                <a:solidFill>
                  <a:srgbClr val="FFFF00"/>
                </a:solidFill>
                <a:latin typeface="Cambria" panose="02040503050406030204" pitchFamily="18" charset="0"/>
              </a:rPr>
              <a:t>Key Components</a:t>
            </a:r>
            <a:endParaRPr lang="en-US" sz="4000" b="1" dirty="0">
              <a:solidFill>
                <a:srgbClr val="FFFF00"/>
              </a:solidFill>
              <a:latin typeface="Cambria" panose="020405030504060302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600" dirty="0">
                <a:solidFill>
                  <a:srgbClr val="FFFF00"/>
                </a:solidFill>
                <a:latin typeface="Cambria" panose="02040503050406030204" pitchFamily="18" charset="0"/>
              </a:rPr>
              <a:t>Separate proficiency from behavior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9964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dirty="0" smtClean="0">
                <a:solidFill>
                  <a:srgbClr val="FFFF00"/>
                </a:solidFill>
                <a:latin typeface="Cambria" panose="02040503050406030204" pitchFamily="18" charset="0"/>
              </a:rPr>
              <a:t>Standards Based Learning </a:t>
            </a:r>
            <a:br>
              <a:rPr lang="en-US" sz="4000" b="1" dirty="0" smtClean="0">
                <a:solidFill>
                  <a:srgbClr val="FFFF00"/>
                </a:solidFill>
                <a:latin typeface="Cambria" panose="02040503050406030204" pitchFamily="18" charset="0"/>
              </a:rPr>
            </a:br>
            <a:r>
              <a:rPr lang="en-US" sz="4000" b="1" dirty="0" smtClean="0">
                <a:solidFill>
                  <a:srgbClr val="FFFF00"/>
                </a:solidFill>
                <a:latin typeface="Cambria" panose="02040503050406030204" pitchFamily="18" charset="0"/>
              </a:rPr>
              <a:t>Key Components</a:t>
            </a:r>
            <a:endParaRPr lang="en-US" sz="4000" b="1" dirty="0">
              <a:solidFill>
                <a:srgbClr val="FFFF00"/>
              </a:solidFill>
              <a:latin typeface="Cambria" panose="020405030504060302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>
                <a:solidFill>
                  <a:srgbClr val="FFFF00"/>
                </a:solidFill>
                <a:latin typeface="Cambria" panose="02040503050406030204" pitchFamily="18" charset="0"/>
              </a:rPr>
              <a:t>Separate proficiency from behavior</a:t>
            </a:r>
          </a:p>
          <a:p>
            <a:r>
              <a:rPr lang="en-US" sz="4000" dirty="0" smtClean="0">
                <a:solidFill>
                  <a:srgbClr val="FFFF00"/>
                </a:solidFill>
                <a:latin typeface="Cambria" panose="02040503050406030204" pitchFamily="18" charset="0"/>
              </a:rPr>
              <a:t>Standards </a:t>
            </a:r>
            <a:r>
              <a:rPr lang="en-US" sz="4000" dirty="0">
                <a:solidFill>
                  <a:srgbClr val="FFFF00"/>
                </a:solidFill>
                <a:latin typeface="Cambria" panose="02040503050406030204" pitchFamily="18" charset="0"/>
              </a:rPr>
              <a:t>are </a:t>
            </a:r>
            <a:r>
              <a:rPr lang="en-US" sz="4000" dirty="0" smtClean="0">
                <a:solidFill>
                  <a:srgbClr val="FFFF00"/>
                </a:solidFill>
                <a:latin typeface="Cambria" panose="02040503050406030204" pitchFamily="18" charset="0"/>
              </a:rPr>
              <a:t>synthesized from Common Core &amp; standardized tests</a:t>
            </a:r>
            <a:endParaRPr lang="en-US" sz="4000" dirty="0">
              <a:solidFill>
                <a:srgbClr val="FFFF00"/>
              </a:solidFill>
              <a:latin typeface="Cambria" panose="020405030504060302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470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dirty="0" smtClean="0">
                <a:solidFill>
                  <a:srgbClr val="FFFF00"/>
                </a:solidFill>
                <a:latin typeface="Cambria" panose="02040503050406030204" pitchFamily="18" charset="0"/>
              </a:rPr>
              <a:t>Standards Based Learning </a:t>
            </a:r>
            <a:br>
              <a:rPr lang="en-US" sz="4000" b="1" dirty="0" smtClean="0">
                <a:solidFill>
                  <a:srgbClr val="FFFF00"/>
                </a:solidFill>
                <a:latin typeface="Cambria" panose="02040503050406030204" pitchFamily="18" charset="0"/>
              </a:rPr>
            </a:br>
            <a:r>
              <a:rPr lang="en-US" sz="4000" b="1" dirty="0" smtClean="0">
                <a:solidFill>
                  <a:srgbClr val="FFFF00"/>
                </a:solidFill>
                <a:latin typeface="Cambria" panose="02040503050406030204" pitchFamily="18" charset="0"/>
              </a:rPr>
              <a:t>Key Components</a:t>
            </a:r>
            <a:endParaRPr lang="en-US" sz="4000" b="1" dirty="0">
              <a:solidFill>
                <a:srgbClr val="FFFF00"/>
              </a:solidFill>
              <a:latin typeface="Cambria" panose="020405030504060302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>
                <a:solidFill>
                  <a:srgbClr val="FFFF00"/>
                </a:solidFill>
                <a:latin typeface="Cambria" panose="02040503050406030204" pitchFamily="18" charset="0"/>
              </a:rPr>
              <a:t>Separate proficiency from behavior</a:t>
            </a:r>
          </a:p>
          <a:p>
            <a:r>
              <a:rPr lang="en-US" sz="2400" dirty="0" smtClean="0">
                <a:solidFill>
                  <a:srgbClr val="FFFF00"/>
                </a:solidFill>
                <a:latin typeface="Cambria" panose="02040503050406030204" pitchFamily="18" charset="0"/>
              </a:rPr>
              <a:t>Standards </a:t>
            </a:r>
            <a:r>
              <a:rPr lang="en-US" sz="2400" dirty="0">
                <a:solidFill>
                  <a:srgbClr val="FFFF00"/>
                </a:solidFill>
                <a:latin typeface="Cambria" panose="02040503050406030204" pitchFamily="18" charset="0"/>
              </a:rPr>
              <a:t>are </a:t>
            </a:r>
            <a:r>
              <a:rPr lang="en-US" sz="2400" dirty="0" smtClean="0">
                <a:solidFill>
                  <a:srgbClr val="FFFF00"/>
                </a:solidFill>
                <a:latin typeface="Cambria" panose="02040503050406030204" pitchFamily="18" charset="0"/>
              </a:rPr>
              <a:t>synthesized from Common Core &amp; tests</a:t>
            </a:r>
            <a:endParaRPr lang="en-US" sz="2400" dirty="0">
              <a:solidFill>
                <a:srgbClr val="FFFF00"/>
              </a:solidFill>
              <a:latin typeface="Cambria" panose="02040503050406030204" pitchFamily="18" charset="0"/>
            </a:endParaRPr>
          </a:p>
          <a:p>
            <a:r>
              <a:rPr lang="en-US" sz="4800" dirty="0" smtClean="0">
                <a:solidFill>
                  <a:srgbClr val="FFFF00"/>
                </a:solidFill>
                <a:latin typeface="Cambria" panose="02040503050406030204" pitchFamily="18" charset="0"/>
              </a:rPr>
              <a:t>Redo/retakes </a:t>
            </a:r>
            <a:r>
              <a:rPr lang="en-US" sz="4800" dirty="0">
                <a:solidFill>
                  <a:srgbClr val="FFFF00"/>
                </a:solidFill>
                <a:latin typeface="Cambria" panose="02040503050406030204" pitchFamily="18" charset="0"/>
              </a:rPr>
              <a:t>for full credit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2194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dirty="0" smtClean="0">
                <a:solidFill>
                  <a:srgbClr val="FFFF00"/>
                </a:solidFill>
                <a:latin typeface="Cambria" panose="02040503050406030204" pitchFamily="18" charset="0"/>
              </a:rPr>
              <a:t>Standards Based Learning </a:t>
            </a:r>
            <a:br>
              <a:rPr lang="en-US" sz="4000" b="1" dirty="0" smtClean="0">
                <a:solidFill>
                  <a:srgbClr val="FFFF00"/>
                </a:solidFill>
                <a:latin typeface="Cambria" panose="02040503050406030204" pitchFamily="18" charset="0"/>
              </a:rPr>
            </a:br>
            <a:r>
              <a:rPr lang="en-US" sz="4000" b="1" dirty="0" smtClean="0">
                <a:solidFill>
                  <a:srgbClr val="FFFF00"/>
                </a:solidFill>
                <a:latin typeface="Cambria" panose="02040503050406030204" pitchFamily="18" charset="0"/>
              </a:rPr>
              <a:t>Key Components</a:t>
            </a:r>
            <a:endParaRPr lang="en-US" sz="4000" b="1" dirty="0">
              <a:solidFill>
                <a:srgbClr val="FFFF00"/>
              </a:solidFill>
              <a:latin typeface="Cambria" panose="020405030504060302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>
                <a:solidFill>
                  <a:srgbClr val="FFFF00"/>
                </a:solidFill>
                <a:latin typeface="Cambria" panose="02040503050406030204" pitchFamily="18" charset="0"/>
              </a:rPr>
              <a:t>Separate proficiency from behavior</a:t>
            </a:r>
          </a:p>
          <a:p>
            <a:r>
              <a:rPr lang="en-US" sz="2400" dirty="0" smtClean="0">
                <a:solidFill>
                  <a:srgbClr val="FFFF00"/>
                </a:solidFill>
                <a:latin typeface="Cambria" panose="02040503050406030204" pitchFamily="18" charset="0"/>
              </a:rPr>
              <a:t>Standards </a:t>
            </a:r>
            <a:r>
              <a:rPr lang="en-US" sz="2400" dirty="0">
                <a:solidFill>
                  <a:srgbClr val="FFFF00"/>
                </a:solidFill>
                <a:latin typeface="Cambria" panose="02040503050406030204" pitchFamily="18" charset="0"/>
              </a:rPr>
              <a:t>are </a:t>
            </a:r>
            <a:r>
              <a:rPr lang="en-US" sz="2400" dirty="0" smtClean="0">
                <a:solidFill>
                  <a:srgbClr val="FFFF00"/>
                </a:solidFill>
                <a:latin typeface="Cambria" panose="02040503050406030204" pitchFamily="18" charset="0"/>
              </a:rPr>
              <a:t>synthesized from Common Core &amp; tests</a:t>
            </a:r>
            <a:endParaRPr lang="en-US" sz="2400" dirty="0">
              <a:solidFill>
                <a:srgbClr val="FFFF00"/>
              </a:solidFill>
              <a:latin typeface="Cambria" panose="02040503050406030204" pitchFamily="18" charset="0"/>
            </a:endParaRPr>
          </a:p>
          <a:p>
            <a:r>
              <a:rPr lang="en-US" sz="2400" dirty="0" smtClean="0">
                <a:solidFill>
                  <a:srgbClr val="FFFF00"/>
                </a:solidFill>
                <a:latin typeface="Cambria" panose="02040503050406030204" pitchFamily="18" charset="0"/>
              </a:rPr>
              <a:t>Redo/retakes </a:t>
            </a:r>
            <a:r>
              <a:rPr lang="en-US" sz="2400" dirty="0">
                <a:solidFill>
                  <a:srgbClr val="FFFF00"/>
                </a:solidFill>
                <a:latin typeface="Cambria" panose="02040503050406030204" pitchFamily="18" charset="0"/>
              </a:rPr>
              <a:t>for full credit</a:t>
            </a:r>
          </a:p>
          <a:p>
            <a:r>
              <a:rPr lang="en-US" sz="4000" dirty="0">
                <a:solidFill>
                  <a:srgbClr val="FFFF00"/>
                </a:solidFill>
                <a:latin typeface="Cambria" panose="02040503050406030204" pitchFamily="18" charset="0"/>
              </a:rPr>
              <a:t>100% summative and 0% formative to calculate final grade; </a:t>
            </a:r>
            <a:r>
              <a:rPr lang="en-US" sz="4000" dirty="0" smtClean="0">
                <a:solidFill>
                  <a:srgbClr val="FFFF00"/>
                </a:solidFill>
                <a:latin typeface="Cambria" panose="02040503050406030204" pitchFamily="18" charset="0"/>
              </a:rPr>
              <a:t>formatives are </a:t>
            </a:r>
            <a:r>
              <a:rPr lang="en-US" sz="4000" dirty="0">
                <a:solidFill>
                  <a:srgbClr val="FFFF00"/>
                </a:solidFill>
                <a:latin typeface="Cambria" panose="02040503050406030204" pitchFamily="18" charset="0"/>
              </a:rPr>
              <a:t>just </a:t>
            </a:r>
            <a:r>
              <a:rPr lang="en-US" sz="4000" dirty="0" smtClean="0">
                <a:solidFill>
                  <a:srgbClr val="FFFF00"/>
                </a:solidFill>
                <a:latin typeface="Cambria" panose="02040503050406030204" pitchFamily="18" charset="0"/>
              </a:rPr>
              <a:t>practice &amp; don’t need scores. </a:t>
            </a:r>
            <a:endParaRPr lang="en-US" sz="4000" dirty="0">
              <a:solidFill>
                <a:srgbClr val="FFFF00"/>
              </a:solidFill>
              <a:latin typeface="Cambria" panose="020405030504060302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7949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dirty="0" smtClean="0">
                <a:solidFill>
                  <a:srgbClr val="FFFF00"/>
                </a:solidFill>
                <a:latin typeface="Cambria" panose="02040503050406030204" pitchFamily="18" charset="0"/>
              </a:rPr>
              <a:t>Standards Based Learning </a:t>
            </a:r>
            <a:br>
              <a:rPr lang="en-US" sz="4000" b="1" dirty="0" smtClean="0">
                <a:solidFill>
                  <a:srgbClr val="FFFF00"/>
                </a:solidFill>
                <a:latin typeface="Cambria" panose="02040503050406030204" pitchFamily="18" charset="0"/>
              </a:rPr>
            </a:br>
            <a:r>
              <a:rPr lang="en-US" sz="4000" b="1" dirty="0" smtClean="0">
                <a:solidFill>
                  <a:srgbClr val="FFFF00"/>
                </a:solidFill>
                <a:latin typeface="Cambria" panose="02040503050406030204" pitchFamily="18" charset="0"/>
              </a:rPr>
              <a:t>Key Components</a:t>
            </a:r>
            <a:endParaRPr lang="en-US" sz="4000" b="1" dirty="0">
              <a:solidFill>
                <a:srgbClr val="FFFF00"/>
              </a:solidFill>
              <a:latin typeface="Cambria" panose="020405030504060302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>
                <a:solidFill>
                  <a:srgbClr val="FFFF00"/>
                </a:solidFill>
                <a:latin typeface="Cambria" panose="02040503050406030204" pitchFamily="18" charset="0"/>
              </a:rPr>
              <a:t>Separate proficiency from behavior</a:t>
            </a:r>
          </a:p>
          <a:p>
            <a:r>
              <a:rPr lang="en-US" sz="2400" dirty="0" smtClean="0">
                <a:solidFill>
                  <a:srgbClr val="FFFF00"/>
                </a:solidFill>
                <a:latin typeface="Cambria" panose="02040503050406030204" pitchFamily="18" charset="0"/>
              </a:rPr>
              <a:t>Standards </a:t>
            </a:r>
            <a:r>
              <a:rPr lang="en-US" sz="2400" dirty="0">
                <a:solidFill>
                  <a:srgbClr val="FFFF00"/>
                </a:solidFill>
                <a:latin typeface="Cambria" panose="02040503050406030204" pitchFamily="18" charset="0"/>
              </a:rPr>
              <a:t>are </a:t>
            </a:r>
            <a:r>
              <a:rPr lang="en-US" sz="2400" dirty="0" smtClean="0">
                <a:solidFill>
                  <a:srgbClr val="FFFF00"/>
                </a:solidFill>
                <a:latin typeface="Cambria" panose="02040503050406030204" pitchFamily="18" charset="0"/>
              </a:rPr>
              <a:t>synthesized from Common Core &amp; tests</a:t>
            </a:r>
            <a:endParaRPr lang="en-US" sz="2400" dirty="0">
              <a:solidFill>
                <a:srgbClr val="FFFF00"/>
              </a:solidFill>
              <a:latin typeface="Cambria" panose="02040503050406030204" pitchFamily="18" charset="0"/>
            </a:endParaRPr>
          </a:p>
          <a:p>
            <a:r>
              <a:rPr lang="en-US" sz="2400" dirty="0" smtClean="0">
                <a:solidFill>
                  <a:srgbClr val="FFFF00"/>
                </a:solidFill>
                <a:latin typeface="Cambria" panose="02040503050406030204" pitchFamily="18" charset="0"/>
              </a:rPr>
              <a:t>Redo/retakes </a:t>
            </a:r>
            <a:r>
              <a:rPr lang="en-US" sz="2400" dirty="0">
                <a:solidFill>
                  <a:srgbClr val="FFFF00"/>
                </a:solidFill>
                <a:latin typeface="Cambria" panose="02040503050406030204" pitchFamily="18" charset="0"/>
              </a:rPr>
              <a:t>for full credit</a:t>
            </a:r>
          </a:p>
          <a:p>
            <a:r>
              <a:rPr lang="en-US" sz="2400" dirty="0">
                <a:solidFill>
                  <a:srgbClr val="FFFF00"/>
                </a:solidFill>
                <a:latin typeface="Cambria" panose="02040503050406030204" pitchFamily="18" charset="0"/>
              </a:rPr>
              <a:t>100% summative and 0% formative to calculate final grade; formatives are just practice &amp; don’t need scores. </a:t>
            </a:r>
          </a:p>
          <a:p>
            <a:r>
              <a:rPr lang="en-US" sz="4400" dirty="0" smtClean="0">
                <a:solidFill>
                  <a:srgbClr val="FFFF00"/>
                </a:solidFill>
                <a:latin typeface="Cambria" panose="02040503050406030204" pitchFamily="18" charset="0"/>
              </a:rPr>
              <a:t>Tons </a:t>
            </a:r>
            <a:r>
              <a:rPr lang="en-US" sz="4400" dirty="0">
                <a:solidFill>
                  <a:srgbClr val="FFFF00"/>
                </a:solidFill>
                <a:latin typeface="Cambria" panose="02040503050406030204" pitchFamily="18" charset="0"/>
              </a:rPr>
              <a:t>of timely, narrative, descriptive, standard-referenced feedback. </a:t>
            </a:r>
            <a:endParaRPr lang="en-US" sz="4400" dirty="0" smtClean="0">
              <a:solidFill>
                <a:srgbClr val="FFFF00"/>
              </a:solidFill>
              <a:latin typeface="Cambria" panose="020405030504060302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5291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dirty="0" smtClean="0">
                <a:solidFill>
                  <a:srgbClr val="FFFF00"/>
                </a:solidFill>
                <a:latin typeface="Cambria" panose="02040503050406030204" pitchFamily="18" charset="0"/>
              </a:rPr>
              <a:t>Standards Based Learning </a:t>
            </a:r>
            <a:br>
              <a:rPr lang="en-US" sz="4000" b="1" dirty="0" smtClean="0">
                <a:solidFill>
                  <a:srgbClr val="FFFF00"/>
                </a:solidFill>
                <a:latin typeface="Cambria" panose="02040503050406030204" pitchFamily="18" charset="0"/>
              </a:rPr>
            </a:br>
            <a:r>
              <a:rPr lang="en-US" sz="4000" b="1" dirty="0" smtClean="0">
                <a:solidFill>
                  <a:srgbClr val="FFFF00"/>
                </a:solidFill>
                <a:latin typeface="Cambria" panose="02040503050406030204" pitchFamily="18" charset="0"/>
              </a:rPr>
              <a:t>Key Components</a:t>
            </a:r>
            <a:endParaRPr lang="en-US" sz="4000" b="1" dirty="0">
              <a:solidFill>
                <a:srgbClr val="FFFF00"/>
              </a:solidFill>
              <a:latin typeface="Cambria" panose="020405030504060302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>
                <a:solidFill>
                  <a:srgbClr val="FFFF00"/>
                </a:solidFill>
                <a:latin typeface="Cambria" panose="02040503050406030204" pitchFamily="18" charset="0"/>
              </a:rPr>
              <a:t>Separate proficiency from behavior</a:t>
            </a:r>
          </a:p>
          <a:p>
            <a:r>
              <a:rPr lang="en-US" sz="2400" dirty="0" smtClean="0">
                <a:solidFill>
                  <a:srgbClr val="FFFF00"/>
                </a:solidFill>
                <a:latin typeface="Cambria" panose="02040503050406030204" pitchFamily="18" charset="0"/>
              </a:rPr>
              <a:t>Standards </a:t>
            </a:r>
            <a:r>
              <a:rPr lang="en-US" sz="2400" dirty="0">
                <a:solidFill>
                  <a:srgbClr val="FFFF00"/>
                </a:solidFill>
                <a:latin typeface="Cambria" panose="02040503050406030204" pitchFamily="18" charset="0"/>
              </a:rPr>
              <a:t>are </a:t>
            </a:r>
            <a:r>
              <a:rPr lang="en-US" sz="2400" dirty="0" smtClean="0">
                <a:solidFill>
                  <a:srgbClr val="FFFF00"/>
                </a:solidFill>
                <a:latin typeface="Cambria" panose="02040503050406030204" pitchFamily="18" charset="0"/>
              </a:rPr>
              <a:t>synthesized from Common Core &amp; tests</a:t>
            </a:r>
            <a:endParaRPr lang="en-US" sz="2400" dirty="0">
              <a:solidFill>
                <a:srgbClr val="FFFF00"/>
              </a:solidFill>
              <a:latin typeface="Cambria" panose="02040503050406030204" pitchFamily="18" charset="0"/>
            </a:endParaRPr>
          </a:p>
          <a:p>
            <a:r>
              <a:rPr lang="en-US" sz="2400" dirty="0" smtClean="0">
                <a:solidFill>
                  <a:srgbClr val="FFFF00"/>
                </a:solidFill>
                <a:latin typeface="Cambria" panose="02040503050406030204" pitchFamily="18" charset="0"/>
              </a:rPr>
              <a:t>Redo/retakes </a:t>
            </a:r>
            <a:r>
              <a:rPr lang="en-US" sz="2400" dirty="0">
                <a:solidFill>
                  <a:srgbClr val="FFFF00"/>
                </a:solidFill>
                <a:latin typeface="Cambria" panose="02040503050406030204" pitchFamily="18" charset="0"/>
              </a:rPr>
              <a:t>for full credit</a:t>
            </a:r>
          </a:p>
          <a:p>
            <a:r>
              <a:rPr lang="en-US" sz="2400" dirty="0">
                <a:solidFill>
                  <a:srgbClr val="FFFF00"/>
                </a:solidFill>
                <a:latin typeface="Cambria" panose="02040503050406030204" pitchFamily="18" charset="0"/>
              </a:rPr>
              <a:t>100% summative and 0% formative to calculate final grade; formatives are just practice &amp; don’t need scores. </a:t>
            </a:r>
          </a:p>
          <a:p>
            <a:r>
              <a:rPr lang="en-US" sz="2400" dirty="0" smtClean="0">
                <a:solidFill>
                  <a:srgbClr val="FFFF00"/>
                </a:solidFill>
                <a:latin typeface="Cambria" panose="02040503050406030204" pitchFamily="18" charset="0"/>
              </a:rPr>
              <a:t>Tons </a:t>
            </a:r>
            <a:r>
              <a:rPr lang="en-US" sz="2400" dirty="0">
                <a:solidFill>
                  <a:srgbClr val="FFFF00"/>
                </a:solidFill>
                <a:latin typeface="Cambria" panose="02040503050406030204" pitchFamily="18" charset="0"/>
              </a:rPr>
              <a:t>of timely, narrative, descriptive, standard-referenced feedback. </a:t>
            </a:r>
            <a:endParaRPr lang="en-US" sz="2400" dirty="0" smtClean="0">
              <a:solidFill>
                <a:srgbClr val="FFFF00"/>
              </a:solidFill>
              <a:latin typeface="Cambria" panose="02040503050406030204" pitchFamily="18" charset="0"/>
            </a:endParaRPr>
          </a:p>
          <a:p>
            <a:r>
              <a:rPr lang="en-US" sz="4400" dirty="0" smtClean="0">
                <a:solidFill>
                  <a:srgbClr val="FFFF00"/>
                </a:solidFill>
                <a:latin typeface="Cambria" panose="02040503050406030204" pitchFamily="18" charset="0"/>
              </a:rPr>
              <a:t>Group </a:t>
            </a:r>
            <a:r>
              <a:rPr lang="en-US" sz="4400" dirty="0">
                <a:solidFill>
                  <a:srgbClr val="FFFF00"/>
                </a:solidFill>
                <a:latin typeface="Cambria" panose="02040503050406030204" pitchFamily="18" charset="0"/>
              </a:rPr>
              <a:t>work is not graded for individual’s proficiency mark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5781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dirty="0" smtClean="0">
                <a:solidFill>
                  <a:srgbClr val="FFFF00"/>
                </a:solidFill>
                <a:latin typeface="Cambria" panose="02040503050406030204" pitchFamily="18" charset="0"/>
              </a:rPr>
              <a:t>Standards Based Learning </a:t>
            </a:r>
            <a:br>
              <a:rPr lang="en-US" sz="4000" b="1" dirty="0" smtClean="0">
                <a:solidFill>
                  <a:srgbClr val="FFFF00"/>
                </a:solidFill>
                <a:latin typeface="Cambria" panose="02040503050406030204" pitchFamily="18" charset="0"/>
              </a:rPr>
            </a:br>
            <a:r>
              <a:rPr lang="en-US" sz="4000" b="1" dirty="0" smtClean="0">
                <a:solidFill>
                  <a:srgbClr val="FFFF00"/>
                </a:solidFill>
                <a:latin typeface="Cambria" panose="02040503050406030204" pitchFamily="18" charset="0"/>
              </a:rPr>
              <a:t>Key Components</a:t>
            </a:r>
            <a:endParaRPr lang="en-US" sz="4000" b="1" dirty="0">
              <a:solidFill>
                <a:srgbClr val="FFFF00"/>
              </a:solidFill>
              <a:latin typeface="Cambria" panose="020405030504060302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>
                <a:solidFill>
                  <a:srgbClr val="FFFF00"/>
                </a:solidFill>
                <a:latin typeface="Cambria" panose="02040503050406030204" pitchFamily="18" charset="0"/>
              </a:rPr>
              <a:t>Separate proficiency from behavior</a:t>
            </a:r>
          </a:p>
          <a:p>
            <a:r>
              <a:rPr lang="en-US" sz="2400" dirty="0" smtClean="0">
                <a:solidFill>
                  <a:srgbClr val="FFFF00"/>
                </a:solidFill>
                <a:latin typeface="Cambria" panose="02040503050406030204" pitchFamily="18" charset="0"/>
              </a:rPr>
              <a:t>Standards </a:t>
            </a:r>
            <a:r>
              <a:rPr lang="en-US" sz="2400" dirty="0">
                <a:solidFill>
                  <a:srgbClr val="FFFF00"/>
                </a:solidFill>
                <a:latin typeface="Cambria" panose="02040503050406030204" pitchFamily="18" charset="0"/>
              </a:rPr>
              <a:t>are </a:t>
            </a:r>
            <a:r>
              <a:rPr lang="en-US" sz="2400" dirty="0" smtClean="0">
                <a:solidFill>
                  <a:srgbClr val="FFFF00"/>
                </a:solidFill>
                <a:latin typeface="Cambria" panose="02040503050406030204" pitchFamily="18" charset="0"/>
              </a:rPr>
              <a:t>synthesized from Common Core &amp; tests</a:t>
            </a:r>
            <a:endParaRPr lang="en-US" sz="2400" dirty="0">
              <a:solidFill>
                <a:srgbClr val="FFFF00"/>
              </a:solidFill>
              <a:latin typeface="Cambria" panose="02040503050406030204" pitchFamily="18" charset="0"/>
            </a:endParaRPr>
          </a:p>
          <a:p>
            <a:r>
              <a:rPr lang="en-US" sz="2400" dirty="0" smtClean="0">
                <a:solidFill>
                  <a:srgbClr val="FFFF00"/>
                </a:solidFill>
                <a:latin typeface="Cambria" panose="02040503050406030204" pitchFamily="18" charset="0"/>
              </a:rPr>
              <a:t>Redo/retakes </a:t>
            </a:r>
            <a:r>
              <a:rPr lang="en-US" sz="2400" dirty="0">
                <a:solidFill>
                  <a:srgbClr val="FFFF00"/>
                </a:solidFill>
                <a:latin typeface="Cambria" panose="02040503050406030204" pitchFamily="18" charset="0"/>
              </a:rPr>
              <a:t>for full credit</a:t>
            </a:r>
          </a:p>
          <a:p>
            <a:r>
              <a:rPr lang="en-US" sz="2400" dirty="0">
                <a:solidFill>
                  <a:srgbClr val="FFFF00"/>
                </a:solidFill>
                <a:latin typeface="Cambria" panose="02040503050406030204" pitchFamily="18" charset="0"/>
              </a:rPr>
              <a:t>100% summative and 0% formative to calculate final grade; formatives are just practice &amp; don’t need scores. </a:t>
            </a:r>
          </a:p>
          <a:p>
            <a:r>
              <a:rPr lang="en-US" sz="2400" dirty="0" smtClean="0">
                <a:solidFill>
                  <a:srgbClr val="FFFF00"/>
                </a:solidFill>
                <a:latin typeface="Cambria" panose="02040503050406030204" pitchFamily="18" charset="0"/>
              </a:rPr>
              <a:t>Tons </a:t>
            </a:r>
            <a:r>
              <a:rPr lang="en-US" sz="2400" dirty="0">
                <a:solidFill>
                  <a:srgbClr val="FFFF00"/>
                </a:solidFill>
                <a:latin typeface="Cambria" panose="02040503050406030204" pitchFamily="18" charset="0"/>
              </a:rPr>
              <a:t>of timely, narrative, descriptive, standard-referenced feedback. </a:t>
            </a:r>
            <a:endParaRPr lang="en-US" sz="2400" dirty="0" smtClean="0">
              <a:solidFill>
                <a:srgbClr val="FFFF00"/>
              </a:solidFill>
              <a:latin typeface="Cambria" panose="02040503050406030204" pitchFamily="18" charset="0"/>
            </a:endParaRPr>
          </a:p>
          <a:p>
            <a:r>
              <a:rPr lang="en-US" sz="2400" dirty="0" smtClean="0">
                <a:solidFill>
                  <a:srgbClr val="FFFF00"/>
                </a:solidFill>
                <a:latin typeface="Cambria" panose="02040503050406030204" pitchFamily="18" charset="0"/>
              </a:rPr>
              <a:t>Group </a:t>
            </a:r>
            <a:r>
              <a:rPr lang="en-US" sz="2400" dirty="0">
                <a:solidFill>
                  <a:srgbClr val="FFFF00"/>
                </a:solidFill>
                <a:latin typeface="Cambria" panose="02040503050406030204" pitchFamily="18" charset="0"/>
              </a:rPr>
              <a:t>work is not graded for individual’s proficiency mark</a:t>
            </a:r>
          </a:p>
          <a:p>
            <a:r>
              <a:rPr lang="en-US" sz="4400" dirty="0">
                <a:solidFill>
                  <a:srgbClr val="FFFF00"/>
                </a:solidFill>
                <a:latin typeface="Cambria" panose="02040503050406030204" pitchFamily="18" charset="0"/>
              </a:rPr>
              <a:t>Late work accepted to mimic the “Real World”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855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dirty="0" smtClean="0">
                <a:solidFill>
                  <a:srgbClr val="FFFF00"/>
                </a:solidFill>
                <a:latin typeface="Cambria" panose="02040503050406030204" pitchFamily="18" charset="0"/>
              </a:rPr>
              <a:t>Standards Based Learning </a:t>
            </a:r>
            <a:br>
              <a:rPr lang="en-US" sz="4000" b="1" dirty="0" smtClean="0">
                <a:solidFill>
                  <a:srgbClr val="FFFF00"/>
                </a:solidFill>
                <a:latin typeface="Cambria" panose="02040503050406030204" pitchFamily="18" charset="0"/>
              </a:rPr>
            </a:br>
            <a:r>
              <a:rPr lang="en-US" sz="4000" b="1" dirty="0" smtClean="0">
                <a:solidFill>
                  <a:srgbClr val="FFFF00"/>
                </a:solidFill>
                <a:latin typeface="Cambria" panose="02040503050406030204" pitchFamily="18" charset="0"/>
              </a:rPr>
              <a:t>Key Components</a:t>
            </a:r>
            <a:endParaRPr lang="en-US" sz="4000" b="1" dirty="0">
              <a:solidFill>
                <a:srgbClr val="FFFF00"/>
              </a:solidFill>
              <a:latin typeface="Cambria" panose="020405030504060302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>
                <a:solidFill>
                  <a:srgbClr val="FFFF00"/>
                </a:solidFill>
                <a:latin typeface="Cambria" panose="02040503050406030204" pitchFamily="18" charset="0"/>
              </a:rPr>
              <a:t>Separate proficiency from behavior</a:t>
            </a:r>
          </a:p>
          <a:p>
            <a:r>
              <a:rPr lang="en-US" sz="2400" dirty="0" smtClean="0">
                <a:solidFill>
                  <a:srgbClr val="FFFF00"/>
                </a:solidFill>
                <a:latin typeface="Cambria" panose="02040503050406030204" pitchFamily="18" charset="0"/>
              </a:rPr>
              <a:t>Standards </a:t>
            </a:r>
            <a:r>
              <a:rPr lang="en-US" sz="2400" dirty="0">
                <a:solidFill>
                  <a:srgbClr val="FFFF00"/>
                </a:solidFill>
                <a:latin typeface="Cambria" panose="02040503050406030204" pitchFamily="18" charset="0"/>
              </a:rPr>
              <a:t>are </a:t>
            </a:r>
            <a:r>
              <a:rPr lang="en-US" sz="2400" dirty="0" smtClean="0">
                <a:solidFill>
                  <a:srgbClr val="FFFF00"/>
                </a:solidFill>
                <a:latin typeface="Cambria" panose="02040503050406030204" pitchFamily="18" charset="0"/>
              </a:rPr>
              <a:t>synthesized from Common Core &amp; tests</a:t>
            </a:r>
            <a:endParaRPr lang="en-US" sz="2400" dirty="0">
              <a:solidFill>
                <a:srgbClr val="FFFF00"/>
              </a:solidFill>
              <a:latin typeface="Cambria" panose="02040503050406030204" pitchFamily="18" charset="0"/>
            </a:endParaRPr>
          </a:p>
          <a:p>
            <a:r>
              <a:rPr lang="en-US" sz="2400" dirty="0" smtClean="0">
                <a:solidFill>
                  <a:srgbClr val="FFFF00"/>
                </a:solidFill>
                <a:latin typeface="Cambria" panose="02040503050406030204" pitchFamily="18" charset="0"/>
              </a:rPr>
              <a:t>Redo/retakes </a:t>
            </a:r>
            <a:r>
              <a:rPr lang="en-US" sz="2400" dirty="0">
                <a:solidFill>
                  <a:srgbClr val="FFFF00"/>
                </a:solidFill>
                <a:latin typeface="Cambria" panose="02040503050406030204" pitchFamily="18" charset="0"/>
              </a:rPr>
              <a:t>for full credit</a:t>
            </a:r>
          </a:p>
          <a:p>
            <a:r>
              <a:rPr lang="en-US" sz="2400" dirty="0">
                <a:solidFill>
                  <a:srgbClr val="FFFF00"/>
                </a:solidFill>
                <a:latin typeface="Cambria" panose="02040503050406030204" pitchFamily="18" charset="0"/>
              </a:rPr>
              <a:t>100% summative and 0% formative to calculate final grade; formatives are just practice &amp; don’t need scores. </a:t>
            </a:r>
          </a:p>
          <a:p>
            <a:r>
              <a:rPr lang="en-US" sz="2400" dirty="0" smtClean="0">
                <a:solidFill>
                  <a:srgbClr val="FFFF00"/>
                </a:solidFill>
                <a:latin typeface="Cambria" panose="02040503050406030204" pitchFamily="18" charset="0"/>
              </a:rPr>
              <a:t>Tons </a:t>
            </a:r>
            <a:r>
              <a:rPr lang="en-US" sz="2400" dirty="0">
                <a:solidFill>
                  <a:srgbClr val="FFFF00"/>
                </a:solidFill>
                <a:latin typeface="Cambria" panose="02040503050406030204" pitchFamily="18" charset="0"/>
              </a:rPr>
              <a:t>of timely, narrative, descriptive, standard-referenced feedback. </a:t>
            </a:r>
            <a:endParaRPr lang="en-US" sz="2400" dirty="0" smtClean="0">
              <a:solidFill>
                <a:srgbClr val="FFFF00"/>
              </a:solidFill>
              <a:latin typeface="Cambria" panose="02040503050406030204" pitchFamily="18" charset="0"/>
            </a:endParaRPr>
          </a:p>
          <a:p>
            <a:r>
              <a:rPr lang="en-US" sz="2400" dirty="0" smtClean="0">
                <a:solidFill>
                  <a:srgbClr val="FFFF00"/>
                </a:solidFill>
                <a:latin typeface="Cambria" panose="02040503050406030204" pitchFamily="18" charset="0"/>
              </a:rPr>
              <a:t>Group </a:t>
            </a:r>
            <a:r>
              <a:rPr lang="en-US" sz="2400" dirty="0">
                <a:solidFill>
                  <a:srgbClr val="FFFF00"/>
                </a:solidFill>
                <a:latin typeface="Cambria" panose="02040503050406030204" pitchFamily="18" charset="0"/>
              </a:rPr>
              <a:t>work is not graded for individual’s proficiency mark</a:t>
            </a:r>
          </a:p>
          <a:p>
            <a:r>
              <a:rPr lang="en-US" sz="2400" dirty="0">
                <a:solidFill>
                  <a:srgbClr val="FFFF00"/>
                </a:solidFill>
                <a:latin typeface="Cambria" panose="02040503050406030204" pitchFamily="18" charset="0"/>
              </a:rPr>
              <a:t>Late work accepted to mimic the “Real World”</a:t>
            </a:r>
          </a:p>
          <a:p>
            <a:r>
              <a:rPr lang="en-US" sz="4000" dirty="0">
                <a:solidFill>
                  <a:srgbClr val="FFFF00"/>
                </a:solidFill>
                <a:latin typeface="Cambria" panose="02040503050406030204" pitchFamily="18" charset="0"/>
              </a:rPr>
              <a:t>Culture eats strategy for breakfast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003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ChangeArrowheads="1"/>
          </p:cNvSpPr>
          <p:nvPr/>
        </p:nvSpPr>
        <p:spPr bwMode="auto">
          <a:xfrm>
            <a:off x="609600" y="0"/>
            <a:ext cx="77724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 altLang="en-US" b="1" u="sng">
              <a:latin typeface="Goudy Old Style" pitchFamily="18" charset="0"/>
            </a:endParaRPr>
          </a:p>
        </p:txBody>
      </p:sp>
      <p:sp>
        <p:nvSpPr>
          <p:cNvPr id="90115" name="Text Box 3"/>
          <p:cNvSpPr txBox="1">
            <a:spLocks noChangeArrowheads="1"/>
          </p:cNvSpPr>
          <p:nvPr/>
        </p:nvSpPr>
        <p:spPr bwMode="auto">
          <a:xfrm>
            <a:off x="0" y="0"/>
            <a:ext cx="9144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altLang="en-US"/>
          </a:p>
        </p:txBody>
      </p:sp>
      <p:sp>
        <p:nvSpPr>
          <p:cNvPr id="90116" name="Text Box 4"/>
          <p:cNvSpPr txBox="1">
            <a:spLocks noChangeArrowheads="1"/>
          </p:cNvSpPr>
          <p:nvPr/>
        </p:nvSpPr>
        <p:spPr bwMode="auto">
          <a:xfrm>
            <a:off x="0" y="333375"/>
            <a:ext cx="9144000" cy="11344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3600" b="1" u="sng" dirty="0"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Question #1:</a:t>
            </a:r>
          </a:p>
          <a:p>
            <a:pPr algn="ctr"/>
            <a:endParaRPr lang="en-US" altLang="en-US" sz="3600" b="1" u="sng" dirty="0"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pPr algn="ctr"/>
            <a:r>
              <a:rPr lang="en-US" altLang="en-US" sz="6600" dirty="0"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How many years have I been teaching?</a:t>
            </a:r>
            <a:r>
              <a:rPr lang="en-US" altLang="en-US" sz="4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 </a:t>
            </a:r>
          </a:p>
          <a:p>
            <a:r>
              <a:rPr lang="en-US" altLang="en-US" sz="4000" b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 </a:t>
            </a:r>
          </a:p>
          <a:p>
            <a:endParaRPr lang="en-US" alt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endParaRPr lang="en-US" alt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endParaRPr lang="en-US" altLang="en-US" sz="3600" b="1" dirty="0">
              <a:solidFill>
                <a:srgbClr val="66006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endParaRPr lang="en-US" altLang="en-US" sz="3600" b="1" dirty="0">
              <a:solidFill>
                <a:srgbClr val="66006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endParaRPr lang="en-US" altLang="en-US" sz="3600" b="1" dirty="0">
              <a:solidFill>
                <a:srgbClr val="00F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endParaRPr lang="en-US" altLang="en-US" sz="3600" b="1" dirty="0">
              <a:solidFill>
                <a:srgbClr val="00F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endParaRPr lang="en-US" altLang="en-US" sz="3600" b="1" dirty="0">
              <a:solidFill>
                <a:srgbClr val="FF66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endParaRPr lang="en-US" altLang="en-US" sz="3400" b="1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endParaRPr lang="en-US" altLang="en-US" sz="3600" b="1" dirty="0"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endParaRPr lang="en-US" altLang="en-US" sz="4000" b="1" dirty="0"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endParaRPr lang="en-US" altLang="en-US" sz="4000" b="1" dirty="0"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endParaRPr lang="en-US" altLang="en-US" sz="4000" b="1" dirty="0"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endParaRPr lang="en-US" altLang="en-US" sz="4400" b="1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1385" y="274638"/>
            <a:ext cx="6621230" cy="6278563"/>
          </a:xfrm>
        </p:spPr>
      </p:pic>
      <p:sp>
        <p:nvSpPr>
          <p:cNvPr id="2" name="Rectangle 1"/>
          <p:cNvSpPr/>
          <p:nvPr/>
        </p:nvSpPr>
        <p:spPr>
          <a:xfrm>
            <a:off x="4447607" y="3244334"/>
            <a:ext cx="248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 </a:t>
            </a:r>
          </a:p>
        </p:txBody>
      </p:sp>
      <p:sp>
        <p:nvSpPr>
          <p:cNvPr id="3" name="Rectangle 2"/>
          <p:cNvSpPr/>
          <p:nvPr/>
        </p:nvSpPr>
        <p:spPr>
          <a:xfrm>
            <a:off x="4447607" y="3244334"/>
            <a:ext cx="248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 </a:t>
            </a:r>
          </a:p>
        </p:txBody>
      </p:sp>
      <p:sp>
        <p:nvSpPr>
          <p:cNvPr id="5" name="Rectangle 4"/>
          <p:cNvSpPr/>
          <p:nvPr/>
        </p:nvSpPr>
        <p:spPr>
          <a:xfrm>
            <a:off x="4447607" y="3244334"/>
            <a:ext cx="248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628318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274638"/>
            <a:ext cx="4858385" cy="6072982"/>
          </a:xfrm>
        </p:spPr>
      </p:pic>
    </p:spTree>
    <p:extLst>
      <p:ext uri="{BB962C8B-B14F-4D97-AF65-F5344CB8AC3E}">
        <p14:creationId xmlns:p14="http://schemas.microsoft.com/office/powerpoint/2010/main" val="3868839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52400"/>
            <a:ext cx="7467600" cy="56007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62000" y="5867400"/>
            <a:ext cx="7696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 smtClean="0">
                <a:solidFill>
                  <a:srgbClr val="FFFF00"/>
                </a:solidFill>
                <a:latin typeface="Cambria" panose="02040503050406030204" pitchFamily="18" charset="0"/>
                <a:cs typeface="Aparajita" panose="020B0604020202020204" pitchFamily="34" charset="0"/>
              </a:rPr>
              <a:t>Fair Isn’t Always Equal </a:t>
            </a:r>
            <a:r>
              <a:rPr lang="en-US" sz="3200" b="1" dirty="0" smtClean="0">
                <a:solidFill>
                  <a:srgbClr val="FFFF00"/>
                </a:solidFill>
                <a:latin typeface="Cambria" panose="02040503050406030204" pitchFamily="18" charset="0"/>
                <a:cs typeface="Aparajita" panose="020B0604020202020204" pitchFamily="34" charset="0"/>
              </a:rPr>
              <a:t>by Rick </a:t>
            </a:r>
            <a:r>
              <a:rPr lang="en-US" sz="3200" b="1" dirty="0" err="1" smtClean="0">
                <a:solidFill>
                  <a:srgbClr val="FFFF00"/>
                </a:solidFill>
                <a:latin typeface="Cambria" panose="02040503050406030204" pitchFamily="18" charset="0"/>
                <a:cs typeface="Aparajita" panose="020B0604020202020204" pitchFamily="34" charset="0"/>
              </a:rPr>
              <a:t>Wormeli</a:t>
            </a:r>
            <a:endParaRPr lang="en-US" sz="3200" b="1" dirty="0">
              <a:solidFill>
                <a:srgbClr val="FFFF00"/>
              </a:solidFill>
              <a:latin typeface="Cambria" panose="02040503050406030204" pitchFamily="18" charset="0"/>
              <a:cs typeface="Aparajit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7028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2"/>
          <p:cNvSpPr>
            <a:spLocks noChangeArrowheads="1"/>
          </p:cNvSpPr>
          <p:nvPr/>
        </p:nvSpPr>
        <p:spPr bwMode="auto">
          <a:xfrm>
            <a:off x="609600" y="0"/>
            <a:ext cx="77724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 altLang="en-US" b="1" u="sng">
              <a:latin typeface="Goudy Old Style" pitchFamily="18" charset="0"/>
            </a:endParaRPr>
          </a:p>
        </p:txBody>
      </p:sp>
      <p:sp>
        <p:nvSpPr>
          <p:cNvPr id="147459" name="Text Box 3"/>
          <p:cNvSpPr txBox="1">
            <a:spLocks noChangeArrowheads="1"/>
          </p:cNvSpPr>
          <p:nvPr/>
        </p:nvSpPr>
        <p:spPr bwMode="auto">
          <a:xfrm>
            <a:off x="0" y="0"/>
            <a:ext cx="9144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altLang="en-US"/>
          </a:p>
        </p:txBody>
      </p:sp>
      <p:sp>
        <p:nvSpPr>
          <p:cNvPr id="147460" name="Text Box 4"/>
          <p:cNvSpPr txBox="1">
            <a:spLocks noChangeArrowheads="1"/>
          </p:cNvSpPr>
          <p:nvPr/>
        </p:nvSpPr>
        <p:spPr bwMode="auto">
          <a:xfrm>
            <a:off x="0" y="0"/>
            <a:ext cx="9144000" cy="7500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3200" b="1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endParaRPr lang="en-US" altLang="en-US" sz="4000" b="1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endParaRPr lang="en-US" altLang="en-US" sz="3600" b="1">
              <a:solidFill>
                <a:srgbClr val="66006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endParaRPr lang="en-US" altLang="en-US" sz="3600" b="1">
              <a:solidFill>
                <a:srgbClr val="66006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endParaRPr lang="en-US" altLang="en-US" sz="3600" b="1">
              <a:solidFill>
                <a:srgbClr val="00F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endParaRPr lang="en-US" altLang="en-US" sz="3600" b="1">
              <a:solidFill>
                <a:srgbClr val="00F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endParaRPr lang="en-US" altLang="en-US" sz="3600" b="1">
              <a:solidFill>
                <a:srgbClr val="FF66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endParaRPr lang="en-US" altLang="en-US" sz="3400" b="1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endParaRPr lang="en-US" altLang="en-US" sz="3600" b="1"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endParaRPr lang="en-US" altLang="en-US" sz="4000" b="1"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endParaRPr lang="en-US" altLang="en-US" sz="4000" b="1"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endParaRPr lang="en-US" altLang="en-US" sz="4000" b="1"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endParaRPr lang="en-US" altLang="en-US" sz="4400" b="1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</p:txBody>
      </p:sp>
      <p:sp>
        <p:nvSpPr>
          <p:cNvPr id="147482" name="Text Box 26"/>
          <p:cNvSpPr txBox="1">
            <a:spLocks noChangeArrowheads="1"/>
          </p:cNvSpPr>
          <p:nvPr/>
        </p:nvSpPr>
        <p:spPr bwMode="auto">
          <a:xfrm>
            <a:off x="5257800" y="0"/>
            <a:ext cx="3886200" cy="3970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endParaRPr lang="en-US" altLang="en-US" sz="3600" dirty="0" smtClean="0">
              <a:latin typeface="Goudy Old Style" pitchFamily="18" charset="0"/>
            </a:endParaRPr>
          </a:p>
          <a:p>
            <a:pPr>
              <a:spcBef>
                <a:spcPct val="50000"/>
              </a:spcBef>
            </a:pPr>
            <a:endParaRPr lang="en-US" altLang="en-US" sz="3600" dirty="0">
              <a:latin typeface="Goudy Old Style" pitchFamily="18" charset="0"/>
            </a:endParaRPr>
          </a:p>
          <a:p>
            <a:pPr>
              <a:spcBef>
                <a:spcPct val="50000"/>
              </a:spcBef>
            </a:pPr>
            <a:r>
              <a:rPr lang="en-US" altLang="en-US" sz="3600" dirty="0" smtClean="0">
                <a:latin typeface="Goudy Old Style" pitchFamily="18" charset="0"/>
              </a:rPr>
              <a:t>That’s nice, but how do you calculate a student’s final grade?</a:t>
            </a:r>
            <a:endParaRPr lang="en-US" altLang="en-US" sz="3600" dirty="0">
              <a:latin typeface="Goudy Old Style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57250" y="857250"/>
            <a:ext cx="6857999" cy="51435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2"/>
          <p:cNvSpPr>
            <a:spLocks noChangeArrowheads="1"/>
          </p:cNvSpPr>
          <p:nvPr/>
        </p:nvSpPr>
        <p:spPr bwMode="auto">
          <a:xfrm>
            <a:off x="609600" y="0"/>
            <a:ext cx="77724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 altLang="en-US" b="1" u="sng">
              <a:solidFill>
                <a:srgbClr val="000000"/>
              </a:solidFill>
              <a:latin typeface="Goudy Old Style" pitchFamily="18" charset="0"/>
            </a:endParaRPr>
          </a:p>
        </p:txBody>
      </p:sp>
      <p:sp>
        <p:nvSpPr>
          <p:cNvPr id="147459" name="Text Box 3"/>
          <p:cNvSpPr txBox="1">
            <a:spLocks noChangeArrowheads="1"/>
          </p:cNvSpPr>
          <p:nvPr/>
        </p:nvSpPr>
        <p:spPr bwMode="auto">
          <a:xfrm>
            <a:off x="0" y="0"/>
            <a:ext cx="9144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47460" name="Text Box 4"/>
          <p:cNvSpPr txBox="1">
            <a:spLocks noChangeArrowheads="1"/>
          </p:cNvSpPr>
          <p:nvPr/>
        </p:nvSpPr>
        <p:spPr bwMode="auto">
          <a:xfrm>
            <a:off x="0" y="0"/>
            <a:ext cx="9144000" cy="7500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3200" b="1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endParaRPr lang="en-US" altLang="en-US" sz="4000" b="1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endParaRPr lang="en-US" altLang="en-US" sz="3600" b="1">
              <a:solidFill>
                <a:srgbClr val="66006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endParaRPr lang="en-US" altLang="en-US" sz="3600" b="1">
              <a:solidFill>
                <a:srgbClr val="66006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endParaRPr lang="en-US" altLang="en-US" sz="3600" b="1">
              <a:solidFill>
                <a:srgbClr val="00F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endParaRPr lang="en-US" altLang="en-US" sz="3600" b="1">
              <a:solidFill>
                <a:srgbClr val="00F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endParaRPr lang="en-US" altLang="en-US" sz="3600" b="1">
              <a:solidFill>
                <a:srgbClr val="FF66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endParaRPr lang="en-US" altLang="en-US" sz="3400" b="1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endParaRPr lang="en-US" altLang="en-US" sz="3600" b="1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endParaRPr lang="en-US" altLang="en-US" sz="4000" b="1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endParaRPr lang="en-US" altLang="en-US" sz="4000" b="1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endParaRPr lang="en-US" altLang="en-US" sz="4000" b="1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endParaRPr lang="en-US" altLang="en-US" sz="4400" b="1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</p:txBody>
      </p:sp>
      <p:sp>
        <p:nvSpPr>
          <p:cNvPr id="147482" name="Text Box 26"/>
          <p:cNvSpPr txBox="1">
            <a:spLocks noChangeArrowheads="1"/>
          </p:cNvSpPr>
          <p:nvPr/>
        </p:nvSpPr>
        <p:spPr bwMode="auto">
          <a:xfrm>
            <a:off x="5257800" y="0"/>
            <a:ext cx="3886200" cy="61863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lvl="0">
              <a:spcBef>
                <a:spcPct val="50000"/>
              </a:spcBef>
            </a:pPr>
            <a:r>
              <a:rPr lang="en-US" altLang="en-US" sz="3600" dirty="0">
                <a:solidFill>
                  <a:srgbClr val="000000"/>
                </a:solidFill>
                <a:latin typeface="Goudy Old Style" pitchFamily="18" charset="0"/>
              </a:rPr>
              <a:t>That’s nice, but how do you calculate a student’s final grade?</a:t>
            </a:r>
          </a:p>
          <a:p>
            <a:pPr>
              <a:spcBef>
                <a:spcPct val="50000"/>
              </a:spcBef>
            </a:pPr>
            <a:endParaRPr lang="en-US" altLang="en-US" sz="3600" dirty="0" smtClean="0">
              <a:solidFill>
                <a:srgbClr val="000000"/>
              </a:solidFill>
              <a:latin typeface="Goudy Old Style" pitchFamily="18" charset="0"/>
            </a:endParaRPr>
          </a:p>
          <a:p>
            <a:pPr>
              <a:spcBef>
                <a:spcPct val="50000"/>
              </a:spcBef>
            </a:pPr>
            <a:r>
              <a:rPr lang="en-US" altLang="en-US" sz="3600" dirty="0" smtClean="0">
                <a:solidFill>
                  <a:srgbClr val="FF0000"/>
                </a:solidFill>
                <a:latin typeface="Goudy Old Style" pitchFamily="18" charset="0"/>
              </a:rPr>
              <a:t>Average of a student’s performance in all standards on summative</a:t>
            </a:r>
            <a:endParaRPr lang="en-US" altLang="en-US" sz="3600" dirty="0">
              <a:solidFill>
                <a:srgbClr val="FF0000"/>
              </a:solidFill>
              <a:latin typeface="Goudy Old Style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57250" y="857250"/>
            <a:ext cx="685799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91285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ChangeArrowheads="1"/>
          </p:cNvSpPr>
          <p:nvPr/>
        </p:nvSpPr>
        <p:spPr bwMode="auto">
          <a:xfrm>
            <a:off x="609600" y="0"/>
            <a:ext cx="77724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 altLang="en-US" b="1" u="sng">
              <a:solidFill>
                <a:srgbClr val="000000"/>
              </a:solidFill>
              <a:latin typeface="Goudy Old Style" pitchFamily="18" charset="0"/>
            </a:endParaRPr>
          </a:p>
        </p:txBody>
      </p:sp>
      <p:sp>
        <p:nvSpPr>
          <p:cNvPr id="96259" name="Text Box 3"/>
          <p:cNvSpPr txBox="1">
            <a:spLocks noChangeArrowheads="1"/>
          </p:cNvSpPr>
          <p:nvPr/>
        </p:nvSpPr>
        <p:spPr bwMode="auto">
          <a:xfrm>
            <a:off x="0" y="0"/>
            <a:ext cx="9144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6260" name="Text Box 4"/>
          <p:cNvSpPr txBox="1">
            <a:spLocks noChangeArrowheads="1"/>
          </p:cNvSpPr>
          <p:nvPr/>
        </p:nvSpPr>
        <p:spPr bwMode="auto">
          <a:xfrm>
            <a:off x="0" y="0"/>
            <a:ext cx="9144000" cy="7500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3200" b="1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endParaRPr lang="en-US" altLang="en-US" sz="4000" b="1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endParaRPr lang="en-US" altLang="en-US" sz="3600" b="1">
              <a:solidFill>
                <a:srgbClr val="66006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endParaRPr lang="en-US" altLang="en-US" sz="3600" b="1">
              <a:solidFill>
                <a:srgbClr val="66006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endParaRPr lang="en-US" altLang="en-US" sz="3600" b="1">
              <a:solidFill>
                <a:srgbClr val="00F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endParaRPr lang="en-US" altLang="en-US" sz="3600" b="1">
              <a:solidFill>
                <a:srgbClr val="00F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endParaRPr lang="en-US" altLang="en-US" sz="3600" b="1">
              <a:solidFill>
                <a:srgbClr val="FF66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endParaRPr lang="en-US" altLang="en-US" sz="3400" b="1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endParaRPr lang="en-US" altLang="en-US" sz="3600" b="1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endParaRPr lang="en-US" altLang="en-US" sz="4000" b="1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endParaRPr lang="en-US" altLang="en-US" sz="4000" b="1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endParaRPr lang="en-US" altLang="en-US" sz="4000" b="1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endParaRPr lang="en-US" altLang="en-US" sz="4400" b="1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</p:txBody>
      </p:sp>
      <p:graphicFrame>
        <p:nvGraphicFramePr>
          <p:cNvPr id="96305" name="Group 4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99309019"/>
              </p:ext>
            </p:extLst>
          </p:nvPr>
        </p:nvGraphicFramePr>
        <p:xfrm>
          <a:off x="381000" y="247651"/>
          <a:ext cx="8382000" cy="5943600"/>
        </p:xfrm>
        <a:graphic>
          <a:graphicData uri="http://schemas.openxmlformats.org/drawingml/2006/table">
            <a:tbl>
              <a:tblPr/>
              <a:tblGrid>
                <a:gridCol w="1828800"/>
                <a:gridCol w="1524000"/>
                <a:gridCol w="1676400"/>
                <a:gridCol w="1676400"/>
                <a:gridCol w="1676400"/>
              </a:tblGrid>
              <a:tr h="6667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oudy Old Style" pitchFamily="18" charset="0"/>
                        </a:rPr>
                        <a:t>Learning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oudy Old Style" pitchFamily="18" charset="0"/>
                        </a:rPr>
                        <a:t>Target</a:t>
                      </a:r>
                      <a:endParaRPr kumimoji="0" lang="en-US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oudy Old Style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oudy Old Style" pitchFamily="18" charset="0"/>
                        </a:rPr>
                        <a:t>4.0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oudy Old Style" pitchFamily="18" charset="0"/>
                        </a:rPr>
                        <a:t>3.0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oudy Old Style" pitchFamily="18" charset="0"/>
                        </a:rPr>
                        <a:t>2.0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oudy Old Style" pitchFamily="18" charset="0"/>
                        </a:rPr>
                        <a:t>1.0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09750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Comprehend</a:t>
                      </a:r>
                      <a:r>
                        <a:rPr lang="en-US" sz="1400" dirty="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and </a:t>
                      </a: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explain the </a:t>
                      </a:r>
                      <a:r>
                        <a:rPr lang="en-US" sz="1400" b="1" dirty="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literal</a:t>
                      </a:r>
                      <a:r>
                        <a:rPr lang="en-US" sz="1400" dirty="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main </a:t>
                      </a:r>
                      <a:r>
                        <a:rPr lang="en-US" sz="1400" dirty="0" smtClean="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ideas </a:t>
                      </a:r>
                      <a:r>
                        <a:rPr lang="en-US" sz="1400" dirty="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and detail of a text </a:t>
                      </a: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u="sng" dirty="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 can</a:t>
                      </a:r>
                      <a:r>
                        <a:rPr lang="en-US" sz="1400" b="1" dirty="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insightfully </a:t>
                      </a:r>
                      <a:endParaRPr lang="en-US" sz="140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explain</a:t>
                      </a:r>
                      <a:r>
                        <a:rPr lang="en-US" sz="1400" dirty="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the author’s </a:t>
                      </a: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“</a:t>
                      </a:r>
                      <a:r>
                        <a:rPr lang="en-US" sz="1400" u="sng" dirty="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big picture” &amp; </a:t>
                      </a:r>
                      <a:r>
                        <a:rPr lang="en-US" sz="1400" u="sng" dirty="0" smtClean="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details </a:t>
                      </a:r>
                      <a:r>
                        <a:rPr lang="en-US" sz="1400" b="1" dirty="0" smtClean="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accurately </a:t>
                      </a:r>
                      <a:r>
                        <a:rPr lang="en-US" sz="1400" b="1" dirty="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beyond </a:t>
                      </a:r>
                      <a:r>
                        <a:rPr lang="en-US" sz="1400" b="1" dirty="0" smtClean="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teacher’s </a:t>
                      </a:r>
                      <a:r>
                        <a:rPr lang="en-US" sz="1400" b="1" dirty="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expectations.</a:t>
                      </a:r>
                      <a:endParaRPr lang="en-US" sz="140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u="sng" dirty="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 can</a:t>
                      </a:r>
                      <a:r>
                        <a:rPr lang="en-US" sz="1400" b="1" dirty="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plainly explain</a:t>
                      </a:r>
                      <a:r>
                        <a:rPr lang="en-US" sz="1400" dirty="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the author’s “</a:t>
                      </a:r>
                      <a:r>
                        <a:rPr lang="en-US" sz="1400" u="sng" dirty="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big </a:t>
                      </a:r>
                      <a:endParaRPr lang="en-US" sz="140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u="sng" dirty="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picture” &amp; details</a:t>
                      </a:r>
                      <a:r>
                        <a:rPr lang="en-US" sz="1400" b="1" dirty="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relatively </a:t>
                      </a:r>
                      <a:r>
                        <a:rPr lang="en-US" sz="1400" b="1" dirty="0" smtClean="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accurately </a:t>
                      </a:r>
                      <a:r>
                        <a:rPr lang="en-US" sz="1400" b="1" dirty="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and </a:t>
                      </a:r>
                      <a:r>
                        <a:rPr lang="en-US" sz="1400" b="1" dirty="0" smtClean="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consistently</a:t>
                      </a:r>
                      <a:r>
                        <a:rPr lang="en-US" sz="1400" b="1" dirty="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140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u="sng" dirty="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 can</a:t>
                      </a:r>
                      <a:r>
                        <a:rPr lang="en-US" sz="1400" b="1" dirty="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just mention</a:t>
                      </a:r>
                      <a:r>
                        <a:rPr lang="en-US" sz="1400" dirty="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the </a:t>
                      </a: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author’s “</a:t>
                      </a:r>
                      <a:r>
                        <a:rPr lang="en-US" sz="1400" u="sng" dirty="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big picture” &amp; details</a:t>
                      </a:r>
                      <a:r>
                        <a:rPr lang="en-US" sz="1400" dirty="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="1" dirty="0" smtClean="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somewhat </a:t>
                      </a:r>
                      <a:r>
                        <a:rPr lang="en-US" sz="1400" b="1" dirty="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accurately and </a:t>
                      </a:r>
                      <a:endParaRPr lang="en-US" sz="140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somewhat consistently.</a:t>
                      </a:r>
                      <a:endParaRPr lang="en-US" sz="140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u="sng" dirty="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 struggle to</a:t>
                      </a:r>
                      <a:r>
                        <a:rPr lang="en-US" sz="1400" b="1" dirty="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identify</a:t>
                      </a:r>
                      <a:r>
                        <a:rPr lang="en-US" sz="1400" dirty="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author’s “</a:t>
                      </a:r>
                      <a:r>
                        <a:rPr lang="en-US" sz="1400" u="sng" dirty="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big picture”  &amp; </a:t>
                      </a:r>
                      <a:r>
                        <a:rPr lang="en-US" sz="1400" u="sng" dirty="0" smtClean="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details</a:t>
                      </a:r>
                      <a:r>
                        <a:rPr lang="en-US" sz="1400" u="none" dirty="0" smtClean="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smtClean="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 </a:t>
                      </a:r>
                      <a:r>
                        <a:rPr lang="en-US" sz="1400" dirty="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have </a:t>
                      </a:r>
                      <a:r>
                        <a:rPr lang="en-US" sz="1400" b="1" dirty="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some inaccuracies </a:t>
                      </a:r>
                      <a:endParaRPr lang="en-US" sz="140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and/or need teacher assistance.</a:t>
                      </a:r>
                      <a:endParaRPr lang="en-US" sz="140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23900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Common Core Standards:</a:t>
                      </a: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Fiction Reading: R1, R2, R3, R10   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Informational Reading: R1, R2, R3, R10</a:t>
                      </a:r>
                      <a:endParaRPr kumimoji="0" lang="en-US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oudy Old Style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oudy Old Style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oudy Old Style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09750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u="sng" dirty="0" smtClean="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Mechanics</a:t>
                      </a:r>
                      <a:r>
                        <a:rPr lang="en-US" sz="1400" b="1" dirty="0" smtClean="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= </a:t>
                      </a:r>
                      <a:r>
                        <a:rPr lang="en-US" sz="1400" dirty="0" smtClean="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Produce writing that </a:t>
                      </a: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follows convention: </a:t>
                      </a: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accurate </a:t>
                      </a:r>
                      <a:r>
                        <a:rPr lang="en-US" sz="1400" b="1" dirty="0" smtClean="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grammar</a:t>
                      </a:r>
                      <a:r>
                        <a:rPr lang="en-US" sz="1400" dirty="0" smtClean="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punctuation, &amp; mechanics</a:t>
                      </a:r>
                      <a:endParaRPr lang="en-US" sz="140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u="sng" dirty="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 can</a:t>
                      </a:r>
                      <a:r>
                        <a:rPr lang="en-US" sz="1400" dirty="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display an </a:t>
                      </a:r>
                      <a:r>
                        <a:rPr lang="en-US" sz="1400" b="1" dirty="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advanced</a:t>
                      </a:r>
                      <a:r>
                        <a:rPr lang="en-US" sz="1400" dirty="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smtClean="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use </a:t>
                      </a:r>
                      <a:r>
                        <a:rPr lang="en-US" sz="1400" dirty="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of Standard American </a:t>
                      </a: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English </a:t>
                      </a:r>
                      <a:r>
                        <a:rPr lang="en-US" sz="1400" u="sng" dirty="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grammar, </a:t>
                      </a:r>
                      <a:endParaRPr lang="en-US" sz="140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u="sng" dirty="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punctuation &amp; mechanics.</a:t>
                      </a:r>
                      <a:endParaRPr lang="en-US" sz="140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u="sng" dirty="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 can</a:t>
                      </a:r>
                      <a:r>
                        <a:rPr lang="en-US" sz="1400" dirty="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display a s</a:t>
                      </a:r>
                      <a:r>
                        <a:rPr lang="en-US" sz="1400" b="1" dirty="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ufficient</a:t>
                      </a:r>
                      <a:r>
                        <a:rPr lang="en-US" sz="1400" dirty="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smtClean="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control </a:t>
                      </a:r>
                      <a:r>
                        <a:rPr lang="en-US" sz="1400" dirty="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over Standard </a:t>
                      </a:r>
                      <a:r>
                        <a:rPr lang="en-US" sz="1400" dirty="0" smtClean="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American </a:t>
                      </a:r>
                      <a:r>
                        <a:rPr lang="en-US" sz="1400" dirty="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English </a:t>
                      </a:r>
                      <a:r>
                        <a:rPr lang="en-US" sz="1400" u="sng" dirty="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grammar, </a:t>
                      </a:r>
                      <a:endParaRPr lang="en-US" sz="140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u="sng" dirty="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punctuation &amp; mechanics.</a:t>
                      </a:r>
                      <a:endParaRPr lang="en-US" sz="140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u="sng" dirty="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 can only</a:t>
                      </a:r>
                      <a:r>
                        <a:rPr lang="en-US" sz="1400" dirty="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display an </a:t>
                      </a: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inconsistent or partial </a:t>
                      </a:r>
                      <a:r>
                        <a:rPr lang="en-US" sz="1400" dirty="0" smtClean="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control </a:t>
                      </a:r>
                      <a:r>
                        <a:rPr lang="en-US" sz="1400" dirty="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over </a:t>
                      </a:r>
                      <a:r>
                        <a:rPr lang="en-US" sz="1400" u="sng" dirty="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grammar, </a:t>
                      </a:r>
                      <a:r>
                        <a:rPr lang="en-US" sz="1400" u="sng" dirty="0" smtClean="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punctuation </a:t>
                      </a:r>
                      <a:r>
                        <a:rPr lang="en-US" sz="1400" u="sng" dirty="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&amp; mechanics.</a:t>
                      </a:r>
                      <a:endParaRPr lang="en-US" sz="140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u="sng" dirty="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 have</a:t>
                      </a:r>
                      <a:r>
                        <a:rPr lang="en-US" sz="1400" dirty="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multiple miscues </a:t>
                      </a:r>
                      <a:r>
                        <a:rPr lang="en-US" sz="1400" dirty="0" smtClean="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in </a:t>
                      </a:r>
                      <a:r>
                        <a:rPr lang="en-US" sz="1400" u="sng" dirty="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grammar, punctuation </a:t>
                      </a:r>
                      <a:r>
                        <a:rPr lang="en-US" sz="1400" u="sng" dirty="0" smtClean="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&amp; </a:t>
                      </a:r>
                      <a:r>
                        <a:rPr lang="en-US" sz="1400" u="sng" dirty="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mechanics</a:t>
                      </a:r>
                      <a:r>
                        <a:rPr lang="en-US" sz="1400" dirty="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; my </a:t>
                      </a:r>
                      <a:r>
                        <a:rPr lang="en-US" sz="1400" b="1" dirty="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errors </a:t>
                      </a:r>
                      <a:endParaRPr lang="en-US" sz="140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distracted from meaning</a:t>
                      </a:r>
                      <a:endParaRPr lang="en-US" sz="1400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334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Common Core Standards: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4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400" dirty="0" smtClean="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</a:rPr>
                        <a:t>Writing: W1d, W2e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400" dirty="0" smtClean="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</a:rPr>
                        <a:t>Language: L1a, L1b, L2, L3</a:t>
                      </a:r>
                      <a:endParaRPr kumimoji="0" lang="en-US" alt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oudy Old Style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oudy Old Style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oudy Old Style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3450762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ChangeArrowheads="1"/>
          </p:cNvSpPr>
          <p:nvPr/>
        </p:nvSpPr>
        <p:spPr bwMode="auto">
          <a:xfrm>
            <a:off x="609600" y="0"/>
            <a:ext cx="77724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 altLang="en-US" b="1" u="sng">
              <a:solidFill>
                <a:srgbClr val="000000"/>
              </a:solidFill>
              <a:latin typeface="Goudy Old Style" pitchFamily="18" charset="0"/>
            </a:endParaRPr>
          </a:p>
        </p:txBody>
      </p:sp>
      <p:sp>
        <p:nvSpPr>
          <p:cNvPr id="100355" name="Text Box 3"/>
          <p:cNvSpPr txBox="1">
            <a:spLocks noChangeArrowheads="1"/>
          </p:cNvSpPr>
          <p:nvPr/>
        </p:nvSpPr>
        <p:spPr bwMode="auto">
          <a:xfrm>
            <a:off x="0" y="0"/>
            <a:ext cx="9144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76200" y="0"/>
            <a:ext cx="9144000" cy="61863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3600" b="1" u="sng" dirty="0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anose="02040503050406030204" pitchFamily="18" charset="0"/>
              </a:rPr>
              <a:t>Final Grade </a:t>
            </a:r>
            <a:r>
              <a:rPr lang="en-US" altLang="en-US" sz="36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anose="02040503050406030204" pitchFamily="18" charset="0"/>
              </a:rPr>
              <a:t>Principles</a:t>
            </a:r>
          </a:p>
          <a:p>
            <a:pPr marL="571500" indent="-571500">
              <a:buFontTx/>
              <a:buBlip>
                <a:blip r:embed="rId3"/>
              </a:buBlip>
            </a:pPr>
            <a:r>
              <a:rPr lang="en-US" altLang="en-US" sz="40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anose="02040503050406030204" pitchFamily="18" charset="0"/>
              </a:rPr>
              <a:t>100% Summative = Final Grade</a:t>
            </a:r>
          </a:p>
          <a:p>
            <a:pPr marL="571500" indent="-571500">
              <a:buFontTx/>
              <a:buBlip>
                <a:blip r:embed="rId3"/>
              </a:buBlip>
            </a:pPr>
            <a:r>
              <a:rPr lang="en-US" altLang="en-US" sz="40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anose="02040503050406030204" pitchFamily="18" charset="0"/>
              </a:rPr>
              <a:t>Late work, missing work, work habits, employability, participation, citizenship, etc. ARE important and deserve feedback and need to be reported…separately. </a:t>
            </a:r>
            <a:endParaRPr lang="en-US" altLang="en-US" sz="4000" b="1" dirty="0">
              <a:solidFill>
                <a:srgbClr val="FFC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mbria" panose="02040503050406030204" pitchFamily="18" charset="0"/>
            </a:endParaRPr>
          </a:p>
          <a:p>
            <a:pPr marL="571500" indent="-571500">
              <a:buFontTx/>
              <a:buBlip>
                <a:blip r:embed="rId3"/>
              </a:buBlip>
            </a:pPr>
            <a:endParaRPr lang="en-US" altLang="en-US" sz="4000" b="1" dirty="0">
              <a:solidFill>
                <a:srgbClr val="FFC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pPr algn="ctr"/>
            <a:endParaRPr lang="en-US" altLang="en-US" sz="4000" b="1" dirty="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r>
              <a:rPr lang="en-US" altLang="en-US" sz="4000" b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 </a:t>
            </a:r>
            <a:endParaRPr lang="en-US" altLang="en-US" sz="4400" b="1" dirty="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097437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77962"/>
          </a:xfrm>
        </p:spPr>
        <p:txBody>
          <a:bodyPr/>
          <a:lstStyle/>
          <a:p>
            <a:r>
              <a:rPr lang="en-US" sz="3600" b="1" dirty="0" smtClean="0">
                <a:solidFill>
                  <a:srgbClr val="0066FF"/>
                </a:solidFill>
                <a:latin typeface="Cambria" panose="02040503050406030204" pitchFamily="18" charset="0"/>
                <a:cs typeface="Aparajita" panose="020B0604020202020204" pitchFamily="34" charset="0"/>
              </a:rPr>
              <a:t>Citizenship district-wide </a:t>
            </a:r>
            <a:br>
              <a:rPr lang="en-US" sz="3600" b="1" dirty="0" smtClean="0">
                <a:solidFill>
                  <a:srgbClr val="0066FF"/>
                </a:solidFill>
                <a:latin typeface="Cambria" panose="02040503050406030204" pitchFamily="18" charset="0"/>
                <a:cs typeface="Aparajita" panose="020B0604020202020204" pitchFamily="34" charset="0"/>
              </a:rPr>
            </a:br>
            <a:r>
              <a:rPr lang="en-US" sz="3600" b="1" dirty="0" smtClean="0">
                <a:solidFill>
                  <a:srgbClr val="0066FF"/>
                </a:solidFill>
                <a:latin typeface="Cambria" panose="02040503050406030204" pitchFamily="18" charset="0"/>
                <a:cs typeface="Aparajita" panose="020B0604020202020204" pitchFamily="34" charset="0"/>
              </a:rPr>
              <a:t>should have consistency and “teeth”</a:t>
            </a:r>
            <a:endParaRPr lang="en-US" sz="3600" b="1" dirty="0">
              <a:solidFill>
                <a:srgbClr val="0066FF"/>
              </a:solidFill>
              <a:latin typeface="Cambria" panose="02040503050406030204" pitchFamily="18" charset="0"/>
              <a:cs typeface="Aparajita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4000" b="1" dirty="0" smtClean="0">
                <a:solidFill>
                  <a:srgbClr val="FF0000"/>
                </a:solidFill>
                <a:latin typeface="Cambria" panose="02040503050406030204" pitchFamily="18" charset="0"/>
                <a:cs typeface="Aparajita" panose="020B0604020202020204" pitchFamily="34" charset="0"/>
              </a:rPr>
              <a:t>“Cardinal Code” in Davison</a:t>
            </a:r>
          </a:p>
          <a:p>
            <a:r>
              <a:rPr lang="en-US" sz="4000" b="1" dirty="0" smtClean="0">
                <a:latin typeface="Cambria" panose="02040503050406030204" pitchFamily="18" charset="0"/>
                <a:cs typeface="Aparajita" panose="020B0604020202020204" pitchFamily="34" charset="0"/>
              </a:rPr>
              <a:t>“Creek Code” in Swartz Creek</a:t>
            </a:r>
          </a:p>
          <a:p>
            <a:r>
              <a:rPr lang="en-US" sz="4000" b="1" dirty="0" smtClean="0">
                <a:solidFill>
                  <a:srgbClr val="008000"/>
                </a:solidFill>
                <a:latin typeface="Cambria" panose="02040503050406030204" pitchFamily="18" charset="0"/>
                <a:cs typeface="Aparajita" panose="020B0604020202020204" pitchFamily="34" charset="0"/>
              </a:rPr>
              <a:t>Similar code in Grosse Ile</a:t>
            </a:r>
          </a:p>
          <a:p>
            <a:r>
              <a:rPr lang="en-US" sz="4000" b="1" dirty="0" smtClean="0">
                <a:solidFill>
                  <a:srgbClr val="FF9900"/>
                </a:solidFill>
                <a:latin typeface="Cambria" panose="02040503050406030204" pitchFamily="18" charset="0"/>
                <a:cs typeface="Aparajita" panose="020B0604020202020204" pitchFamily="34" charset="0"/>
              </a:rPr>
              <a:t>Armada: no code and two poor scores per marking period = ineligible (</a:t>
            </a:r>
            <a:r>
              <a:rPr lang="en-US" sz="4000" b="1" dirty="0" err="1" smtClean="0">
                <a:solidFill>
                  <a:srgbClr val="FF9900"/>
                </a:solidFill>
                <a:latin typeface="Cambria" panose="02040503050406030204" pitchFamily="18" charset="0"/>
                <a:cs typeface="Aparajita" panose="020B0604020202020204" pitchFamily="34" charset="0"/>
              </a:rPr>
              <a:t>kinda</a:t>
            </a:r>
            <a:r>
              <a:rPr lang="en-US" sz="4000" b="1" dirty="0" smtClean="0">
                <a:solidFill>
                  <a:srgbClr val="FF9900"/>
                </a:solidFill>
                <a:latin typeface="Cambria" panose="02040503050406030204" pitchFamily="18" charset="0"/>
                <a:cs typeface="Aparajita" panose="020B0604020202020204" pitchFamily="34" charset="0"/>
              </a:rPr>
              <a:t>)</a:t>
            </a:r>
            <a:endParaRPr lang="en-US" sz="4000" b="1" dirty="0">
              <a:solidFill>
                <a:srgbClr val="FF9900"/>
              </a:solidFill>
              <a:latin typeface="Cambria" panose="02040503050406030204" pitchFamily="18" charset="0"/>
              <a:cs typeface="Aparajit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3232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ChangeArrowheads="1"/>
          </p:cNvSpPr>
          <p:nvPr/>
        </p:nvSpPr>
        <p:spPr bwMode="auto">
          <a:xfrm>
            <a:off x="609600" y="0"/>
            <a:ext cx="77724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 altLang="en-US" b="1" u="sng">
              <a:solidFill>
                <a:srgbClr val="000000"/>
              </a:solidFill>
              <a:latin typeface="Goudy Old Style" pitchFamily="18" charset="0"/>
            </a:endParaRPr>
          </a:p>
        </p:txBody>
      </p:sp>
      <p:sp>
        <p:nvSpPr>
          <p:cNvPr id="100355" name="Text Box 3"/>
          <p:cNvSpPr txBox="1">
            <a:spLocks noChangeArrowheads="1"/>
          </p:cNvSpPr>
          <p:nvPr/>
        </p:nvSpPr>
        <p:spPr bwMode="auto">
          <a:xfrm>
            <a:off x="0" y="0"/>
            <a:ext cx="9144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152400" y="0"/>
            <a:ext cx="9144000" cy="4339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3600" b="1" u="sng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anose="02040503050406030204" pitchFamily="18" charset="0"/>
              </a:rPr>
              <a:t>Final Grade </a:t>
            </a:r>
            <a:r>
              <a:rPr lang="en-US" altLang="en-US" sz="3600" b="1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anose="02040503050406030204" pitchFamily="18" charset="0"/>
              </a:rPr>
              <a:t>Specifics</a:t>
            </a:r>
            <a:endParaRPr lang="en-US" altLang="en-US" sz="3600" b="1" u="sng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mbria" panose="02040503050406030204" pitchFamily="18" charset="0"/>
            </a:endParaRPr>
          </a:p>
          <a:p>
            <a:pPr marL="571500" indent="-571500">
              <a:buFontTx/>
              <a:buBlip>
                <a:blip r:embed="rId3"/>
              </a:buBlip>
            </a:pPr>
            <a:r>
              <a:rPr lang="en-US" altLang="en-US" sz="40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anose="02040503050406030204" pitchFamily="18" charset="0"/>
              </a:rPr>
              <a:t>Formatives earn students scores and feedback, but don’t count towards final grade.</a:t>
            </a:r>
          </a:p>
          <a:p>
            <a:pPr marL="571500" indent="-571500">
              <a:buFontTx/>
              <a:buBlip>
                <a:blip r:embed="rId3"/>
              </a:buBlip>
            </a:pPr>
            <a:endParaRPr lang="en-US" altLang="en-US" sz="4000" b="1" dirty="0">
              <a:solidFill>
                <a:srgbClr val="FFC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pPr algn="ctr"/>
            <a:endParaRPr lang="en-US" altLang="en-US" sz="4000" b="1" dirty="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r>
              <a:rPr lang="en-US" altLang="en-US" sz="4000" b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 </a:t>
            </a:r>
            <a:endParaRPr lang="en-US" altLang="en-US" sz="4400" b="1" dirty="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627230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ChangeArrowheads="1"/>
          </p:cNvSpPr>
          <p:nvPr/>
        </p:nvSpPr>
        <p:spPr bwMode="auto">
          <a:xfrm>
            <a:off x="609600" y="0"/>
            <a:ext cx="77724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 altLang="en-US" b="1" u="sng">
              <a:solidFill>
                <a:srgbClr val="000000"/>
              </a:solidFill>
              <a:latin typeface="Goudy Old Style" pitchFamily="18" charset="0"/>
            </a:endParaRPr>
          </a:p>
        </p:txBody>
      </p:sp>
      <p:sp>
        <p:nvSpPr>
          <p:cNvPr id="100355" name="Text Box 3"/>
          <p:cNvSpPr txBox="1">
            <a:spLocks noChangeArrowheads="1"/>
          </p:cNvSpPr>
          <p:nvPr/>
        </p:nvSpPr>
        <p:spPr bwMode="auto">
          <a:xfrm>
            <a:off x="0" y="0"/>
            <a:ext cx="9144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76200" y="0"/>
            <a:ext cx="9144000" cy="55707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3600" b="1" u="sng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anose="02040503050406030204" pitchFamily="18" charset="0"/>
              </a:rPr>
              <a:t>Final </a:t>
            </a:r>
            <a:r>
              <a:rPr lang="en-US" altLang="en-US" sz="3600" b="1" u="sng" dirty="0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anose="02040503050406030204" pitchFamily="18" charset="0"/>
              </a:rPr>
              <a:t>Grade Specifics</a:t>
            </a:r>
          </a:p>
          <a:p>
            <a:pPr marL="571500" indent="-571500">
              <a:buFontTx/>
              <a:buBlip>
                <a:blip r:embed="rId3"/>
              </a:buBlip>
            </a:pPr>
            <a:r>
              <a:rPr lang="en-US" altLang="en-US" sz="4000" b="1" dirty="0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anose="02040503050406030204" pitchFamily="18" charset="0"/>
              </a:rPr>
              <a:t>Formatives earn students scores and feedback, but don’t count towards final grade.</a:t>
            </a:r>
          </a:p>
          <a:p>
            <a:pPr marL="571500" indent="-571500">
              <a:buFontTx/>
              <a:buBlip>
                <a:blip r:embed="rId3"/>
              </a:buBlip>
            </a:pPr>
            <a:r>
              <a:rPr lang="en-US" altLang="en-US" sz="40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anose="02040503050406030204" pitchFamily="18" charset="0"/>
              </a:rPr>
              <a:t>Formative scores &amp; feedback logged in PowerSchool, Seesaw, and on paper.</a:t>
            </a:r>
            <a:endParaRPr lang="en-US" altLang="en-US" sz="4000" b="1" dirty="0">
              <a:solidFill>
                <a:srgbClr val="FFC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mbria" panose="02040503050406030204" pitchFamily="18" charset="0"/>
            </a:endParaRPr>
          </a:p>
          <a:p>
            <a:pPr algn="ctr"/>
            <a:endParaRPr lang="en-US" altLang="en-US" sz="4000" b="1" dirty="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r>
              <a:rPr lang="en-US" altLang="en-US" sz="4000" b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 </a:t>
            </a:r>
            <a:endParaRPr lang="en-US" altLang="en-US" sz="4400" b="1" dirty="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886986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2"/>
          <p:cNvSpPr>
            <a:spLocks noChangeArrowheads="1"/>
          </p:cNvSpPr>
          <p:nvPr/>
        </p:nvSpPr>
        <p:spPr bwMode="auto">
          <a:xfrm>
            <a:off x="609600" y="0"/>
            <a:ext cx="77724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 altLang="en-US" b="1" u="sng">
              <a:latin typeface="Goudy Old Style" pitchFamily="18" charset="0"/>
            </a:endParaRPr>
          </a:p>
        </p:txBody>
      </p:sp>
      <p:sp>
        <p:nvSpPr>
          <p:cNvPr id="172035" name="Text Box 3"/>
          <p:cNvSpPr txBox="1">
            <a:spLocks noChangeArrowheads="1"/>
          </p:cNvSpPr>
          <p:nvPr/>
        </p:nvSpPr>
        <p:spPr bwMode="auto">
          <a:xfrm>
            <a:off x="0" y="0"/>
            <a:ext cx="9144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altLang="en-US"/>
          </a:p>
        </p:txBody>
      </p:sp>
      <p:pic>
        <p:nvPicPr>
          <p:cNvPr id="172036" name="Picture 4" descr="Coaching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587625" cy="3927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2037" name="Picture 5" descr="Coaching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-1066800"/>
            <a:ext cx="45656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2039" name="Text Box 7"/>
          <p:cNvSpPr txBox="1">
            <a:spLocks noChangeArrowheads="1"/>
          </p:cNvSpPr>
          <p:nvPr/>
        </p:nvSpPr>
        <p:spPr bwMode="auto">
          <a:xfrm>
            <a:off x="-533400" y="228600"/>
            <a:ext cx="9144000" cy="8402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endParaRPr lang="en-US" altLang="en-US" sz="2000" b="1" u="sng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pPr algn="ctr"/>
            <a:r>
              <a:rPr lang="en-US" altLang="en-US" sz="28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Currently year 15 </a:t>
            </a:r>
          </a:p>
          <a:p>
            <a:pPr algn="ctr"/>
            <a:r>
              <a:rPr lang="en-US" altLang="en-US" sz="28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in </a:t>
            </a:r>
            <a:r>
              <a:rPr lang="en-US" alt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Armada</a:t>
            </a:r>
          </a:p>
          <a:p>
            <a:pPr algn="ctr"/>
            <a:endParaRPr lang="en-US" alt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pPr algn="ctr"/>
            <a:r>
              <a:rPr lang="en-US" alt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English 11, </a:t>
            </a:r>
          </a:p>
          <a:p>
            <a:pPr algn="ctr"/>
            <a:r>
              <a:rPr lang="en-US" alt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AP Lit/Comp, </a:t>
            </a:r>
            <a:endParaRPr lang="en-US" altLang="en-US" sz="2800" b="1" dirty="0" smtClean="0"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pPr algn="ctr"/>
            <a:endParaRPr lang="en-US" alt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pPr algn="ctr"/>
            <a:r>
              <a:rPr lang="en-US" alt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Coaching:</a:t>
            </a:r>
            <a:r>
              <a:rPr lang="en-US" alt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 </a:t>
            </a:r>
          </a:p>
          <a:p>
            <a:pPr algn="ctr"/>
            <a:r>
              <a:rPr lang="en-US" altLang="en-US" sz="28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wrestling</a:t>
            </a:r>
            <a:r>
              <a:rPr lang="en-US" alt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, track</a:t>
            </a:r>
          </a:p>
          <a:p>
            <a:pPr algn="ctr"/>
            <a:r>
              <a:rPr lang="en-US" altLang="en-US" sz="2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 </a:t>
            </a:r>
          </a:p>
          <a:p>
            <a:r>
              <a:rPr lang="en-US" altLang="en-US" sz="2000" b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 </a:t>
            </a:r>
          </a:p>
          <a:p>
            <a:endParaRPr lang="en-US" alt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endParaRPr lang="en-US" alt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endParaRPr lang="en-US" altLang="en-US" sz="2000" b="1" dirty="0">
              <a:solidFill>
                <a:srgbClr val="66006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endParaRPr lang="en-US" altLang="en-US" sz="2000" b="1" dirty="0">
              <a:solidFill>
                <a:srgbClr val="66006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endParaRPr lang="en-US" altLang="en-US" sz="2000" b="1" dirty="0">
              <a:solidFill>
                <a:srgbClr val="00F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endParaRPr lang="en-US" altLang="en-US" sz="2000" b="1" dirty="0">
              <a:solidFill>
                <a:srgbClr val="00F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endParaRPr lang="en-US" altLang="en-US" sz="2000" b="1" dirty="0">
              <a:solidFill>
                <a:srgbClr val="FF66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endParaRPr lang="en-US" alt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endParaRPr lang="en-US" altLang="en-US" sz="2000" b="1" dirty="0"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endParaRPr lang="en-US" altLang="en-US" sz="2000" b="1" dirty="0"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endParaRPr lang="en-US" altLang="en-US" sz="2000" b="1" dirty="0"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endParaRPr lang="en-US" altLang="en-US" sz="2000" b="1" dirty="0"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endParaRPr lang="en-US" alt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37" r="-833"/>
          <a:stretch/>
        </p:blipFill>
        <p:spPr>
          <a:xfrm>
            <a:off x="0" y="3927930"/>
            <a:ext cx="9220200" cy="4235619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8032" y="0"/>
            <a:ext cx="49079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045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ChangeArrowheads="1"/>
          </p:cNvSpPr>
          <p:nvPr/>
        </p:nvSpPr>
        <p:spPr bwMode="auto">
          <a:xfrm>
            <a:off x="609600" y="0"/>
            <a:ext cx="77724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 altLang="en-US" b="1" u="sng">
              <a:solidFill>
                <a:srgbClr val="000000"/>
              </a:solidFill>
              <a:latin typeface="Goudy Old Style" pitchFamily="18" charset="0"/>
            </a:endParaRPr>
          </a:p>
        </p:txBody>
      </p:sp>
      <p:sp>
        <p:nvSpPr>
          <p:cNvPr id="100355" name="Text Box 3"/>
          <p:cNvSpPr txBox="1">
            <a:spLocks noChangeArrowheads="1"/>
          </p:cNvSpPr>
          <p:nvPr/>
        </p:nvSpPr>
        <p:spPr bwMode="auto">
          <a:xfrm>
            <a:off x="0" y="0"/>
            <a:ext cx="9144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0" y="33130"/>
            <a:ext cx="9144000" cy="74174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3600" b="1" u="sng" dirty="0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anose="02040503050406030204" pitchFamily="18" charset="0"/>
              </a:rPr>
              <a:t>Final Grade </a:t>
            </a:r>
            <a:r>
              <a:rPr lang="en-US" altLang="en-US" sz="36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anose="02040503050406030204" pitchFamily="18" charset="0"/>
              </a:rPr>
              <a:t>Specifics</a:t>
            </a:r>
          </a:p>
          <a:p>
            <a:pPr marL="571500" indent="-571500">
              <a:buFontTx/>
              <a:buBlip>
                <a:blip r:embed="rId3"/>
              </a:buBlip>
            </a:pPr>
            <a:r>
              <a:rPr lang="en-US" altLang="en-US" sz="4000" b="1" dirty="0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anose="02040503050406030204" pitchFamily="18" charset="0"/>
              </a:rPr>
              <a:t>Formatives earn students scores and feedback, but don’t count towards final grade.</a:t>
            </a:r>
          </a:p>
          <a:p>
            <a:pPr marL="571500" indent="-571500">
              <a:buFontTx/>
              <a:buBlip>
                <a:blip r:embed="rId3"/>
              </a:buBlip>
            </a:pPr>
            <a:r>
              <a:rPr lang="en-US" altLang="en-US" sz="4000" b="1" dirty="0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anose="02040503050406030204" pitchFamily="18" charset="0"/>
              </a:rPr>
              <a:t>Formative scores &amp; feedback logged in PowerSchool, Seesaw and on paper</a:t>
            </a:r>
            <a:r>
              <a:rPr lang="en-US" altLang="en-US" sz="40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anose="02040503050406030204" pitchFamily="18" charset="0"/>
              </a:rPr>
              <a:t>.</a:t>
            </a:r>
          </a:p>
          <a:p>
            <a:pPr marL="571500" indent="-571500">
              <a:buFontTx/>
              <a:buBlip>
                <a:blip r:embed="rId3"/>
              </a:buBlip>
            </a:pPr>
            <a:r>
              <a:rPr lang="en-US" altLang="en-US" sz="40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anose="02040503050406030204" pitchFamily="18" charset="0"/>
              </a:rPr>
              <a:t>Only performance on summative counts... At the END and NOT averaged over time.  </a:t>
            </a:r>
            <a:endParaRPr lang="en-US" altLang="en-US" sz="4000" b="1" dirty="0">
              <a:solidFill>
                <a:srgbClr val="FFC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mbria" panose="02040503050406030204" pitchFamily="18" charset="0"/>
            </a:endParaRPr>
          </a:p>
          <a:p>
            <a:pPr algn="ctr"/>
            <a:endParaRPr lang="en-US" altLang="en-US" sz="4000" b="1" dirty="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r>
              <a:rPr lang="en-US" altLang="en-US" sz="4000" b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 </a:t>
            </a:r>
            <a:endParaRPr lang="en-US" altLang="en-US" sz="4400" b="1" dirty="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802934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ChangeArrowheads="1"/>
          </p:cNvSpPr>
          <p:nvPr/>
        </p:nvSpPr>
        <p:spPr bwMode="auto">
          <a:xfrm>
            <a:off x="609600" y="0"/>
            <a:ext cx="77724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 altLang="en-US" b="1" u="sng">
              <a:latin typeface="Goudy Old Style" pitchFamily="18" charset="0"/>
            </a:endParaRPr>
          </a:p>
        </p:txBody>
      </p:sp>
      <p:sp>
        <p:nvSpPr>
          <p:cNvPr id="124934" name="Text Box 6"/>
          <p:cNvSpPr txBox="1">
            <a:spLocks noChangeArrowheads="1"/>
          </p:cNvSpPr>
          <p:nvPr/>
        </p:nvSpPr>
        <p:spPr bwMode="auto">
          <a:xfrm>
            <a:off x="609600" y="26504"/>
            <a:ext cx="7696200" cy="21852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36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anose="02040503050406030204" pitchFamily="18" charset="0"/>
              </a:rPr>
              <a:t>Missy O. earned</a:t>
            </a:r>
            <a:endParaRPr lang="en-US" altLang="en-US" sz="3600" b="1" dirty="0">
              <a:solidFill>
                <a:srgbClr val="FFC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mbria" panose="02040503050406030204" pitchFamily="18" charset="0"/>
            </a:endParaRPr>
          </a:p>
          <a:p>
            <a:pPr algn="ctr"/>
            <a:r>
              <a:rPr lang="en-US" altLang="en-US" sz="36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anose="02040503050406030204" pitchFamily="18" charset="0"/>
              </a:rPr>
              <a:t>2</a:t>
            </a:r>
            <a:r>
              <a:rPr lang="en-US" altLang="en-US" sz="3600" b="1" dirty="0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anose="02040503050406030204" pitchFamily="18" charset="0"/>
              </a:rPr>
              <a:t>, 3, 3, 4 in “Grammar”</a:t>
            </a:r>
          </a:p>
          <a:p>
            <a:pPr algn="ctr"/>
            <a:r>
              <a:rPr lang="en-US" altLang="en-US" sz="3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anose="02040503050406030204" pitchFamily="18" charset="0"/>
              </a:rPr>
              <a:t>Averaging over time: </a:t>
            </a:r>
            <a:r>
              <a:rPr lang="en-US" altLang="en-US" sz="3200" b="1" dirty="0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anose="02040503050406030204" pitchFamily="18" charset="0"/>
              </a:rPr>
              <a:t>3</a:t>
            </a:r>
          </a:p>
          <a:p>
            <a:pPr algn="ctr"/>
            <a:r>
              <a:rPr lang="en-US" altLang="en-US" sz="3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anose="02040503050406030204" pitchFamily="18" charset="0"/>
              </a:rPr>
              <a:t>Final performance on summative: 4</a:t>
            </a:r>
            <a:endParaRPr lang="en-US" altLang="en-US" sz="3200" b="1" dirty="0">
              <a:solidFill>
                <a:srgbClr val="FFC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mbria" panose="020405030504060302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2238222"/>
            <a:ext cx="7086600" cy="531495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ChangeArrowheads="1"/>
          </p:cNvSpPr>
          <p:nvPr/>
        </p:nvSpPr>
        <p:spPr bwMode="auto">
          <a:xfrm>
            <a:off x="609600" y="0"/>
            <a:ext cx="77724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 altLang="en-US" b="1" u="sng">
              <a:solidFill>
                <a:srgbClr val="000000"/>
              </a:solidFill>
              <a:latin typeface="Goudy Old Style" pitchFamily="18" charset="0"/>
            </a:endParaRPr>
          </a:p>
        </p:txBody>
      </p:sp>
      <p:sp>
        <p:nvSpPr>
          <p:cNvPr id="100355" name="Text Box 3"/>
          <p:cNvSpPr txBox="1">
            <a:spLocks noChangeArrowheads="1"/>
          </p:cNvSpPr>
          <p:nvPr/>
        </p:nvSpPr>
        <p:spPr bwMode="auto">
          <a:xfrm>
            <a:off x="0" y="0"/>
            <a:ext cx="9144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0" y="33130"/>
            <a:ext cx="9144000" cy="75866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3700" b="1" u="sng" dirty="0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anose="02040503050406030204" pitchFamily="18" charset="0"/>
              </a:rPr>
              <a:t>Final Grade </a:t>
            </a:r>
            <a:r>
              <a:rPr lang="en-US" altLang="en-US" sz="37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anose="02040503050406030204" pitchFamily="18" charset="0"/>
              </a:rPr>
              <a:t>Specifics</a:t>
            </a:r>
          </a:p>
          <a:p>
            <a:pPr marL="571500" indent="-571500">
              <a:buFontTx/>
              <a:buBlip>
                <a:blip r:embed="rId3"/>
              </a:buBlip>
            </a:pPr>
            <a:r>
              <a:rPr lang="en-US" altLang="en-US" sz="3700" b="1" dirty="0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anose="02040503050406030204" pitchFamily="18" charset="0"/>
              </a:rPr>
              <a:t>Formatives earn students scores and feedback, but don’t count towards final grade.</a:t>
            </a:r>
          </a:p>
          <a:p>
            <a:pPr marL="571500" indent="-571500">
              <a:buFontTx/>
              <a:buBlip>
                <a:blip r:embed="rId3"/>
              </a:buBlip>
            </a:pPr>
            <a:r>
              <a:rPr lang="en-US" altLang="en-US" sz="3700" b="1" dirty="0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anose="02040503050406030204" pitchFamily="18" charset="0"/>
              </a:rPr>
              <a:t>Formative scores &amp; feedback logged in PowerSchool, Seesaw and on paper</a:t>
            </a:r>
            <a:r>
              <a:rPr lang="en-US" altLang="en-US" sz="37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anose="02040503050406030204" pitchFamily="18" charset="0"/>
              </a:rPr>
              <a:t>.</a:t>
            </a:r>
          </a:p>
          <a:p>
            <a:pPr marL="571500" indent="-571500">
              <a:buFontTx/>
              <a:buBlip>
                <a:blip r:embed="rId3"/>
              </a:buBlip>
            </a:pPr>
            <a:r>
              <a:rPr lang="en-US" altLang="en-US" sz="37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anose="02040503050406030204" pitchFamily="18" charset="0"/>
              </a:rPr>
              <a:t>Only performance on summative counts at the end, not averaged over time. </a:t>
            </a:r>
          </a:p>
          <a:p>
            <a:pPr marL="571500" indent="-571500">
              <a:buFontTx/>
              <a:buBlip>
                <a:blip r:embed="rId3"/>
              </a:buBlip>
            </a:pPr>
            <a:r>
              <a:rPr lang="en-US" altLang="en-US" sz="37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anose="02040503050406030204" pitchFamily="18" charset="0"/>
              </a:rPr>
              <a:t>Can revise summative if not on the ICU list. ICU Formatives = “Retake Ticket” </a:t>
            </a:r>
            <a:endParaRPr lang="en-US" altLang="en-US" sz="3700" b="1" dirty="0">
              <a:solidFill>
                <a:srgbClr val="FFC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mbria" panose="02040503050406030204" pitchFamily="18" charset="0"/>
            </a:endParaRPr>
          </a:p>
          <a:p>
            <a:pPr algn="ctr"/>
            <a:endParaRPr lang="en-US" altLang="en-US" sz="4000" b="1" dirty="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r>
              <a:rPr lang="en-US" altLang="en-US" sz="4000" b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 </a:t>
            </a:r>
            <a:endParaRPr lang="en-US" altLang="en-US" sz="4400" b="1" dirty="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651327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ChangeArrowheads="1"/>
          </p:cNvSpPr>
          <p:nvPr/>
        </p:nvSpPr>
        <p:spPr bwMode="auto">
          <a:xfrm>
            <a:off x="609600" y="0"/>
            <a:ext cx="77724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 altLang="en-US" b="1" u="sng">
              <a:solidFill>
                <a:srgbClr val="000000"/>
              </a:solidFill>
              <a:latin typeface="Goudy Old Style" pitchFamily="18" charset="0"/>
            </a:endParaRPr>
          </a:p>
        </p:txBody>
      </p:sp>
      <p:sp>
        <p:nvSpPr>
          <p:cNvPr id="124934" name="Text Box 6"/>
          <p:cNvSpPr txBox="1">
            <a:spLocks noChangeArrowheads="1"/>
          </p:cNvSpPr>
          <p:nvPr/>
        </p:nvSpPr>
        <p:spPr bwMode="auto">
          <a:xfrm>
            <a:off x="-1" y="0"/>
            <a:ext cx="6934201" cy="6678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endParaRPr lang="en-US" altLang="en-US" sz="3600" b="1" u="sng" dirty="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pPr algn="ctr"/>
            <a:r>
              <a:rPr lang="en-US" altLang="en-US" sz="40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Wait…Students get zero extrinsic final grade motivation to do “homework”? They won’t do it if it’s not for points!</a:t>
            </a:r>
          </a:p>
          <a:p>
            <a:pPr algn="ctr"/>
            <a:endParaRPr lang="en-US" altLang="en-US" sz="4800" b="1" dirty="0">
              <a:solidFill>
                <a:srgbClr val="FFC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pPr algn="ctr"/>
            <a:r>
              <a:rPr lang="en-US" altLang="en-US" sz="4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Oh really? </a:t>
            </a:r>
          </a:p>
          <a:p>
            <a:pPr algn="ctr"/>
            <a:endParaRPr lang="en-US" altLang="en-US" sz="4800" b="1" dirty="0">
              <a:solidFill>
                <a:srgbClr val="FFC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pPr algn="ctr"/>
            <a:r>
              <a:rPr lang="en-US" altLang="en-US" sz="4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BUILD A CULTURE</a:t>
            </a:r>
            <a:endParaRPr lang="en-US" altLang="en-US" sz="4400" b="1" dirty="0">
              <a:solidFill>
                <a:srgbClr val="FFC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32" t="-144" r="50948"/>
          <a:stretch/>
        </p:blipFill>
        <p:spPr>
          <a:xfrm>
            <a:off x="7010399" y="-9939"/>
            <a:ext cx="2133601" cy="6867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415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" y="152400"/>
            <a:ext cx="88392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FFFF"/>
                </a:solidFill>
                <a:latin typeface="Cambria" panose="02040503050406030204" pitchFamily="18" charset="0"/>
                <a:cs typeface="Aparajita" panose="020B0604020202020204" pitchFamily="34" charset="0"/>
              </a:rPr>
              <a:t>Intensive Care Unit List </a:t>
            </a:r>
            <a:r>
              <a:rPr lang="en-US" sz="3600" b="1" dirty="0" smtClean="0">
                <a:latin typeface="Cambria" panose="02040503050406030204" pitchFamily="18" charset="0"/>
                <a:cs typeface="Aparajita" panose="020B0604020202020204" pitchFamily="34" charset="0"/>
              </a:rPr>
              <a:t>= Magical Excel Spreadsheet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007525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" y="152400"/>
            <a:ext cx="8839200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FFFF"/>
                </a:solidFill>
                <a:latin typeface="Cambria" panose="02040503050406030204" pitchFamily="18" charset="0"/>
                <a:cs typeface="Aparajita" panose="020B0604020202020204" pitchFamily="34" charset="0"/>
              </a:rPr>
              <a:t>Intensive Care Unit List</a:t>
            </a:r>
            <a:endParaRPr lang="en-US" sz="4000" dirty="0" smtClean="0">
              <a:solidFill>
                <a:srgbClr val="000000"/>
              </a:solidFill>
              <a:latin typeface="Cambria" panose="02040503050406030204" pitchFamily="18" charset="0"/>
              <a:cs typeface="Aparajita" panose="020B0604020202020204" pitchFamily="34" charset="0"/>
            </a:endParaRPr>
          </a:p>
          <a:p>
            <a:pPr algn="ctr"/>
            <a:endParaRPr lang="en-US" sz="4000" dirty="0">
              <a:solidFill>
                <a:srgbClr val="000000"/>
              </a:solidFill>
              <a:latin typeface="Cambria" panose="02040503050406030204" pitchFamily="18" charset="0"/>
              <a:cs typeface="Aparajita" panose="020B0604020202020204" pitchFamily="34" charset="0"/>
            </a:endParaRPr>
          </a:p>
          <a:p>
            <a:pPr algn="ctr"/>
            <a:r>
              <a:rPr lang="en-US" sz="4000" dirty="0" smtClean="0">
                <a:solidFill>
                  <a:srgbClr val="000000"/>
                </a:solidFill>
                <a:latin typeface="Cambria" panose="02040503050406030204" pitchFamily="18" charset="0"/>
                <a:cs typeface="Aparajita" panose="020B0604020202020204" pitchFamily="34" charset="0"/>
              </a:rPr>
              <a:t>Intensive Care and “Aggressive Compassion” </a:t>
            </a:r>
          </a:p>
        </p:txBody>
      </p:sp>
    </p:spTree>
    <p:extLst>
      <p:ext uri="{BB962C8B-B14F-4D97-AF65-F5344CB8AC3E}">
        <p14:creationId xmlns:p14="http://schemas.microsoft.com/office/powerpoint/2010/main" val="918782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" y="152400"/>
            <a:ext cx="8839200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FFFF"/>
                </a:solidFill>
                <a:latin typeface="Cambria" panose="02040503050406030204" pitchFamily="18" charset="0"/>
                <a:cs typeface="Aparajita" panose="020B0604020202020204" pitchFamily="34" charset="0"/>
              </a:rPr>
              <a:t>Intensive Care Unit List </a:t>
            </a:r>
          </a:p>
          <a:p>
            <a:pPr algn="ctr"/>
            <a:r>
              <a:rPr lang="en-US" sz="2800" dirty="0" smtClean="0">
                <a:solidFill>
                  <a:srgbClr val="000000"/>
                </a:solidFill>
                <a:latin typeface="Cambria" panose="02040503050406030204" pitchFamily="18" charset="0"/>
                <a:cs typeface="Aparajita" panose="020B0604020202020204" pitchFamily="34" charset="0"/>
              </a:rPr>
              <a:t>Intensive Care and “Aggressive Compassion” </a:t>
            </a:r>
          </a:p>
          <a:p>
            <a:pPr algn="ctr"/>
            <a:endParaRPr lang="en-US" sz="4400" dirty="0" smtClean="0">
              <a:solidFill>
                <a:srgbClr val="000000"/>
              </a:solidFill>
              <a:latin typeface="Cambria" panose="02040503050406030204" pitchFamily="18" charset="0"/>
              <a:cs typeface="Aparajita" panose="020B0604020202020204" pitchFamily="34" charset="0"/>
            </a:endParaRPr>
          </a:p>
          <a:p>
            <a:pPr algn="ctr"/>
            <a:endParaRPr lang="en-US" sz="4400" dirty="0">
              <a:solidFill>
                <a:srgbClr val="000000"/>
              </a:solidFill>
              <a:latin typeface="Cambria" panose="02040503050406030204" pitchFamily="18" charset="0"/>
              <a:cs typeface="Aparajita" panose="020B0604020202020204" pitchFamily="34" charset="0"/>
            </a:endParaRPr>
          </a:p>
          <a:p>
            <a:pPr algn="ctr"/>
            <a:r>
              <a:rPr lang="en-US" sz="4400" dirty="0" smtClean="0">
                <a:solidFill>
                  <a:srgbClr val="000000"/>
                </a:solidFill>
                <a:latin typeface="Cambria" panose="02040503050406030204" pitchFamily="18" charset="0"/>
                <a:cs typeface="Aparajita" panose="020B0604020202020204" pitchFamily="34" charset="0"/>
              </a:rPr>
              <a:t>If I am convinced a task will help a student learn and grow, why would I “give up” on insisting they do it? </a:t>
            </a:r>
          </a:p>
        </p:txBody>
      </p:sp>
    </p:spTree>
    <p:extLst>
      <p:ext uri="{BB962C8B-B14F-4D97-AF65-F5344CB8AC3E}">
        <p14:creationId xmlns:p14="http://schemas.microsoft.com/office/powerpoint/2010/main" val="238320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" y="152400"/>
            <a:ext cx="88392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FFFF"/>
                </a:solidFill>
                <a:latin typeface="Cambria" panose="02040503050406030204" pitchFamily="18" charset="0"/>
                <a:cs typeface="Aparajita" panose="020B0604020202020204" pitchFamily="34" charset="0"/>
              </a:rPr>
              <a:t>Intensive Care Unit List </a:t>
            </a:r>
          </a:p>
          <a:p>
            <a:pPr algn="ctr"/>
            <a:r>
              <a:rPr lang="en-US" sz="2800" dirty="0" smtClean="0">
                <a:solidFill>
                  <a:srgbClr val="000000"/>
                </a:solidFill>
                <a:latin typeface="Cambria" panose="02040503050406030204" pitchFamily="18" charset="0"/>
                <a:cs typeface="Aparajita" panose="020B0604020202020204" pitchFamily="34" charset="0"/>
              </a:rPr>
              <a:t>Intensive Care and “Aggressive Compassion” </a:t>
            </a:r>
          </a:p>
          <a:p>
            <a:pPr algn="ctr"/>
            <a:r>
              <a:rPr lang="en-US" sz="2800" dirty="0" smtClean="0">
                <a:solidFill>
                  <a:srgbClr val="000000"/>
                </a:solidFill>
                <a:latin typeface="Cambria" panose="02040503050406030204" pitchFamily="18" charset="0"/>
                <a:cs typeface="Aparajita" panose="020B0604020202020204" pitchFamily="34" charset="0"/>
              </a:rPr>
              <a:t>Never give up!</a:t>
            </a:r>
          </a:p>
          <a:p>
            <a:pPr algn="ctr"/>
            <a:endParaRPr lang="en-US" sz="4800" dirty="0" smtClean="0">
              <a:solidFill>
                <a:srgbClr val="000000"/>
              </a:solidFill>
              <a:latin typeface="Cambria" panose="02040503050406030204" pitchFamily="18" charset="0"/>
              <a:cs typeface="Aparajita" panose="020B0604020202020204" pitchFamily="34" charset="0"/>
            </a:endParaRPr>
          </a:p>
          <a:p>
            <a:pPr algn="ctr"/>
            <a:r>
              <a:rPr lang="en-US" sz="4800" dirty="0" smtClean="0">
                <a:solidFill>
                  <a:srgbClr val="000000"/>
                </a:solidFill>
                <a:latin typeface="Cambria" panose="02040503050406030204" pitchFamily="18" charset="0"/>
                <a:cs typeface="Aparajita" panose="020B0604020202020204" pitchFamily="34" charset="0"/>
              </a:rPr>
              <a:t>Feedback/scores are TIMELY</a:t>
            </a:r>
          </a:p>
        </p:txBody>
      </p:sp>
    </p:spTree>
    <p:extLst>
      <p:ext uri="{BB962C8B-B14F-4D97-AF65-F5344CB8AC3E}">
        <p14:creationId xmlns:p14="http://schemas.microsoft.com/office/powerpoint/2010/main" val="2614158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" y="152400"/>
            <a:ext cx="883920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FFFF"/>
                </a:solidFill>
                <a:latin typeface="Cambria" panose="02040503050406030204" pitchFamily="18" charset="0"/>
                <a:cs typeface="Aparajita" panose="020B0604020202020204" pitchFamily="34" charset="0"/>
              </a:rPr>
              <a:t>Intensive Care Unit List </a:t>
            </a:r>
          </a:p>
          <a:p>
            <a:pPr algn="ctr"/>
            <a:r>
              <a:rPr lang="en-US" sz="2800" dirty="0" smtClean="0">
                <a:solidFill>
                  <a:srgbClr val="000000"/>
                </a:solidFill>
                <a:latin typeface="Cambria" panose="02040503050406030204" pitchFamily="18" charset="0"/>
                <a:cs typeface="Aparajita" panose="020B0604020202020204" pitchFamily="34" charset="0"/>
              </a:rPr>
              <a:t>Intensive Care and “Aggressive Compassion” </a:t>
            </a:r>
          </a:p>
          <a:p>
            <a:pPr lvl="0" algn="ctr"/>
            <a:r>
              <a:rPr lang="en-US" sz="2800" dirty="0">
                <a:solidFill>
                  <a:srgbClr val="000000"/>
                </a:solidFill>
                <a:latin typeface="Cambria" panose="02040503050406030204" pitchFamily="18" charset="0"/>
                <a:cs typeface="Aparajita" panose="020B0604020202020204" pitchFamily="34" charset="0"/>
              </a:rPr>
              <a:t>Never give up!</a:t>
            </a:r>
          </a:p>
          <a:p>
            <a:pPr algn="ctr"/>
            <a:r>
              <a:rPr lang="en-US" sz="2800" dirty="0" smtClean="0">
                <a:solidFill>
                  <a:srgbClr val="000000"/>
                </a:solidFill>
                <a:latin typeface="Cambria" panose="02040503050406030204" pitchFamily="18" charset="0"/>
                <a:cs typeface="Aparajita" panose="020B0604020202020204" pitchFamily="34" charset="0"/>
              </a:rPr>
              <a:t>Feedback/scores are TIMELY</a:t>
            </a:r>
          </a:p>
          <a:p>
            <a:pPr algn="ctr"/>
            <a:endParaRPr lang="en-US" sz="2800" dirty="0" smtClean="0">
              <a:solidFill>
                <a:srgbClr val="000000"/>
              </a:solidFill>
              <a:latin typeface="Cambria" panose="02040503050406030204" pitchFamily="18" charset="0"/>
              <a:cs typeface="Aparajita" panose="020B0604020202020204" pitchFamily="34" charset="0"/>
            </a:endParaRPr>
          </a:p>
          <a:p>
            <a:pPr algn="ctr"/>
            <a:r>
              <a:rPr lang="en-US" sz="4000" dirty="0" smtClean="0">
                <a:solidFill>
                  <a:srgbClr val="000000"/>
                </a:solidFill>
                <a:latin typeface="Cambria" panose="02040503050406030204" pitchFamily="18" charset="0"/>
                <a:cs typeface="Aparajita" panose="020B0604020202020204" pitchFamily="34" charset="0"/>
              </a:rPr>
              <a:t>Proficient in all standards on a given task = off list</a:t>
            </a:r>
          </a:p>
        </p:txBody>
      </p:sp>
    </p:spTree>
    <p:extLst>
      <p:ext uri="{BB962C8B-B14F-4D97-AF65-F5344CB8AC3E}">
        <p14:creationId xmlns:p14="http://schemas.microsoft.com/office/powerpoint/2010/main" val="3285153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ChangeArrowheads="1"/>
          </p:cNvSpPr>
          <p:nvPr/>
        </p:nvSpPr>
        <p:spPr bwMode="auto">
          <a:xfrm>
            <a:off x="609600" y="0"/>
            <a:ext cx="77724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 altLang="en-US" b="1" u="sng">
              <a:latin typeface="Goudy Old Style" pitchFamily="18" charset="0"/>
            </a:endParaRPr>
          </a:p>
        </p:txBody>
      </p:sp>
      <p:sp>
        <p:nvSpPr>
          <p:cNvPr id="110595" name="Text Box 3"/>
          <p:cNvSpPr txBox="1">
            <a:spLocks noChangeArrowheads="1"/>
          </p:cNvSpPr>
          <p:nvPr/>
        </p:nvSpPr>
        <p:spPr bwMode="auto">
          <a:xfrm>
            <a:off x="0" y="0"/>
            <a:ext cx="9144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altLang="en-US"/>
          </a:p>
        </p:txBody>
      </p:sp>
      <p:sp>
        <p:nvSpPr>
          <p:cNvPr id="110596" name="Text Box 4"/>
          <p:cNvSpPr txBox="1">
            <a:spLocks noChangeArrowheads="1"/>
          </p:cNvSpPr>
          <p:nvPr/>
        </p:nvSpPr>
        <p:spPr bwMode="auto">
          <a:xfrm>
            <a:off x="0" y="333375"/>
            <a:ext cx="9144000" cy="11449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3600" b="1" u="sng" dirty="0"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Question #2:</a:t>
            </a:r>
          </a:p>
          <a:p>
            <a:pPr algn="ctr"/>
            <a:endParaRPr lang="en-US" altLang="en-US" sz="3600" b="1" u="sng" dirty="0"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pPr algn="ctr"/>
            <a:r>
              <a:rPr lang="en-US" altLang="en-US" sz="6600" dirty="0"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How many </a:t>
            </a:r>
            <a:r>
              <a:rPr lang="en-US" altLang="en-US" sz="66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times have I made this presentation?</a:t>
            </a:r>
            <a:endParaRPr lang="en-US" altLang="en-US" sz="4000" b="1" dirty="0"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r>
              <a:rPr lang="en-US" altLang="en-US" sz="4000" b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 </a:t>
            </a:r>
          </a:p>
          <a:p>
            <a:endParaRPr lang="en-US" alt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endParaRPr lang="en-US" alt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endParaRPr lang="en-US" altLang="en-US" sz="3600" b="1" dirty="0">
              <a:solidFill>
                <a:srgbClr val="66006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endParaRPr lang="en-US" altLang="en-US" sz="3600" b="1" dirty="0">
              <a:solidFill>
                <a:srgbClr val="66006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endParaRPr lang="en-US" altLang="en-US" sz="3600" b="1" dirty="0">
              <a:solidFill>
                <a:srgbClr val="00F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endParaRPr lang="en-US" altLang="en-US" sz="3600" b="1" dirty="0">
              <a:solidFill>
                <a:srgbClr val="00F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endParaRPr lang="en-US" altLang="en-US" sz="3600" b="1" dirty="0">
              <a:solidFill>
                <a:srgbClr val="FF66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endParaRPr lang="en-US" altLang="en-US" sz="3400" b="1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endParaRPr lang="en-US" altLang="en-US" sz="3600" b="1" dirty="0"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endParaRPr lang="en-US" altLang="en-US" sz="4000" b="1" dirty="0"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endParaRPr lang="en-US" altLang="en-US" sz="4000" b="1" dirty="0"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endParaRPr lang="en-US" altLang="en-US" sz="4000" b="1" dirty="0"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endParaRPr lang="en-US" altLang="en-US" sz="4400" b="1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" y="152400"/>
            <a:ext cx="883920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FFFF"/>
                </a:solidFill>
                <a:latin typeface="Cambria" panose="02040503050406030204" pitchFamily="18" charset="0"/>
                <a:cs typeface="Aparajita" panose="020B0604020202020204" pitchFamily="34" charset="0"/>
              </a:rPr>
              <a:t>Intensive Care Unit List </a:t>
            </a:r>
          </a:p>
          <a:p>
            <a:pPr algn="ctr"/>
            <a:r>
              <a:rPr lang="en-US" sz="2800" dirty="0" smtClean="0">
                <a:solidFill>
                  <a:srgbClr val="000000"/>
                </a:solidFill>
                <a:latin typeface="Cambria" panose="02040503050406030204" pitchFamily="18" charset="0"/>
                <a:cs typeface="Aparajita" panose="020B0604020202020204" pitchFamily="34" charset="0"/>
              </a:rPr>
              <a:t>Intensive Care and “Aggressive Compassion” </a:t>
            </a:r>
          </a:p>
          <a:p>
            <a:pPr lvl="0" algn="ctr"/>
            <a:r>
              <a:rPr lang="en-US" sz="2800" dirty="0">
                <a:solidFill>
                  <a:srgbClr val="000000"/>
                </a:solidFill>
                <a:latin typeface="Cambria" panose="02040503050406030204" pitchFamily="18" charset="0"/>
                <a:cs typeface="Aparajita" panose="020B0604020202020204" pitchFamily="34" charset="0"/>
              </a:rPr>
              <a:t>Never give up!</a:t>
            </a:r>
          </a:p>
          <a:p>
            <a:pPr algn="ctr"/>
            <a:r>
              <a:rPr lang="en-US" sz="2800" dirty="0" smtClean="0">
                <a:solidFill>
                  <a:srgbClr val="000000"/>
                </a:solidFill>
                <a:latin typeface="Cambria" panose="02040503050406030204" pitchFamily="18" charset="0"/>
                <a:cs typeface="Aparajita" panose="020B0604020202020204" pitchFamily="34" charset="0"/>
              </a:rPr>
              <a:t>Feedback/scores are TIMELY</a:t>
            </a:r>
          </a:p>
          <a:p>
            <a:pPr algn="ctr"/>
            <a:r>
              <a:rPr lang="en-US" sz="2800" dirty="0" smtClean="0">
                <a:solidFill>
                  <a:srgbClr val="000000"/>
                </a:solidFill>
                <a:latin typeface="Cambria" panose="02040503050406030204" pitchFamily="18" charset="0"/>
                <a:cs typeface="Aparajita" panose="020B0604020202020204" pitchFamily="34" charset="0"/>
              </a:rPr>
              <a:t>Proficient in all standards = off list</a:t>
            </a:r>
          </a:p>
          <a:p>
            <a:pPr algn="ctr"/>
            <a:endParaRPr lang="en-US" sz="4000" dirty="0" smtClean="0">
              <a:solidFill>
                <a:srgbClr val="000000"/>
              </a:solidFill>
              <a:latin typeface="Cambria" panose="02040503050406030204" pitchFamily="18" charset="0"/>
              <a:cs typeface="Aparajita" panose="020B0604020202020204" pitchFamily="34" charset="0"/>
            </a:endParaRPr>
          </a:p>
          <a:p>
            <a:pPr algn="ctr"/>
            <a:r>
              <a:rPr lang="en-US" sz="4000" dirty="0" smtClean="0">
                <a:solidFill>
                  <a:srgbClr val="000000"/>
                </a:solidFill>
                <a:latin typeface="Cambria" panose="02040503050406030204" pitchFamily="18" charset="0"/>
                <a:cs typeface="Aparajita" panose="020B0604020202020204" pitchFamily="34" charset="0"/>
              </a:rPr>
              <a:t>Stand at the door and increase consequences:</a:t>
            </a:r>
          </a:p>
          <a:p>
            <a:pPr algn="ctr"/>
            <a:r>
              <a:rPr lang="en-US" sz="4000" dirty="0" smtClean="0">
                <a:solidFill>
                  <a:srgbClr val="000000"/>
                </a:solidFill>
                <a:latin typeface="Cambria" panose="02040503050406030204" pitchFamily="18" charset="0"/>
                <a:cs typeface="Aparajita" panose="020B0604020202020204" pitchFamily="34" charset="0"/>
              </a:rPr>
              <a:t>Guilt and Remind 101 EVERY DAY</a:t>
            </a:r>
          </a:p>
        </p:txBody>
      </p:sp>
    </p:spTree>
    <p:extLst>
      <p:ext uri="{BB962C8B-B14F-4D97-AF65-F5344CB8AC3E}">
        <p14:creationId xmlns:p14="http://schemas.microsoft.com/office/powerpoint/2010/main" val="3615068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" y="152400"/>
            <a:ext cx="8839200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FFFF"/>
                </a:solidFill>
                <a:latin typeface="Cambria" panose="02040503050406030204" pitchFamily="18" charset="0"/>
                <a:cs typeface="Aparajita" panose="020B0604020202020204" pitchFamily="34" charset="0"/>
              </a:rPr>
              <a:t>Intensive Care Unit List </a:t>
            </a:r>
          </a:p>
          <a:p>
            <a:pPr algn="ctr"/>
            <a:r>
              <a:rPr lang="en-US" sz="2800" dirty="0" smtClean="0">
                <a:solidFill>
                  <a:srgbClr val="000000"/>
                </a:solidFill>
                <a:latin typeface="Cambria" panose="02040503050406030204" pitchFamily="18" charset="0"/>
                <a:cs typeface="Aparajita" panose="020B0604020202020204" pitchFamily="34" charset="0"/>
              </a:rPr>
              <a:t>Intensive Care and “Aggressive Compassion” </a:t>
            </a:r>
          </a:p>
          <a:p>
            <a:pPr lvl="0" algn="ctr"/>
            <a:r>
              <a:rPr lang="en-US" sz="2800" dirty="0">
                <a:solidFill>
                  <a:srgbClr val="000000"/>
                </a:solidFill>
                <a:latin typeface="Cambria" panose="02040503050406030204" pitchFamily="18" charset="0"/>
                <a:cs typeface="Aparajita" panose="020B0604020202020204" pitchFamily="34" charset="0"/>
              </a:rPr>
              <a:t>Never give up!</a:t>
            </a:r>
          </a:p>
          <a:p>
            <a:pPr algn="ctr"/>
            <a:r>
              <a:rPr lang="en-US" sz="2800" dirty="0" smtClean="0">
                <a:solidFill>
                  <a:srgbClr val="000000"/>
                </a:solidFill>
                <a:latin typeface="Cambria" panose="02040503050406030204" pitchFamily="18" charset="0"/>
                <a:cs typeface="Aparajita" panose="020B0604020202020204" pitchFamily="34" charset="0"/>
              </a:rPr>
              <a:t>Feedback/scores are TIMELY</a:t>
            </a:r>
          </a:p>
          <a:p>
            <a:pPr algn="ctr"/>
            <a:r>
              <a:rPr lang="en-US" sz="2800" dirty="0" smtClean="0">
                <a:solidFill>
                  <a:srgbClr val="000000"/>
                </a:solidFill>
                <a:latin typeface="Cambria" panose="02040503050406030204" pitchFamily="18" charset="0"/>
                <a:cs typeface="Aparajita" panose="020B0604020202020204" pitchFamily="34" charset="0"/>
              </a:rPr>
              <a:t>Proficient in all standards = off list</a:t>
            </a:r>
          </a:p>
          <a:p>
            <a:pPr algn="ctr"/>
            <a:r>
              <a:rPr lang="en-US" sz="2800" dirty="0" smtClean="0">
                <a:solidFill>
                  <a:srgbClr val="000000"/>
                </a:solidFill>
                <a:latin typeface="Cambria" panose="02040503050406030204" pitchFamily="18" charset="0"/>
                <a:cs typeface="Aparajita" panose="020B0604020202020204" pitchFamily="34" charset="0"/>
              </a:rPr>
              <a:t>Stand at the door  and increase consequences:</a:t>
            </a:r>
          </a:p>
          <a:p>
            <a:pPr algn="ctr"/>
            <a:r>
              <a:rPr lang="en-US" sz="2800" dirty="0" smtClean="0">
                <a:solidFill>
                  <a:srgbClr val="000000"/>
                </a:solidFill>
                <a:latin typeface="Cambria" panose="02040503050406030204" pitchFamily="18" charset="0"/>
                <a:cs typeface="Aparajita" panose="020B0604020202020204" pitchFamily="34" charset="0"/>
              </a:rPr>
              <a:t>Guilt &amp; Remind 101 Everyday!</a:t>
            </a:r>
          </a:p>
          <a:p>
            <a:pPr algn="ctr"/>
            <a:endParaRPr lang="en-US" sz="4000" dirty="0" smtClean="0">
              <a:solidFill>
                <a:srgbClr val="000000"/>
              </a:solidFill>
              <a:latin typeface="Cambria" panose="02040503050406030204" pitchFamily="18" charset="0"/>
              <a:cs typeface="Aparajita" panose="020B0604020202020204" pitchFamily="34" charset="0"/>
            </a:endParaRPr>
          </a:p>
          <a:p>
            <a:pPr algn="ctr"/>
            <a:r>
              <a:rPr lang="en-US" sz="4000" dirty="0" smtClean="0">
                <a:solidFill>
                  <a:srgbClr val="000000"/>
                </a:solidFill>
                <a:latin typeface="Cambria" panose="02040503050406030204" pitchFamily="18" charset="0"/>
                <a:cs typeface="Aparajita" panose="020B0604020202020204" pitchFamily="34" charset="0"/>
              </a:rPr>
              <a:t>Work in hall until you address feedback and revise to proficiency. </a:t>
            </a:r>
          </a:p>
          <a:p>
            <a:pPr algn="ctr"/>
            <a:r>
              <a:rPr lang="en-US" sz="4000" dirty="0" smtClean="0">
                <a:solidFill>
                  <a:srgbClr val="000000"/>
                </a:solidFill>
                <a:latin typeface="Cambria" panose="02040503050406030204" pitchFamily="18" charset="0"/>
                <a:cs typeface="Aparajita" panose="020B0604020202020204" pitchFamily="34" charset="0"/>
              </a:rPr>
              <a:t>(I usually bring them back in after 10 minutes-</a:t>
            </a:r>
            <a:r>
              <a:rPr lang="en-US" sz="4000" dirty="0" err="1" smtClean="0">
                <a:solidFill>
                  <a:srgbClr val="000000"/>
                </a:solidFill>
                <a:latin typeface="Cambria" panose="02040503050406030204" pitchFamily="18" charset="0"/>
                <a:cs typeface="Aparajita" panose="020B0604020202020204" pitchFamily="34" charset="0"/>
              </a:rPr>
              <a:t>ish</a:t>
            </a:r>
            <a:r>
              <a:rPr lang="en-US" sz="4000" dirty="0" smtClean="0">
                <a:solidFill>
                  <a:srgbClr val="000000"/>
                </a:solidFill>
                <a:latin typeface="Cambria" panose="02040503050406030204" pitchFamily="18" charset="0"/>
                <a:cs typeface="Aparajita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84656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" y="152400"/>
            <a:ext cx="8839200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FFFF"/>
                </a:solidFill>
                <a:latin typeface="Cambria" panose="02040503050406030204" pitchFamily="18" charset="0"/>
                <a:cs typeface="Aparajita" panose="020B0604020202020204" pitchFamily="34" charset="0"/>
              </a:rPr>
              <a:t>Intensive Care Unit List </a:t>
            </a:r>
          </a:p>
          <a:p>
            <a:pPr algn="ctr"/>
            <a:r>
              <a:rPr lang="en-US" sz="2800" dirty="0" smtClean="0">
                <a:solidFill>
                  <a:srgbClr val="000000"/>
                </a:solidFill>
                <a:latin typeface="Cambria" panose="02040503050406030204" pitchFamily="18" charset="0"/>
                <a:cs typeface="Aparajita" panose="020B0604020202020204" pitchFamily="34" charset="0"/>
              </a:rPr>
              <a:t>Intensive Care and “Aggressive Compassion” </a:t>
            </a:r>
          </a:p>
          <a:p>
            <a:pPr algn="ctr"/>
            <a:r>
              <a:rPr lang="en-US" sz="2800" dirty="0">
                <a:solidFill>
                  <a:srgbClr val="000000"/>
                </a:solidFill>
                <a:latin typeface="Cambria" panose="02040503050406030204" pitchFamily="18" charset="0"/>
                <a:cs typeface="Aparajita" panose="020B0604020202020204" pitchFamily="34" charset="0"/>
              </a:rPr>
              <a:t>Never give up!</a:t>
            </a:r>
          </a:p>
          <a:p>
            <a:pPr algn="ctr"/>
            <a:r>
              <a:rPr lang="en-US" sz="2800" dirty="0" smtClean="0">
                <a:solidFill>
                  <a:srgbClr val="000000"/>
                </a:solidFill>
                <a:latin typeface="Cambria" panose="02040503050406030204" pitchFamily="18" charset="0"/>
                <a:cs typeface="Aparajita" panose="020B0604020202020204" pitchFamily="34" charset="0"/>
              </a:rPr>
              <a:t>Feedback/scores are TIMELY</a:t>
            </a:r>
          </a:p>
          <a:p>
            <a:pPr algn="ctr"/>
            <a:r>
              <a:rPr lang="en-US" sz="2800" dirty="0" smtClean="0">
                <a:solidFill>
                  <a:srgbClr val="000000"/>
                </a:solidFill>
                <a:latin typeface="Cambria" panose="02040503050406030204" pitchFamily="18" charset="0"/>
                <a:cs typeface="Aparajita" panose="020B0604020202020204" pitchFamily="34" charset="0"/>
              </a:rPr>
              <a:t>Proficient in all standards = off list</a:t>
            </a:r>
          </a:p>
          <a:p>
            <a:pPr algn="ctr"/>
            <a:r>
              <a:rPr lang="en-US" sz="2800" dirty="0" smtClean="0">
                <a:solidFill>
                  <a:srgbClr val="000000"/>
                </a:solidFill>
                <a:latin typeface="Cambria" panose="02040503050406030204" pitchFamily="18" charset="0"/>
                <a:cs typeface="Aparajita" panose="020B0604020202020204" pitchFamily="34" charset="0"/>
              </a:rPr>
              <a:t>Stand at the door  and increase consequences:</a:t>
            </a:r>
          </a:p>
          <a:p>
            <a:pPr algn="ctr"/>
            <a:r>
              <a:rPr lang="en-US" sz="2800" dirty="0" smtClean="0">
                <a:solidFill>
                  <a:srgbClr val="000000"/>
                </a:solidFill>
                <a:latin typeface="Cambria" panose="02040503050406030204" pitchFamily="18" charset="0"/>
                <a:cs typeface="Aparajita" panose="020B0604020202020204" pitchFamily="34" charset="0"/>
              </a:rPr>
              <a:t>Guilt &amp; Remind 101 &amp; Work in hall</a:t>
            </a:r>
          </a:p>
          <a:p>
            <a:pPr algn="ctr"/>
            <a:endParaRPr lang="en-US" sz="2800" dirty="0" smtClean="0">
              <a:solidFill>
                <a:srgbClr val="000000"/>
              </a:solidFill>
              <a:latin typeface="Cambria" panose="02040503050406030204" pitchFamily="18" charset="0"/>
              <a:cs typeface="Aparajita" panose="020B0604020202020204" pitchFamily="34" charset="0"/>
            </a:endParaRPr>
          </a:p>
          <a:p>
            <a:pPr algn="ctr"/>
            <a:endParaRPr lang="en-US" sz="2800" dirty="0">
              <a:solidFill>
                <a:srgbClr val="000000"/>
              </a:solidFill>
              <a:latin typeface="Cambria" panose="02040503050406030204" pitchFamily="18" charset="0"/>
              <a:cs typeface="Aparajita" panose="020B0604020202020204" pitchFamily="34" charset="0"/>
            </a:endParaRPr>
          </a:p>
          <a:p>
            <a:pPr algn="ctr"/>
            <a:r>
              <a:rPr lang="en-US" sz="4400" dirty="0" smtClean="0">
                <a:solidFill>
                  <a:srgbClr val="000000"/>
                </a:solidFill>
                <a:latin typeface="Cambria" panose="02040503050406030204" pitchFamily="18" charset="0"/>
                <a:cs typeface="Aparajita" panose="020B0604020202020204" pitchFamily="34" charset="0"/>
              </a:rPr>
              <a:t>Donate your time: before school, after, or lunch. If you don’t show, you write snail mail letter home.</a:t>
            </a:r>
          </a:p>
        </p:txBody>
      </p:sp>
    </p:spTree>
    <p:extLst>
      <p:ext uri="{BB962C8B-B14F-4D97-AF65-F5344CB8AC3E}">
        <p14:creationId xmlns:p14="http://schemas.microsoft.com/office/powerpoint/2010/main" val="4017156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" y="152400"/>
            <a:ext cx="883920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FFFF"/>
                </a:solidFill>
                <a:latin typeface="Cambria" panose="02040503050406030204" pitchFamily="18" charset="0"/>
                <a:cs typeface="Aparajita" panose="020B0604020202020204" pitchFamily="34" charset="0"/>
              </a:rPr>
              <a:t>Intensive Care Unit List </a:t>
            </a:r>
          </a:p>
          <a:p>
            <a:pPr algn="ctr"/>
            <a:r>
              <a:rPr lang="en-US" sz="2800" dirty="0" smtClean="0">
                <a:solidFill>
                  <a:srgbClr val="000000"/>
                </a:solidFill>
                <a:latin typeface="Cambria" panose="02040503050406030204" pitchFamily="18" charset="0"/>
                <a:cs typeface="Aparajita" panose="020B0604020202020204" pitchFamily="34" charset="0"/>
              </a:rPr>
              <a:t>Intensive Care and “Aggressive Compassion” </a:t>
            </a:r>
          </a:p>
          <a:p>
            <a:pPr algn="ctr"/>
            <a:r>
              <a:rPr lang="en-US" sz="2800" dirty="0">
                <a:solidFill>
                  <a:srgbClr val="000000"/>
                </a:solidFill>
                <a:latin typeface="Cambria" panose="02040503050406030204" pitchFamily="18" charset="0"/>
                <a:cs typeface="Aparajita" panose="020B0604020202020204" pitchFamily="34" charset="0"/>
              </a:rPr>
              <a:t>Never give up!</a:t>
            </a:r>
          </a:p>
          <a:p>
            <a:pPr algn="ctr"/>
            <a:r>
              <a:rPr lang="en-US" sz="2800" dirty="0" smtClean="0">
                <a:solidFill>
                  <a:srgbClr val="000000"/>
                </a:solidFill>
                <a:latin typeface="Cambria" panose="02040503050406030204" pitchFamily="18" charset="0"/>
                <a:cs typeface="Aparajita" panose="020B0604020202020204" pitchFamily="34" charset="0"/>
              </a:rPr>
              <a:t>Feedback/scores are TIMELY</a:t>
            </a:r>
          </a:p>
          <a:p>
            <a:pPr algn="ctr"/>
            <a:r>
              <a:rPr lang="en-US" sz="2800" dirty="0" smtClean="0">
                <a:solidFill>
                  <a:srgbClr val="000000"/>
                </a:solidFill>
                <a:latin typeface="Cambria" panose="02040503050406030204" pitchFamily="18" charset="0"/>
                <a:cs typeface="Aparajita" panose="020B0604020202020204" pitchFamily="34" charset="0"/>
              </a:rPr>
              <a:t>Proficient in all standards = off list</a:t>
            </a:r>
          </a:p>
          <a:p>
            <a:pPr algn="ctr"/>
            <a:r>
              <a:rPr lang="en-US" sz="2800" dirty="0" smtClean="0">
                <a:solidFill>
                  <a:srgbClr val="000000"/>
                </a:solidFill>
                <a:latin typeface="Cambria" panose="02040503050406030204" pitchFamily="18" charset="0"/>
                <a:cs typeface="Aparajita" panose="020B0604020202020204" pitchFamily="34" charset="0"/>
              </a:rPr>
              <a:t>Stand at the door  and increase consequences:</a:t>
            </a:r>
          </a:p>
          <a:p>
            <a:pPr algn="ctr"/>
            <a:r>
              <a:rPr lang="en-US" sz="2800" dirty="0" smtClean="0">
                <a:solidFill>
                  <a:srgbClr val="000000"/>
                </a:solidFill>
                <a:latin typeface="Cambria" panose="02040503050406030204" pitchFamily="18" charset="0"/>
                <a:cs typeface="Aparajita" panose="020B0604020202020204" pitchFamily="34" charset="0"/>
              </a:rPr>
              <a:t>Guilt &amp; Remind 101 &amp; </a:t>
            </a:r>
            <a:r>
              <a:rPr lang="en-US" sz="2800" dirty="0">
                <a:solidFill>
                  <a:srgbClr val="000000"/>
                </a:solidFill>
                <a:latin typeface="Cambria" panose="02040503050406030204" pitchFamily="18" charset="0"/>
                <a:cs typeface="Aparajita" panose="020B0604020202020204" pitchFamily="34" charset="0"/>
              </a:rPr>
              <a:t>Work </a:t>
            </a:r>
            <a:r>
              <a:rPr lang="en-US" sz="2800" dirty="0" smtClean="0">
                <a:solidFill>
                  <a:srgbClr val="000000"/>
                </a:solidFill>
                <a:latin typeface="Cambria" panose="02040503050406030204" pitchFamily="18" charset="0"/>
                <a:cs typeface="Aparajita" panose="020B0604020202020204" pitchFamily="34" charset="0"/>
              </a:rPr>
              <a:t>in hall &amp; Donate your time</a:t>
            </a:r>
          </a:p>
          <a:p>
            <a:pPr algn="ctr"/>
            <a:endParaRPr lang="en-US" sz="2800" dirty="0" smtClean="0">
              <a:solidFill>
                <a:srgbClr val="000000"/>
              </a:solidFill>
              <a:latin typeface="Cambria" panose="02040503050406030204" pitchFamily="18" charset="0"/>
              <a:cs typeface="Aparajita" panose="020B0604020202020204" pitchFamily="34" charset="0"/>
            </a:endParaRPr>
          </a:p>
          <a:p>
            <a:pPr algn="ctr"/>
            <a:r>
              <a:rPr lang="en-US" sz="4400" dirty="0" smtClean="0">
                <a:solidFill>
                  <a:srgbClr val="000000"/>
                </a:solidFill>
                <a:latin typeface="Cambria" panose="02040503050406030204" pitchFamily="18" charset="0"/>
                <a:cs typeface="Aparajita" panose="020B0604020202020204" pitchFamily="34" charset="0"/>
              </a:rPr>
              <a:t>Home contact: phone call, email, </a:t>
            </a:r>
          </a:p>
          <a:p>
            <a:pPr algn="ctr"/>
            <a:r>
              <a:rPr lang="en-US" sz="4400" dirty="0" smtClean="0">
                <a:solidFill>
                  <a:srgbClr val="000000"/>
                </a:solidFill>
                <a:latin typeface="Cambria" panose="02040503050406030204" pitchFamily="18" charset="0"/>
                <a:cs typeface="Aparajita" panose="020B0604020202020204" pitchFamily="34" charset="0"/>
              </a:rPr>
              <a:t>paper letter that student writes</a:t>
            </a:r>
          </a:p>
        </p:txBody>
      </p:sp>
    </p:spTree>
    <p:extLst>
      <p:ext uri="{BB962C8B-B14F-4D97-AF65-F5344CB8AC3E}">
        <p14:creationId xmlns:p14="http://schemas.microsoft.com/office/powerpoint/2010/main" val="316423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" y="152400"/>
            <a:ext cx="8839200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FFFF"/>
                </a:solidFill>
                <a:latin typeface="Cambria" panose="02040503050406030204" pitchFamily="18" charset="0"/>
                <a:cs typeface="Aparajita" panose="020B0604020202020204" pitchFamily="34" charset="0"/>
              </a:rPr>
              <a:t>Intensive Care Unit List </a:t>
            </a:r>
          </a:p>
          <a:p>
            <a:pPr algn="ctr"/>
            <a:r>
              <a:rPr lang="en-US" sz="2800" dirty="0" smtClean="0">
                <a:solidFill>
                  <a:srgbClr val="000000"/>
                </a:solidFill>
                <a:latin typeface="Cambria" panose="02040503050406030204" pitchFamily="18" charset="0"/>
                <a:cs typeface="Aparajita" panose="020B0604020202020204" pitchFamily="34" charset="0"/>
              </a:rPr>
              <a:t>Intensive Care and “Aggressive Compassion” </a:t>
            </a:r>
          </a:p>
          <a:p>
            <a:pPr algn="ctr"/>
            <a:r>
              <a:rPr lang="en-US" sz="2800" dirty="0">
                <a:solidFill>
                  <a:srgbClr val="000000"/>
                </a:solidFill>
                <a:latin typeface="Cambria" panose="02040503050406030204" pitchFamily="18" charset="0"/>
                <a:cs typeface="Aparajita" panose="020B0604020202020204" pitchFamily="34" charset="0"/>
              </a:rPr>
              <a:t>Never give up!</a:t>
            </a:r>
          </a:p>
          <a:p>
            <a:pPr algn="ctr"/>
            <a:r>
              <a:rPr lang="en-US" sz="2800" dirty="0" smtClean="0">
                <a:solidFill>
                  <a:srgbClr val="000000"/>
                </a:solidFill>
                <a:latin typeface="Cambria" panose="02040503050406030204" pitchFamily="18" charset="0"/>
                <a:cs typeface="Aparajita" panose="020B0604020202020204" pitchFamily="34" charset="0"/>
              </a:rPr>
              <a:t>Feedback/scores are TIMELY</a:t>
            </a:r>
          </a:p>
          <a:p>
            <a:pPr algn="ctr"/>
            <a:r>
              <a:rPr lang="en-US" sz="2800" dirty="0" smtClean="0">
                <a:solidFill>
                  <a:srgbClr val="000000"/>
                </a:solidFill>
                <a:latin typeface="Cambria" panose="02040503050406030204" pitchFamily="18" charset="0"/>
                <a:cs typeface="Aparajita" panose="020B0604020202020204" pitchFamily="34" charset="0"/>
              </a:rPr>
              <a:t>Proficient in all standards = off list</a:t>
            </a:r>
          </a:p>
          <a:p>
            <a:pPr algn="ctr"/>
            <a:r>
              <a:rPr lang="en-US" sz="2800" dirty="0" smtClean="0">
                <a:solidFill>
                  <a:srgbClr val="000000"/>
                </a:solidFill>
                <a:latin typeface="Cambria" panose="02040503050406030204" pitchFamily="18" charset="0"/>
                <a:cs typeface="Aparajita" panose="020B0604020202020204" pitchFamily="34" charset="0"/>
              </a:rPr>
              <a:t>Stand at the door  and increase consequences:</a:t>
            </a:r>
          </a:p>
          <a:p>
            <a:pPr algn="ctr"/>
            <a:r>
              <a:rPr lang="en-US" sz="2800" dirty="0" smtClean="0">
                <a:solidFill>
                  <a:srgbClr val="000000"/>
                </a:solidFill>
                <a:latin typeface="Cambria" panose="02040503050406030204" pitchFamily="18" charset="0"/>
                <a:cs typeface="Aparajita" panose="020B0604020202020204" pitchFamily="34" charset="0"/>
              </a:rPr>
              <a:t>Guilt &amp; Remind 101 &amp; Hall &amp; Time &amp; Home contact</a:t>
            </a:r>
          </a:p>
          <a:p>
            <a:pPr algn="ctr"/>
            <a:endParaRPr lang="en-US" sz="2800" dirty="0" smtClean="0">
              <a:solidFill>
                <a:srgbClr val="000000"/>
              </a:solidFill>
              <a:latin typeface="Cambria" panose="02040503050406030204" pitchFamily="18" charset="0"/>
              <a:cs typeface="Aparajita" panose="020B0604020202020204" pitchFamily="34" charset="0"/>
            </a:endParaRPr>
          </a:p>
          <a:p>
            <a:pPr algn="ctr"/>
            <a:r>
              <a:rPr lang="en-US" sz="4000" dirty="0" smtClean="0">
                <a:solidFill>
                  <a:srgbClr val="000000"/>
                </a:solidFill>
                <a:latin typeface="Cambria" panose="02040503050406030204" pitchFamily="18" charset="0"/>
                <a:cs typeface="Aparajita" panose="020B0604020202020204" pitchFamily="34" charset="0"/>
              </a:rPr>
              <a:t>Explain how and why you are </a:t>
            </a:r>
          </a:p>
          <a:p>
            <a:pPr algn="ctr"/>
            <a:r>
              <a:rPr lang="en-US" sz="4000" dirty="0" smtClean="0">
                <a:solidFill>
                  <a:srgbClr val="000000"/>
                </a:solidFill>
                <a:latin typeface="Cambria" panose="02040503050406030204" pitchFamily="18" charset="0"/>
                <a:cs typeface="Aparajita" panose="020B0604020202020204" pitchFamily="34" charset="0"/>
              </a:rPr>
              <a:t>on the ICU list to the principal</a:t>
            </a:r>
          </a:p>
        </p:txBody>
      </p:sp>
    </p:spTree>
    <p:extLst>
      <p:ext uri="{BB962C8B-B14F-4D97-AF65-F5344CB8AC3E}">
        <p14:creationId xmlns:p14="http://schemas.microsoft.com/office/powerpoint/2010/main" val="1992868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" y="152400"/>
            <a:ext cx="8839200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FFFF"/>
                </a:solidFill>
                <a:latin typeface="Cambria" panose="02040503050406030204" pitchFamily="18" charset="0"/>
                <a:cs typeface="Aparajita" panose="020B0604020202020204" pitchFamily="34" charset="0"/>
              </a:rPr>
              <a:t>Intensive Care Unit List </a:t>
            </a:r>
          </a:p>
          <a:p>
            <a:pPr algn="ctr"/>
            <a:r>
              <a:rPr lang="en-US" sz="2800" dirty="0" smtClean="0">
                <a:solidFill>
                  <a:srgbClr val="000000"/>
                </a:solidFill>
                <a:latin typeface="Cambria" panose="02040503050406030204" pitchFamily="18" charset="0"/>
                <a:cs typeface="Aparajita" panose="020B0604020202020204" pitchFamily="34" charset="0"/>
              </a:rPr>
              <a:t>Intensive Care and “Aggressive Compassion” </a:t>
            </a:r>
          </a:p>
          <a:p>
            <a:pPr algn="ctr"/>
            <a:r>
              <a:rPr lang="en-US" sz="2800" dirty="0">
                <a:solidFill>
                  <a:srgbClr val="000000"/>
                </a:solidFill>
                <a:latin typeface="Cambria" panose="02040503050406030204" pitchFamily="18" charset="0"/>
                <a:cs typeface="Aparajita" panose="020B0604020202020204" pitchFamily="34" charset="0"/>
              </a:rPr>
              <a:t>Never give up!</a:t>
            </a:r>
          </a:p>
          <a:p>
            <a:pPr algn="ctr"/>
            <a:r>
              <a:rPr lang="en-US" sz="2800" dirty="0" smtClean="0">
                <a:solidFill>
                  <a:srgbClr val="000000"/>
                </a:solidFill>
                <a:latin typeface="Cambria" panose="02040503050406030204" pitchFamily="18" charset="0"/>
                <a:cs typeface="Aparajita" panose="020B0604020202020204" pitchFamily="34" charset="0"/>
              </a:rPr>
              <a:t>Feedback/scores are TIMELY</a:t>
            </a:r>
          </a:p>
          <a:p>
            <a:pPr algn="ctr"/>
            <a:r>
              <a:rPr lang="en-US" sz="2800" dirty="0" smtClean="0">
                <a:solidFill>
                  <a:srgbClr val="000000"/>
                </a:solidFill>
                <a:latin typeface="Cambria" panose="02040503050406030204" pitchFamily="18" charset="0"/>
                <a:cs typeface="Aparajita" panose="020B0604020202020204" pitchFamily="34" charset="0"/>
              </a:rPr>
              <a:t>Proficient in all standards = off list</a:t>
            </a:r>
          </a:p>
          <a:p>
            <a:pPr algn="ctr"/>
            <a:r>
              <a:rPr lang="en-US" sz="2800" dirty="0" smtClean="0">
                <a:solidFill>
                  <a:srgbClr val="000000"/>
                </a:solidFill>
                <a:latin typeface="Cambria" panose="02040503050406030204" pitchFamily="18" charset="0"/>
                <a:cs typeface="Aparajita" panose="020B0604020202020204" pitchFamily="34" charset="0"/>
              </a:rPr>
              <a:t>Stand at the door  and increase consequences:</a:t>
            </a:r>
          </a:p>
          <a:p>
            <a:pPr lvl="0" algn="ctr"/>
            <a:r>
              <a:rPr lang="en-US" sz="2800" dirty="0">
                <a:solidFill>
                  <a:srgbClr val="000000"/>
                </a:solidFill>
                <a:latin typeface="Cambria" panose="02040503050406030204" pitchFamily="18" charset="0"/>
                <a:cs typeface="Aparajita" panose="020B0604020202020204" pitchFamily="34" charset="0"/>
              </a:rPr>
              <a:t>Guilt &amp; Remind 101 &amp; Hall &amp; Time &amp; Home </a:t>
            </a:r>
            <a:r>
              <a:rPr lang="en-US" sz="2800" dirty="0" smtClean="0">
                <a:solidFill>
                  <a:srgbClr val="000000"/>
                </a:solidFill>
                <a:latin typeface="Cambria" panose="02040503050406030204" pitchFamily="18" charset="0"/>
                <a:cs typeface="Aparajita" panose="020B0604020202020204" pitchFamily="34" charset="0"/>
              </a:rPr>
              <a:t>&amp; Principal</a:t>
            </a:r>
            <a:endParaRPr lang="en-US" sz="2800" dirty="0">
              <a:solidFill>
                <a:srgbClr val="000000"/>
              </a:solidFill>
              <a:latin typeface="Cambria" panose="02040503050406030204" pitchFamily="18" charset="0"/>
              <a:cs typeface="Aparajita" panose="020B0604020202020204" pitchFamily="34" charset="0"/>
            </a:endParaRPr>
          </a:p>
          <a:p>
            <a:pPr algn="ctr"/>
            <a:endParaRPr lang="en-US" sz="2800" dirty="0" smtClean="0">
              <a:solidFill>
                <a:srgbClr val="000000"/>
              </a:solidFill>
              <a:latin typeface="Cambria" panose="02040503050406030204" pitchFamily="18" charset="0"/>
              <a:cs typeface="Aparajita" panose="020B0604020202020204" pitchFamily="34" charset="0"/>
            </a:endParaRPr>
          </a:p>
          <a:p>
            <a:pPr algn="ctr"/>
            <a:r>
              <a:rPr lang="en-US" sz="4400" dirty="0" smtClean="0">
                <a:solidFill>
                  <a:srgbClr val="000000"/>
                </a:solidFill>
                <a:latin typeface="Cambria" panose="02040503050406030204" pitchFamily="18" charset="0"/>
                <a:cs typeface="Aparajita" panose="020B0604020202020204" pitchFamily="34" charset="0"/>
              </a:rPr>
              <a:t>No “recess” = Song analysis, auditorium, outside</a:t>
            </a:r>
          </a:p>
          <a:p>
            <a:endParaRPr lang="en-US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5397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" y="152400"/>
            <a:ext cx="8839200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FFFF"/>
                </a:solidFill>
                <a:latin typeface="Cambria" panose="02040503050406030204" pitchFamily="18" charset="0"/>
                <a:cs typeface="Aparajita" panose="020B0604020202020204" pitchFamily="34" charset="0"/>
              </a:rPr>
              <a:t>Intensive Care Unit List </a:t>
            </a:r>
          </a:p>
          <a:p>
            <a:pPr algn="ctr"/>
            <a:r>
              <a:rPr lang="en-US" sz="2800" dirty="0" smtClean="0">
                <a:solidFill>
                  <a:srgbClr val="000000"/>
                </a:solidFill>
                <a:latin typeface="Cambria" panose="02040503050406030204" pitchFamily="18" charset="0"/>
                <a:cs typeface="Aparajita" panose="020B0604020202020204" pitchFamily="34" charset="0"/>
              </a:rPr>
              <a:t>Intensive Care and “Aggressive Compassion” </a:t>
            </a:r>
          </a:p>
          <a:p>
            <a:pPr algn="ctr"/>
            <a:r>
              <a:rPr lang="en-US" sz="2800" dirty="0">
                <a:solidFill>
                  <a:srgbClr val="000000"/>
                </a:solidFill>
                <a:latin typeface="Cambria" panose="02040503050406030204" pitchFamily="18" charset="0"/>
                <a:cs typeface="Aparajita" panose="020B0604020202020204" pitchFamily="34" charset="0"/>
              </a:rPr>
              <a:t>Never give up!</a:t>
            </a:r>
          </a:p>
          <a:p>
            <a:pPr algn="ctr"/>
            <a:r>
              <a:rPr lang="en-US" sz="2800" dirty="0" smtClean="0">
                <a:solidFill>
                  <a:srgbClr val="000000"/>
                </a:solidFill>
                <a:latin typeface="Cambria" panose="02040503050406030204" pitchFamily="18" charset="0"/>
                <a:cs typeface="Aparajita" panose="020B0604020202020204" pitchFamily="34" charset="0"/>
              </a:rPr>
              <a:t>Feedback/scores are TIMELY</a:t>
            </a:r>
          </a:p>
          <a:p>
            <a:pPr algn="ctr"/>
            <a:r>
              <a:rPr lang="en-US" sz="2800" dirty="0" smtClean="0">
                <a:solidFill>
                  <a:srgbClr val="000000"/>
                </a:solidFill>
                <a:latin typeface="Cambria" panose="02040503050406030204" pitchFamily="18" charset="0"/>
                <a:cs typeface="Aparajita" panose="020B0604020202020204" pitchFamily="34" charset="0"/>
              </a:rPr>
              <a:t>Proficient in all standards = off list</a:t>
            </a:r>
          </a:p>
          <a:p>
            <a:pPr algn="ctr"/>
            <a:r>
              <a:rPr lang="en-US" sz="2800" dirty="0" smtClean="0">
                <a:solidFill>
                  <a:srgbClr val="000000"/>
                </a:solidFill>
                <a:latin typeface="Cambria" panose="02040503050406030204" pitchFamily="18" charset="0"/>
                <a:cs typeface="Aparajita" panose="020B0604020202020204" pitchFamily="34" charset="0"/>
              </a:rPr>
              <a:t>Stand at the door  and increase consequences:</a:t>
            </a:r>
          </a:p>
          <a:p>
            <a:pPr algn="ctr"/>
            <a:r>
              <a:rPr lang="en-US" sz="2800" dirty="0">
                <a:solidFill>
                  <a:srgbClr val="000000"/>
                </a:solidFill>
                <a:latin typeface="Cambria" panose="02040503050406030204" pitchFamily="18" charset="0"/>
                <a:cs typeface="Aparajita" panose="020B0604020202020204" pitchFamily="34" charset="0"/>
              </a:rPr>
              <a:t>Guilt &amp; Remind 101 &amp; Hall &amp; Time &amp; Home </a:t>
            </a:r>
            <a:r>
              <a:rPr lang="en-US" sz="2800" dirty="0" smtClean="0">
                <a:solidFill>
                  <a:srgbClr val="000000"/>
                </a:solidFill>
                <a:latin typeface="Cambria" panose="02040503050406030204" pitchFamily="18" charset="0"/>
                <a:cs typeface="Aparajita" panose="020B0604020202020204" pitchFamily="34" charset="0"/>
              </a:rPr>
              <a:t>&amp; Principal &amp; Recess</a:t>
            </a:r>
            <a:endParaRPr lang="en-US" sz="2800" dirty="0">
              <a:solidFill>
                <a:srgbClr val="000000"/>
              </a:solidFill>
              <a:latin typeface="Cambria" panose="02040503050406030204" pitchFamily="18" charset="0"/>
              <a:cs typeface="Aparajita" panose="020B0604020202020204" pitchFamily="34" charset="0"/>
            </a:endParaRPr>
          </a:p>
          <a:p>
            <a:pPr algn="ctr"/>
            <a:endParaRPr lang="en-US" sz="2800" b="1" dirty="0" smtClean="0">
              <a:solidFill>
                <a:schemeClr val="bg1"/>
              </a:solidFill>
              <a:latin typeface="Cambria" panose="02040503050406030204" pitchFamily="18" charset="0"/>
              <a:cs typeface="Aparajita" panose="020B0604020202020204" pitchFamily="34" charset="0"/>
            </a:endParaRPr>
          </a:p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Cambria" panose="02040503050406030204" pitchFamily="18" charset="0"/>
                <a:cs typeface="Aparajita" panose="020B0604020202020204" pitchFamily="34" charset="0"/>
              </a:rPr>
              <a:t>www.poweroficu.com	</a:t>
            </a:r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cs typeface="Aparajita" panose="020B0604020202020204" pitchFamily="34" charset="0"/>
              </a:rPr>
              <a:t> </a:t>
            </a:r>
            <a:r>
              <a:rPr lang="en-US" sz="2800" b="1" dirty="0" smtClean="0">
                <a:solidFill>
                  <a:schemeClr val="bg1"/>
                </a:solidFill>
                <a:latin typeface="Cambria" panose="02040503050406030204" pitchFamily="18" charset="0"/>
                <a:cs typeface="Aparajita" panose="020B0604020202020204" pitchFamily="34" charset="0"/>
              </a:rPr>
              <a:t>      </a:t>
            </a:r>
          </a:p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Cambria" panose="02040503050406030204" pitchFamily="18" charset="0"/>
                <a:cs typeface="Aparajita" panose="020B0604020202020204" pitchFamily="34" charset="0"/>
              </a:rPr>
              <a:t>Danny </a:t>
            </a:r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cs typeface="Aparajita" panose="020B0604020202020204" pitchFamily="34" charset="0"/>
              </a:rPr>
              <a:t>Hill &amp; Jason </a:t>
            </a:r>
            <a:r>
              <a:rPr lang="en-US" sz="2800" b="1" dirty="0" smtClean="0">
                <a:solidFill>
                  <a:schemeClr val="bg1"/>
                </a:solidFill>
                <a:latin typeface="Cambria" panose="02040503050406030204" pitchFamily="18" charset="0"/>
                <a:cs typeface="Aparajita" panose="020B0604020202020204" pitchFamily="34" charset="0"/>
              </a:rPr>
              <a:t>Nave</a:t>
            </a:r>
          </a:p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Cambria" panose="02040503050406030204" pitchFamily="18" charset="0"/>
                <a:cs typeface="Aparajita" panose="020B0604020202020204" pitchFamily="34" charset="0"/>
              </a:rPr>
              <a:t>Brickhouse Culture: Defeat Student Apathy @</a:t>
            </a:r>
            <a:r>
              <a:rPr lang="en-US" sz="2800" b="1" dirty="0" err="1" smtClean="0">
                <a:solidFill>
                  <a:schemeClr val="bg1"/>
                </a:solidFill>
                <a:latin typeface="Cambria" panose="02040503050406030204" pitchFamily="18" charset="0"/>
                <a:cs typeface="Aparajita" panose="020B0604020202020204" pitchFamily="34" charset="0"/>
              </a:rPr>
              <a:t>PowerofICU</a:t>
            </a:r>
            <a:endParaRPr lang="en-US" sz="2800" b="1" dirty="0">
              <a:solidFill>
                <a:schemeClr val="bg1"/>
              </a:solidFill>
              <a:latin typeface="Cambria" panose="02040503050406030204" pitchFamily="18" charset="0"/>
              <a:cs typeface="Aparajit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0075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" y="152400"/>
            <a:ext cx="8839200" cy="66171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FFFF"/>
                </a:solidFill>
                <a:latin typeface="Cambria" panose="02040503050406030204" pitchFamily="18" charset="0"/>
                <a:cs typeface="Aparajita" panose="020B0604020202020204" pitchFamily="34" charset="0"/>
              </a:rPr>
              <a:t>Intensive Care Unit List </a:t>
            </a:r>
          </a:p>
          <a:p>
            <a:pPr algn="ctr"/>
            <a:r>
              <a:rPr lang="en-US" sz="2800" dirty="0" smtClean="0">
                <a:solidFill>
                  <a:srgbClr val="000000"/>
                </a:solidFill>
                <a:latin typeface="Cambria" panose="02040503050406030204" pitchFamily="18" charset="0"/>
                <a:cs typeface="Aparajita" panose="020B0604020202020204" pitchFamily="34" charset="0"/>
              </a:rPr>
              <a:t>Does it work?</a:t>
            </a:r>
          </a:p>
          <a:p>
            <a:pPr algn="ctr"/>
            <a:endParaRPr lang="en-US" sz="2400" b="1" dirty="0" smtClean="0">
              <a:solidFill>
                <a:srgbClr val="000000"/>
              </a:solidFill>
              <a:latin typeface="Cambria" panose="02040503050406030204" pitchFamily="18" charset="0"/>
              <a:cs typeface="Aparajita" panose="020B0604020202020204" pitchFamily="34" charset="0"/>
            </a:endParaRPr>
          </a:p>
          <a:p>
            <a:pPr algn="ctr"/>
            <a:r>
              <a:rPr lang="en-US" sz="3200" b="1" dirty="0" smtClean="0">
                <a:solidFill>
                  <a:srgbClr val="000000"/>
                </a:solidFill>
                <a:latin typeface="Cambria" panose="02040503050406030204" pitchFamily="18" charset="0"/>
                <a:cs typeface="Aparajita" panose="020B0604020202020204" pitchFamily="34" charset="0"/>
              </a:rPr>
              <a:t>For the past three years that I have been doing SBL, I have taught about </a:t>
            </a:r>
            <a:r>
              <a:rPr lang="en-US" sz="3200" b="1" dirty="0" smtClean="0">
                <a:solidFill>
                  <a:srgbClr val="FFFFFF"/>
                </a:solidFill>
                <a:latin typeface="Cambria" panose="02040503050406030204" pitchFamily="18" charset="0"/>
                <a:cs typeface="Aparajita" panose="020B0604020202020204" pitchFamily="34" charset="0"/>
              </a:rPr>
              <a:t>80% of all Armada Juniors</a:t>
            </a:r>
            <a:r>
              <a:rPr lang="en-US" sz="3200" b="1" dirty="0" smtClean="0">
                <a:solidFill>
                  <a:srgbClr val="000000"/>
                </a:solidFill>
                <a:latin typeface="Cambria" panose="02040503050406030204" pitchFamily="18" charset="0"/>
                <a:cs typeface="Aparajita" panose="020B0604020202020204" pitchFamily="34" charset="0"/>
              </a:rPr>
              <a:t>. </a:t>
            </a:r>
          </a:p>
          <a:p>
            <a:pPr algn="ctr"/>
            <a:endParaRPr lang="en-US" sz="3200" b="1" dirty="0">
              <a:solidFill>
                <a:srgbClr val="000000"/>
              </a:solidFill>
              <a:latin typeface="Cambria" panose="02040503050406030204" pitchFamily="18" charset="0"/>
              <a:cs typeface="Aparajita" panose="020B0604020202020204" pitchFamily="34" charset="0"/>
            </a:endParaRPr>
          </a:p>
          <a:p>
            <a:pPr algn="ctr"/>
            <a:r>
              <a:rPr lang="en-US" sz="3200" b="1" dirty="0" smtClean="0">
                <a:solidFill>
                  <a:srgbClr val="000000"/>
                </a:solidFill>
                <a:latin typeface="Cambria" panose="02040503050406030204" pitchFamily="18" charset="0"/>
                <a:cs typeface="Aparajita" panose="020B0604020202020204" pitchFamily="34" charset="0"/>
              </a:rPr>
              <a:t>During this time, Armada’s </a:t>
            </a:r>
            <a:r>
              <a:rPr lang="en-US" sz="3200" b="1" dirty="0" smtClean="0">
                <a:solidFill>
                  <a:srgbClr val="FFFFFF"/>
                </a:solidFill>
                <a:latin typeface="Cambria" panose="02040503050406030204" pitchFamily="18" charset="0"/>
                <a:cs typeface="Aparajita" panose="020B0604020202020204" pitchFamily="34" charset="0"/>
              </a:rPr>
              <a:t>ACT scores </a:t>
            </a:r>
            <a:r>
              <a:rPr lang="en-US" sz="3200" b="1" dirty="0" smtClean="0">
                <a:solidFill>
                  <a:srgbClr val="000000"/>
                </a:solidFill>
                <a:latin typeface="Cambria" panose="02040503050406030204" pitchFamily="18" charset="0"/>
                <a:cs typeface="Aparajita" panose="020B0604020202020204" pitchFamily="34" charset="0"/>
              </a:rPr>
              <a:t>in English have been the </a:t>
            </a:r>
            <a:r>
              <a:rPr lang="en-US" sz="3200" b="1" dirty="0" smtClean="0">
                <a:solidFill>
                  <a:srgbClr val="FFFFFF"/>
                </a:solidFill>
                <a:latin typeface="Cambria" panose="02040503050406030204" pitchFamily="18" charset="0"/>
                <a:cs typeface="Aparajita" panose="020B0604020202020204" pitchFamily="34" charset="0"/>
              </a:rPr>
              <a:t>highest in the history of the school</a:t>
            </a:r>
            <a:r>
              <a:rPr lang="en-US" sz="3200" b="1" dirty="0" smtClean="0">
                <a:solidFill>
                  <a:srgbClr val="000000"/>
                </a:solidFill>
                <a:latin typeface="Cambria" panose="02040503050406030204" pitchFamily="18" charset="0"/>
                <a:cs typeface="Aparajita" panose="020B0604020202020204" pitchFamily="34" charset="0"/>
              </a:rPr>
              <a:t>, breaking its own record each year. In 2015, the AHS ACT composite score was the highest in school history. </a:t>
            </a:r>
          </a:p>
          <a:p>
            <a:pPr algn="ctr"/>
            <a:endParaRPr lang="en-US" sz="2400" dirty="0"/>
          </a:p>
          <a:p>
            <a:endParaRPr lang="en-US" sz="3200" b="1" dirty="0">
              <a:solidFill>
                <a:srgbClr val="FFFFFF"/>
              </a:solidFill>
              <a:latin typeface="Aparajita" panose="020B0604020202020204" pitchFamily="34" charset="0"/>
              <a:cs typeface="Aparajit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5290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" y="152400"/>
            <a:ext cx="883920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FFFF"/>
                </a:solidFill>
                <a:latin typeface="Cambria" panose="02040503050406030204" pitchFamily="18" charset="0"/>
                <a:cs typeface="Aparajita" panose="020B0604020202020204" pitchFamily="34" charset="0"/>
              </a:rPr>
              <a:t>Intensive Care Unit List </a:t>
            </a:r>
          </a:p>
          <a:p>
            <a:pPr algn="ctr"/>
            <a:r>
              <a:rPr lang="en-US" sz="2800" dirty="0" smtClean="0">
                <a:solidFill>
                  <a:srgbClr val="000000"/>
                </a:solidFill>
                <a:latin typeface="Cambria" panose="02040503050406030204" pitchFamily="18" charset="0"/>
                <a:cs typeface="Aparajita" panose="020B0604020202020204" pitchFamily="34" charset="0"/>
              </a:rPr>
              <a:t>Does it work?</a:t>
            </a:r>
          </a:p>
          <a:p>
            <a:endParaRPr lang="en-US" sz="2800" dirty="0">
              <a:solidFill>
                <a:srgbClr val="000000"/>
              </a:solidFill>
              <a:latin typeface="Cambria" panose="02040503050406030204" pitchFamily="18" charset="0"/>
              <a:cs typeface="Aparajita" panose="020B0604020202020204" pitchFamily="34" charset="0"/>
            </a:endParaRPr>
          </a:p>
          <a:p>
            <a:pPr algn="ctr"/>
            <a:r>
              <a:rPr lang="en-US" sz="2800" b="1" dirty="0" smtClean="0">
                <a:solidFill>
                  <a:srgbClr val="000000"/>
                </a:solidFill>
                <a:latin typeface="Cambria" panose="02040503050406030204" pitchFamily="18" charset="0"/>
                <a:cs typeface="Aparajita" panose="020B0604020202020204" pitchFamily="34" charset="0"/>
              </a:rPr>
              <a:t>100 Armada Juniors in 2014-2015</a:t>
            </a:r>
          </a:p>
          <a:p>
            <a:pPr algn="ctr"/>
            <a:endParaRPr lang="en-US" sz="2400" dirty="0" smtClean="0">
              <a:solidFill>
                <a:srgbClr val="000000"/>
              </a:solidFill>
              <a:latin typeface="Cambria" panose="02040503050406030204" pitchFamily="18" charset="0"/>
              <a:cs typeface="Aparajita" panose="020B0604020202020204" pitchFamily="34" charset="0"/>
            </a:endParaRPr>
          </a:p>
          <a:p>
            <a:pPr algn="ctr"/>
            <a:r>
              <a:rPr lang="en-US" sz="3200" b="1" dirty="0" smtClean="0">
                <a:solidFill>
                  <a:srgbClr val="000000"/>
                </a:solidFill>
                <a:latin typeface="Cambria" panose="02040503050406030204" pitchFamily="18" charset="0"/>
                <a:cs typeface="Aparajita" panose="020B0604020202020204" pitchFamily="34" charset="0"/>
              </a:rPr>
              <a:t>300 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  <a:cs typeface="Aparajita" panose="020B0604020202020204" pitchFamily="34" charset="0"/>
              </a:rPr>
              <a:t>English 11 junior final grades and </a:t>
            </a:r>
            <a:endParaRPr lang="en-US" sz="3200" b="1" dirty="0" smtClean="0">
              <a:solidFill>
                <a:srgbClr val="000000"/>
              </a:solidFill>
              <a:latin typeface="Cambria" panose="02040503050406030204" pitchFamily="18" charset="0"/>
              <a:cs typeface="Aparajita" panose="020B0604020202020204" pitchFamily="34" charset="0"/>
            </a:endParaRPr>
          </a:p>
          <a:p>
            <a:pPr algn="ctr"/>
            <a:r>
              <a:rPr lang="en-US" sz="3200" b="1" dirty="0" smtClean="0">
                <a:solidFill>
                  <a:srgbClr val="000000"/>
                </a:solidFill>
                <a:latin typeface="Cambria" panose="02040503050406030204" pitchFamily="18" charset="0"/>
                <a:cs typeface="Aparajita" panose="020B0604020202020204" pitchFamily="34" charset="0"/>
              </a:rPr>
              <a:t>FIVE final 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  <a:cs typeface="Aparajita" panose="020B0604020202020204" pitchFamily="34" charset="0"/>
              </a:rPr>
              <a:t>trimester grades were E’s. </a:t>
            </a:r>
            <a:endParaRPr lang="en-US" sz="3200" b="1" dirty="0" smtClean="0">
              <a:solidFill>
                <a:srgbClr val="000000"/>
              </a:solidFill>
              <a:latin typeface="Cambria" panose="02040503050406030204" pitchFamily="18" charset="0"/>
              <a:cs typeface="Aparajita" panose="020B0604020202020204" pitchFamily="34" charset="0"/>
            </a:endParaRPr>
          </a:p>
          <a:p>
            <a:pPr algn="ctr"/>
            <a:endParaRPr lang="en-US" sz="3200" b="1" dirty="0" smtClean="0">
              <a:solidFill>
                <a:srgbClr val="000000"/>
              </a:solidFill>
              <a:latin typeface="Cambria" panose="02040503050406030204" pitchFamily="18" charset="0"/>
              <a:cs typeface="Aparajita" panose="020B0604020202020204" pitchFamily="34" charset="0"/>
            </a:endParaRPr>
          </a:p>
          <a:p>
            <a:pPr algn="ctr"/>
            <a:r>
              <a:rPr lang="en-US" sz="3200" b="1" dirty="0" smtClean="0">
                <a:solidFill>
                  <a:srgbClr val="000000"/>
                </a:solidFill>
                <a:latin typeface="Cambria" panose="02040503050406030204" pitchFamily="18" charset="0"/>
                <a:cs typeface="Aparajita" panose="020B0604020202020204" pitchFamily="34" charset="0"/>
              </a:rPr>
              <a:t>Two 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  <a:cs typeface="Aparajita" panose="020B0604020202020204" pitchFamily="34" charset="0"/>
              </a:rPr>
              <a:t>for lack of proficiency and </a:t>
            </a:r>
            <a:endParaRPr lang="en-US" sz="3200" b="1" dirty="0" smtClean="0">
              <a:solidFill>
                <a:srgbClr val="000000"/>
              </a:solidFill>
              <a:latin typeface="Cambria" panose="02040503050406030204" pitchFamily="18" charset="0"/>
              <a:cs typeface="Aparajita" panose="020B0604020202020204" pitchFamily="34" charset="0"/>
            </a:endParaRPr>
          </a:p>
          <a:p>
            <a:pPr algn="ctr"/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  <a:cs typeface="Aparajita" panose="020B0604020202020204" pitchFamily="34" charset="0"/>
              </a:rPr>
              <a:t>t</a:t>
            </a:r>
            <a:r>
              <a:rPr lang="en-US" sz="3200" b="1" dirty="0" smtClean="0">
                <a:solidFill>
                  <a:srgbClr val="000000"/>
                </a:solidFill>
                <a:latin typeface="Cambria" panose="02040503050406030204" pitchFamily="18" charset="0"/>
                <a:cs typeface="Aparajita" panose="020B0604020202020204" pitchFamily="34" charset="0"/>
              </a:rPr>
              <a:t>hree didn’t 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  <a:cs typeface="Aparajita" panose="020B0604020202020204" pitchFamily="34" charset="0"/>
              </a:rPr>
              <a:t>complete summative.</a:t>
            </a:r>
          </a:p>
          <a:p>
            <a:endParaRPr lang="en-US" sz="2400" u="sng" dirty="0">
              <a:solidFill>
                <a:srgbClr val="000000"/>
              </a:solidFill>
              <a:latin typeface="Aparajita" panose="020B0604020202020204" pitchFamily="34" charset="0"/>
              <a:cs typeface="Aparajit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6343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" y="152400"/>
            <a:ext cx="8839200" cy="3877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FFFF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Intensive Care Unit List </a:t>
            </a:r>
          </a:p>
          <a:p>
            <a:pPr algn="ctr"/>
            <a:r>
              <a:rPr lang="en-US" sz="2800" dirty="0" smtClean="0">
                <a:solidFill>
                  <a:srgbClr val="000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Does it work?</a:t>
            </a:r>
          </a:p>
          <a:p>
            <a:endParaRPr lang="en-US" sz="2800" dirty="0">
              <a:solidFill>
                <a:srgbClr val="000000"/>
              </a:solidFill>
              <a:latin typeface="Aparajita" panose="020B0604020202020204" pitchFamily="34" charset="0"/>
              <a:cs typeface="Aparajita" panose="020B0604020202020204" pitchFamily="34" charset="0"/>
            </a:endParaRPr>
          </a:p>
          <a:p>
            <a:pPr algn="ctr"/>
            <a:r>
              <a:rPr lang="en-US" sz="2400" dirty="0" smtClean="0">
                <a:solidFill>
                  <a:srgbClr val="000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100 Armada Juniors = record breaking ACT scores </a:t>
            </a:r>
          </a:p>
          <a:p>
            <a:pPr algn="ctr"/>
            <a:r>
              <a:rPr lang="en-US" sz="2400" dirty="0" smtClean="0">
                <a:solidFill>
                  <a:srgbClr val="000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300 </a:t>
            </a:r>
            <a:r>
              <a:rPr lang="en-US" sz="2400" dirty="0">
                <a:solidFill>
                  <a:srgbClr val="000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English 11 junior final grades and </a:t>
            </a:r>
            <a:r>
              <a:rPr lang="en-US" sz="2400" dirty="0" smtClean="0">
                <a:solidFill>
                  <a:srgbClr val="000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only 2 learners failed. </a:t>
            </a:r>
          </a:p>
          <a:p>
            <a:endParaRPr lang="en-US" sz="2400" u="sng" dirty="0">
              <a:solidFill>
                <a:srgbClr val="000000"/>
              </a:solidFill>
              <a:latin typeface="Aparajita" panose="020B0604020202020204" pitchFamily="34" charset="0"/>
              <a:cs typeface="Aparajita" panose="020B0604020202020204" pitchFamily="34" charset="0"/>
            </a:endParaRPr>
          </a:p>
          <a:p>
            <a:r>
              <a:rPr lang="en-US" sz="2200" b="1" u="sng" dirty="0" smtClean="0">
                <a:solidFill>
                  <a:srgbClr val="000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1</a:t>
            </a:r>
            <a:r>
              <a:rPr lang="en-US" sz="2200" b="1" u="sng" baseline="30000" dirty="0" smtClean="0">
                <a:solidFill>
                  <a:srgbClr val="000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st</a:t>
            </a:r>
            <a:r>
              <a:rPr lang="en-US" sz="2200" b="1" u="sng" dirty="0" smtClean="0">
                <a:solidFill>
                  <a:srgbClr val="000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 trimester</a:t>
            </a:r>
            <a:r>
              <a:rPr lang="en-US" sz="2200" b="1" dirty="0" smtClean="0">
                <a:solidFill>
                  <a:srgbClr val="000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:  1,449 total student tasks proficient/1,550 total = </a:t>
            </a:r>
            <a:r>
              <a:rPr lang="en-US" sz="2200" b="1" dirty="0" smtClean="0">
                <a:solidFill>
                  <a:srgbClr val="FFFFFF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93.5%</a:t>
            </a:r>
          </a:p>
          <a:p>
            <a:r>
              <a:rPr lang="en-US" sz="2200" b="1" u="sng" dirty="0" smtClean="0">
                <a:solidFill>
                  <a:srgbClr val="000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2</a:t>
            </a:r>
            <a:r>
              <a:rPr lang="en-US" sz="2200" b="1" u="sng" baseline="30000" dirty="0" smtClean="0">
                <a:solidFill>
                  <a:srgbClr val="000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nd</a:t>
            </a:r>
            <a:r>
              <a:rPr lang="en-US" sz="2200" b="1" u="sng" dirty="0" smtClean="0">
                <a:solidFill>
                  <a:srgbClr val="000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 trimester</a:t>
            </a:r>
            <a:r>
              <a:rPr lang="en-US" sz="2200" b="1" dirty="0" smtClean="0">
                <a:solidFill>
                  <a:srgbClr val="000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: 1,460 </a:t>
            </a:r>
            <a:r>
              <a:rPr lang="en-US" sz="2200" b="1" dirty="0">
                <a:solidFill>
                  <a:srgbClr val="000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total student tasks </a:t>
            </a:r>
            <a:r>
              <a:rPr lang="en-US" sz="2200" b="1" dirty="0" smtClean="0">
                <a:solidFill>
                  <a:srgbClr val="000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proficient/1,536 total = </a:t>
            </a:r>
            <a:r>
              <a:rPr lang="en-US" sz="2200" b="1" dirty="0" smtClean="0">
                <a:solidFill>
                  <a:srgbClr val="FFFFFF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95%</a:t>
            </a:r>
            <a:endParaRPr lang="en-US" sz="2200" b="1" dirty="0">
              <a:solidFill>
                <a:srgbClr val="FFFFFF"/>
              </a:solidFill>
              <a:latin typeface="Aparajita" panose="020B0604020202020204" pitchFamily="34" charset="0"/>
              <a:cs typeface="Aparajita" panose="020B0604020202020204" pitchFamily="34" charset="0"/>
            </a:endParaRPr>
          </a:p>
          <a:p>
            <a:r>
              <a:rPr lang="en-US" sz="2200" b="1" u="sng" dirty="0" smtClean="0">
                <a:solidFill>
                  <a:srgbClr val="000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3</a:t>
            </a:r>
            <a:r>
              <a:rPr lang="en-US" sz="2200" b="1" u="sng" baseline="30000" dirty="0" smtClean="0">
                <a:solidFill>
                  <a:srgbClr val="000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rd</a:t>
            </a:r>
            <a:r>
              <a:rPr lang="en-US" sz="2200" b="1" u="sng" dirty="0" smtClean="0">
                <a:solidFill>
                  <a:srgbClr val="000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 trimester</a:t>
            </a:r>
            <a:r>
              <a:rPr lang="en-US" sz="2200" b="1" dirty="0" smtClean="0">
                <a:solidFill>
                  <a:srgbClr val="000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: 984 total </a:t>
            </a:r>
            <a:r>
              <a:rPr lang="en-US" sz="2200" b="1" dirty="0">
                <a:solidFill>
                  <a:srgbClr val="000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student tasks </a:t>
            </a:r>
            <a:r>
              <a:rPr lang="en-US" sz="2200" b="1" dirty="0" smtClean="0">
                <a:solidFill>
                  <a:srgbClr val="000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proficient/1,057 total </a:t>
            </a:r>
            <a:r>
              <a:rPr lang="en-US" sz="2200" b="1" dirty="0">
                <a:solidFill>
                  <a:srgbClr val="000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= </a:t>
            </a:r>
            <a:r>
              <a:rPr lang="en-US" sz="2200" b="1" dirty="0" smtClean="0">
                <a:solidFill>
                  <a:srgbClr val="FFFFFF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93.1%</a:t>
            </a:r>
            <a:endParaRPr lang="en-US" sz="2200" b="1" dirty="0">
              <a:solidFill>
                <a:srgbClr val="FFFFFF"/>
              </a:solidFill>
              <a:latin typeface="Aparajita" panose="020B0604020202020204" pitchFamily="34" charset="0"/>
              <a:cs typeface="Aparajita" panose="020B0604020202020204" pitchFamily="34" charset="0"/>
            </a:endParaRPr>
          </a:p>
          <a:p>
            <a:endParaRPr lang="en-US" sz="2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3782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ChangeArrowheads="1"/>
          </p:cNvSpPr>
          <p:nvPr/>
        </p:nvSpPr>
        <p:spPr bwMode="auto">
          <a:xfrm>
            <a:off x="609600" y="0"/>
            <a:ext cx="77724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 altLang="en-US" b="1" u="sng">
              <a:latin typeface="Goudy Old Style" pitchFamily="18" charset="0"/>
            </a:endParaRPr>
          </a:p>
        </p:txBody>
      </p:sp>
      <p:sp>
        <p:nvSpPr>
          <p:cNvPr id="112643" name="Text Box 3"/>
          <p:cNvSpPr txBox="1">
            <a:spLocks noChangeArrowheads="1"/>
          </p:cNvSpPr>
          <p:nvPr/>
        </p:nvSpPr>
        <p:spPr bwMode="auto">
          <a:xfrm>
            <a:off x="0" y="0"/>
            <a:ext cx="9144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altLang="en-US"/>
          </a:p>
        </p:txBody>
      </p:sp>
      <p:pic>
        <p:nvPicPr>
          <p:cNvPr id="112647" name="Picture 7" descr="paintball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115" r="6674"/>
          <a:stretch/>
        </p:blipFill>
        <p:spPr bwMode="auto">
          <a:xfrm>
            <a:off x="1713798" y="0"/>
            <a:ext cx="5716403" cy="434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648" name="Text Box 8"/>
          <p:cNvSpPr txBox="1">
            <a:spLocks noChangeArrowheads="1"/>
          </p:cNvSpPr>
          <p:nvPr/>
        </p:nvSpPr>
        <p:spPr bwMode="auto">
          <a:xfrm>
            <a:off x="-152400" y="4267200"/>
            <a:ext cx="9601200" cy="10279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3600" b="1" u="sng" dirty="0"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Answer #2:</a:t>
            </a:r>
          </a:p>
          <a:p>
            <a:pPr algn="ctr"/>
            <a:r>
              <a:rPr lang="en-US" altLang="en-US" sz="66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10, SBL </a:t>
            </a:r>
            <a:r>
              <a:rPr lang="en-US" altLang="en-US" sz="6600" dirty="0"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6</a:t>
            </a:r>
            <a:r>
              <a:rPr lang="en-US" altLang="en-US" sz="66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 years, TTOG </a:t>
            </a:r>
          </a:p>
          <a:p>
            <a:pPr algn="ctr"/>
            <a:r>
              <a:rPr lang="en-US" altLang="en-US" sz="66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2 years, “</a:t>
            </a:r>
            <a:r>
              <a:rPr lang="en-US" altLang="en-US" sz="6600" dirty="0"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normal” </a:t>
            </a:r>
            <a:r>
              <a:rPr lang="en-US" altLang="en-US" sz="66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teacher</a:t>
            </a:r>
            <a:endParaRPr lang="en-US" altLang="en-US" sz="4000" b="1" dirty="0"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endParaRPr lang="en-US" alt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endParaRPr lang="en-US" alt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endParaRPr lang="en-US" altLang="en-US" sz="3600" b="1" dirty="0">
              <a:solidFill>
                <a:srgbClr val="66006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endParaRPr lang="en-US" altLang="en-US" sz="3600" b="1" dirty="0">
              <a:solidFill>
                <a:srgbClr val="66006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endParaRPr lang="en-US" altLang="en-US" sz="3600" b="1" dirty="0">
              <a:solidFill>
                <a:srgbClr val="00F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endParaRPr lang="en-US" altLang="en-US" sz="3600" b="1" dirty="0">
              <a:solidFill>
                <a:srgbClr val="00F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endParaRPr lang="en-US" altLang="en-US" sz="3600" b="1" dirty="0">
              <a:solidFill>
                <a:srgbClr val="FF66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endParaRPr lang="en-US" altLang="en-US" sz="3400" b="1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endParaRPr lang="en-US" altLang="en-US" sz="3600" b="1" dirty="0"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endParaRPr lang="en-US" altLang="en-US" sz="4000" b="1" dirty="0"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endParaRPr lang="en-US" altLang="en-US" sz="4000" b="1" dirty="0"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endParaRPr lang="en-US" altLang="en-US" sz="4000" b="1" dirty="0"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endParaRPr lang="en-US" altLang="en-US" sz="4400" b="1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" y="152400"/>
            <a:ext cx="8839200" cy="68941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FFFF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Intensive Care Unit List </a:t>
            </a:r>
          </a:p>
          <a:p>
            <a:pPr algn="ctr"/>
            <a:r>
              <a:rPr lang="en-US" sz="2800" dirty="0" smtClean="0">
                <a:solidFill>
                  <a:srgbClr val="000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Does it work?</a:t>
            </a:r>
          </a:p>
          <a:p>
            <a:endParaRPr lang="en-US" sz="2800" dirty="0">
              <a:solidFill>
                <a:srgbClr val="000000"/>
              </a:solidFill>
              <a:latin typeface="Aparajita" panose="020B0604020202020204" pitchFamily="34" charset="0"/>
              <a:cs typeface="Aparajita" panose="020B0604020202020204" pitchFamily="34" charset="0"/>
            </a:endParaRPr>
          </a:p>
          <a:p>
            <a:pPr algn="ctr"/>
            <a:r>
              <a:rPr lang="en-US" sz="2400" dirty="0" smtClean="0">
                <a:solidFill>
                  <a:srgbClr val="000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100 Armada Juniors = record breaking ACT scores </a:t>
            </a:r>
          </a:p>
          <a:p>
            <a:pPr algn="ctr"/>
            <a:r>
              <a:rPr lang="en-US" sz="2400" dirty="0" smtClean="0">
                <a:solidFill>
                  <a:srgbClr val="000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300 </a:t>
            </a:r>
            <a:r>
              <a:rPr lang="en-US" sz="2400" dirty="0">
                <a:solidFill>
                  <a:srgbClr val="000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English 11 junior final grades and </a:t>
            </a:r>
            <a:r>
              <a:rPr lang="en-US" sz="2400" dirty="0" smtClean="0">
                <a:solidFill>
                  <a:srgbClr val="000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only 2 learners failed. </a:t>
            </a:r>
          </a:p>
          <a:p>
            <a:endParaRPr lang="en-US" sz="2400" u="sng" dirty="0">
              <a:solidFill>
                <a:srgbClr val="000000"/>
              </a:solidFill>
              <a:latin typeface="Aparajita" panose="020B0604020202020204" pitchFamily="34" charset="0"/>
              <a:cs typeface="Aparajita" panose="020B0604020202020204" pitchFamily="34" charset="0"/>
            </a:endParaRPr>
          </a:p>
          <a:p>
            <a:r>
              <a:rPr lang="en-US" sz="2200" b="1" u="sng" dirty="0" smtClean="0">
                <a:solidFill>
                  <a:srgbClr val="000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1</a:t>
            </a:r>
            <a:r>
              <a:rPr lang="en-US" sz="2200" b="1" u="sng" baseline="30000" dirty="0" smtClean="0">
                <a:solidFill>
                  <a:srgbClr val="000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st</a:t>
            </a:r>
            <a:r>
              <a:rPr lang="en-US" sz="2200" b="1" u="sng" dirty="0" smtClean="0">
                <a:solidFill>
                  <a:srgbClr val="000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 trimester</a:t>
            </a:r>
            <a:r>
              <a:rPr lang="en-US" sz="2200" b="1" dirty="0" smtClean="0">
                <a:solidFill>
                  <a:srgbClr val="000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:  1,449 total student tasks proficient/1,550 total = </a:t>
            </a:r>
            <a:r>
              <a:rPr lang="en-US" sz="2200" b="1" dirty="0" smtClean="0">
                <a:solidFill>
                  <a:srgbClr val="FFFFFF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93.5%</a:t>
            </a:r>
          </a:p>
          <a:p>
            <a:r>
              <a:rPr lang="en-US" sz="2200" b="1" u="sng" dirty="0" smtClean="0">
                <a:solidFill>
                  <a:srgbClr val="000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2</a:t>
            </a:r>
            <a:r>
              <a:rPr lang="en-US" sz="2200" b="1" u="sng" baseline="30000" dirty="0" smtClean="0">
                <a:solidFill>
                  <a:srgbClr val="000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nd</a:t>
            </a:r>
            <a:r>
              <a:rPr lang="en-US" sz="2200" b="1" u="sng" dirty="0" smtClean="0">
                <a:solidFill>
                  <a:srgbClr val="000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 trimester</a:t>
            </a:r>
            <a:r>
              <a:rPr lang="en-US" sz="2200" b="1" dirty="0" smtClean="0">
                <a:solidFill>
                  <a:srgbClr val="000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: 1,460 </a:t>
            </a:r>
            <a:r>
              <a:rPr lang="en-US" sz="2200" b="1" dirty="0">
                <a:solidFill>
                  <a:srgbClr val="000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total student tasks </a:t>
            </a:r>
            <a:r>
              <a:rPr lang="en-US" sz="2200" b="1" dirty="0" smtClean="0">
                <a:solidFill>
                  <a:srgbClr val="000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proficient/1,536 total = </a:t>
            </a:r>
            <a:r>
              <a:rPr lang="en-US" sz="2200" b="1" dirty="0" smtClean="0">
                <a:solidFill>
                  <a:srgbClr val="FFFFFF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95%</a:t>
            </a:r>
            <a:endParaRPr lang="en-US" sz="2200" b="1" dirty="0">
              <a:solidFill>
                <a:srgbClr val="FFFFFF"/>
              </a:solidFill>
              <a:latin typeface="Aparajita" panose="020B0604020202020204" pitchFamily="34" charset="0"/>
              <a:cs typeface="Aparajita" panose="020B0604020202020204" pitchFamily="34" charset="0"/>
            </a:endParaRPr>
          </a:p>
          <a:p>
            <a:r>
              <a:rPr lang="en-US" sz="2200" b="1" u="sng" dirty="0" smtClean="0">
                <a:solidFill>
                  <a:srgbClr val="000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3</a:t>
            </a:r>
            <a:r>
              <a:rPr lang="en-US" sz="2200" b="1" u="sng" baseline="30000" dirty="0" smtClean="0">
                <a:solidFill>
                  <a:srgbClr val="000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rd</a:t>
            </a:r>
            <a:r>
              <a:rPr lang="en-US" sz="2200" b="1" u="sng" dirty="0" smtClean="0">
                <a:solidFill>
                  <a:srgbClr val="000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 trimester</a:t>
            </a:r>
            <a:r>
              <a:rPr lang="en-US" sz="2200" b="1" dirty="0" smtClean="0">
                <a:solidFill>
                  <a:srgbClr val="000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: 984 total </a:t>
            </a:r>
            <a:r>
              <a:rPr lang="en-US" sz="2200" b="1" dirty="0">
                <a:solidFill>
                  <a:srgbClr val="000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student tasks </a:t>
            </a:r>
            <a:r>
              <a:rPr lang="en-US" sz="2200" b="1" dirty="0" smtClean="0">
                <a:solidFill>
                  <a:srgbClr val="000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proficient/1,057 total </a:t>
            </a:r>
            <a:r>
              <a:rPr lang="en-US" sz="2200" b="1" dirty="0">
                <a:solidFill>
                  <a:srgbClr val="000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= </a:t>
            </a:r>
            <a:r>
              <a:rPr lang="en-US" sz="2200" b="1" dirty="0" smtClean="0">
                <a:solidFill>
                  <a:srgbClr val="FFFFFF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93.1%</a:t>
            </a:r>
          </a:p>
          <a:p>
            <a:endParaRPr lang="en-US" sz="2200" b="1" dirty="0">
              <a:solidFill>
                <a:srgbClr val="FFFFFF"/>
              </a:solidFill>
              <a:latin typeface="Aparajita" panose="020B0604020202020204" pitchFamily="34" charset="0"/>
              <a:cs typeface="Aparajita" panose="020B0604020202020204" pitchFamily="34" charset="0"/>
            </a:endParaRPr>
          </a:p>
          <a:p>
            <a:pPr algn="ctr"/>
            <a:r>
              <a:rPr lang="en-US" sz="2000" u="sng" dirty="0">
                <a:solidFill>
                  <a:srgbClr val="000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Total all year</a:t>
            </a:r>
            <a:r>
              <a:rPr lang="en-US" sz="2000" dirty="0">
                <a:solidFill>
                  <a:srgbClr val="000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 </a:t>
            </a:r>
          </a:p>
          <a:p>
            <a:pPr algn="ctr"/>
            <a:r>
              <a:rPr lang="en-US" sz="2000" dirty="0">
                <a:solidFill>
                  <a:srgbClr val="000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4,143 total student tasks on the ICU list. </a:t>
            </a:r>
          </a:p>
          <a:p>
            <a:pPr algn="ctr"/>
            <a:r>
              <a:rPr lang="en-US" sz="2400" b="1" dirty="0">
                <a:solidFill>
                  <a:srgbClr val="000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3,893 student tasks completed proficiently with timely, narrative, descriptive, standards-based feedback, </a:t>
            </a:r>
          </a:p>
          <a:p>
            <a:pPr algn="ctr"/>
            <a:r>
              <a:rPr lang="en-US" sz="2400" b="1" dirty="0">
                <a:solidFill>
                  <a:srgbClr val="000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which is </a:t>
            </a:r>
            <a:r>
              <a:rPr lang="en-US" sz="3200" b="1" dirty="0">
                <a:solidFill>
                  <a:srgbClr val="FFFFFF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94% completion proficiently with zero numerical contribution to their final grade</a:t>
            </a:r>
            <a:r>
              <a:rPr lang="en-US" sz="3200" b="1" dirty="0">
                <a:solidFill>
                  <a:srgbClr val="000000"/>
                </a:solidFill>
                <a:latin typeface="Aparajita" panose="020B0604020202020204" pitchFamily="34" charset="0"/>
                <a:cs typeface="Aparajita" panose="020B0604020202020204" pitchFamily="34" charset="0"/>
              </a:rPr>
              <a:t>. </a:t>
            </a:r>
            <a:r>
              <a:rPr lang="en-US" sz="3200" b="1" dirty="0">
                <a:solidFill>
                  <a:srgbClr val="000000"/>
                </a:solidFill>
                <a:latin typeface="Aparajita" panose="020B0604020202020204" pitchFamily="34" charset="0"/>
                <a:cs typeface="Aparajita" panose="020B0604020202020204" pitchFamily="34" charset="0"/>
                <a:sym typeface="Wingdings" panose="05000000000000000000" pitchFamily="2" charset="2"/>
              </a:rPr>
              <a:t> </a:t>
            </a:r>
            <a:endParaRPr lang="en-US" sz="3200" b="1" dirty="0">
              <a:solidFill>
                <a:srgbClr val="000000"/>
              </a:solidFill>
              <a:latin typeface="Aparajita" panose="020B0604020202020204" pitchFamily="34" charset="0"/>
              <a:cs typeface="Aparajita" panose="020B0604020202020204" pitchFamily="34" charset="0"/>
            </a:endParaRPr>
          </a:p>
          <a:p>
            <a:endParaRPr lang="en-US" sz="2200" b="1" dirty="0">
              <a:solidFill>
                <a:srgbClr val="FFFFFF"/>
              </a:solidFill>
              <a:latin typeface="Aparajita" panose="020B0604020202020204" pitchFamily="34" charset="0"/>
              <a:cs typeface="Aparajita" panose="020B0604020202020204" pitchFamily="34" charset="0"/>
            </a:endParaRPr>
          </a:p>
          <a:p>
            <a:endParaRPr lang="en-US" sz="2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2193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781800"/>
          </a:xfrm>
        </p:spPr>
        <p:txBody>
          <a:bodyPr/>
          <a:lstStyle/>
          <a:p>
            <a:pPr marL="0" indent="0" algn="ctr">
              <a:buNone/>
            </a:pPr>
            <a:r>
              <a:rPr lang="en-US" sz="4000" b="1" dirty="0" smtClean="0">
                <a:latin typeface="Cambria" panose="02040503050406030204" pitchFamily="18" charset="0"/>
              </a:rPr>
              <a:t>Want more information?</a:t>
            </a:r>
          </a:p>
          <a:p>
            <a:pPr marL="0" indent="0" algn="ctr">
              <a:buNone/>
            </a:pPr>
            <a:endParaRPr lang="en-US" sz="4000" b="1" dirty="0" smtClean="0">
              <a:solidFill>
                <a:srgbClr val="008000"/>
              </a:solidFill>
              <a:latin typeface="Cambria" panose="02040503050406030204" pitchFamily="18" charset="0"/>
            </a:endParaRPr>
          </a:p>
          <a:p>
            <a:pPr marL="0" indent="0" algn="ctr">
              <a:buNone/>
            </a:pPr>
            <a:r>
              <a:rPr lang="en-US" sz="4000" b="1" dirty="0" smtClean="0">
                <a:solidFill>
                  <a:srgbClr val="008000"/>
                </a:solidFill>
                <a:latin typeface="Cambria" panose="02040503050406030204" pitchFamily="18" charset="0"/>
              </a:rPr>
              <a:t>STEM</a:t>
            </a:r>
            <a:r>
              <a:rPr lang="en-US" sz="4000" b="1" dirty="0" smtClean="0">
                <a:latin typeface="Cambria" panose="02040503050406030204" pitchFamily="18" charset="0"/>
              </a:rPr>
              <a:t> </a:t>
            </a:r>
            <a:r>
              <a:rPr lang="en-US" sz="4000" b="1" dirty="0">
                <a:latin typeface="Cambria" panose="02040503050406030204" pitchFamily="18" charset="0"/>
              </a:rPr>
              <a:t>&amp; 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</a:rPr>
              <a:t>Flower</a:t>
            </a:r>
            <a:r>
              <a:rPr lang="en-US" sz="4000" b="1" dirty="0">
                <a:latin typeface="Cambria" panose="02040503050406030204" pitchFamily="18" charset="0"/>
              </a:rPr>
              <a:t> Learning Consultants</a:t>
            </a:r>
            <a:endParaRPr lang="en-US" sz="4000" dirty="0">
              <a:latin typeface="Cambria" panose="02040503050406030204" pitchFamily="18" charset="0"/>
            </a:endParaRPr>
          </a:p>
          <a:p>
            <a:pPr marL="0" indent="0" algn="ctr">
              <a:buNone/>
            </a:pPr>
            <a:r>
              <a:rPr lang="en-US" sz="4000" b="1" dirty="0">
                <a:solidFill>
                  <a:srgbClr val="008000"/>
                </a:solidFill>
                <a:latin typeface="Cambria" panose="02040503050406030204" pitchFamily="18" charset="0"/>
              </a:rPr>
              <a:t>Stem</a:t>
            </a:r>
            <a:r>
              <a:rPr lang="en-US" sz="4000" b="1" dirty="0">
                <a:latin typeface="Cambria" panose="02040503050406030204" pitchFamily="18" charset="0"/>
              </a:rPr>
              <a:t>and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</a:rPr>
              <a:t>flower</a:t>
            </a:r>
            <a:r>
              <a:rPr lang="en-US" sz="4000" b="1" dirty="0">
                <a:latin typeface="Cambria" panose="02040503050406030204" pitchFamily="18" charset="0"/>
              </a:rPr>
              <a:t>learning.com</a:t>
            </a:r>
            <a:endParaRPr lang="en-US" sz="4000" dirty="0">
              <a:latin typeface="Cambria" panose="02040503050406030204" pitchFamily="18" charset="0"/>
            </a:endParaRPr>
          </a:p>
          <a:p>
            <a:pPr marL="0" indent="0" algn="ctr">
              <a:buNone/>
            </a:pPr>
            <a:r>
              <a:rPr lang="en-US" sz="4000" b="1" dirty="0">
                <a:solidFill>
                  <a:srgbClr val="008000"/>
                </a:solidFill>
                <a:latin typeface="Cambria" panose="02040503050406030204" pitchFamily="18" charset="0"/>
              </a:rPr>
              <a:t>stem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</a:rPr>
              <a:t>flower</a:t>
            </a:r>
            <a:r>
              <a:rPr lang="en-US" sz="4000" b="1" dirty="0">
                <a:latin typeface="Cambria" panose="02040503050406030204" pitchFamily="18" charset="0"/>
              </a:rPr>
              <a:t>lc@gmail.com</a:t>
            </a:r>
            <a:endParaRPr lang="en-US" sz="4000" dirty="0">
              <a:latin typeface="Cambria" panose="02040503050406030204" pitchFamily="18" charset="0"/>
            </a:endParaRPr>
          </a:p>
          <a:p>
            <a:pPr marL="0" indent="0" algn="ctr">
              <a:buNone/>
            </a:pPr>
            <a:r>
              <a:rPr lang="en-US" sz="4000" b="1" dirty="0">
                <a:latin typeface="Cambria" panose="02040503050406030204" pitchFamily="18" charset="0"/>
              </a:rPr>
              <a:t>@</a:t>
            </a:r>
            <a:r>
              <a:rPr lang="en-US" sz="4000" b="1" dirty="0" err="1">
                <a:solidFill>
                  <a:srgbClr val="008000"/>
                </a:solidFill>
                <a:latin typeface="Cambria" panose="02040503050406030204" pitchFamily="18" charset="0"/>
              </a:rPr>
              <a:t>stem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flower</a:t>
            </a:r>
            <a:r>
              <a:rPr lang="en-US" sz="4000" b="1" dirty="0" err="1">
                <a:latin typeface="Cambria" panose="02040503050406030204" pitchFamily="18" charset="0"/>
              </a:rPr>
              <a:t>lc</a:t>
            </a:r>
            <a:endParaRPr lang="en-US" sz="4000" dirty="0">
              <a:latin typeface="Cambria" panose="02040503050406030204" pitchFamily="18" charset="0"/>
            </a:endParaRPr>
          </a:p>
          <a:p>
            <a:pPr marL="0" indent="0" algn="ctr">
              <a:buNone/>
            </a:pPr>
            <a:endParaRPr lang="en-US" sz="4000" b="1" dirty="0" smtClean="0">
              <a:latin typeface="Cambria" panose="02040503050406030204" pitchFamily="18" charset="0"/>
            </a:endParaRPr>
          </a:p>
          <a:p>
            <a:pPr marL="0" indent="0" algn="ctr">
              <a:buNone/>
            </a:pPr>
            <a:r>
              <a:rPr lang="en-US" sz="4000" b="1" dirty="0" smtClean="0">
                <a:solidFill>
                  <a:srgbClr val="FF0000"/>
                </a:solidFill>
                <a:latin typeface="Cambria" panose="02040503050406030204" pitchFamily="18" charset="0"/>
              </a:rPr>
              <a:t>Aric 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</a:rPr>
              <a:t>Foster </a:t>
            </a:r>
            <a:r>
              <a:rPr lang="en-US" sz="4000" b="1" dirty="0">
                <a:latin typeface="Cambria" panose="02040503050406030204" pitchFamily="18" charset="0"/>
              </a:rPr>
              <a:t>     </a:t>
            </a:r>
            <a:r>
              <a:rPr lang="en-US" sz="4000" b="1" dirty="0">
                <a:solidFill>
                  <a:srgbClr val="008000"/>
                </a:solidFill>
                <a:latin typeface="Cambria" panose="02040503050406030204" pitchFamily="18" charset="0"/>
              </a:rPr>
              <a:t>Megan Moran</a:t>
            </a:r>
            <a:endParaRPr lang="en-US" sz="4000" dirty="0">
              <a:solidFill>
                <a:srgbClr val="008000"/>
              </a:solidFill>
              <a:latin typeface="Cambria" panose="02040503050406030204" pitchFamily="18" charset="0"/>
            </a:endParaRPr>
          </a:p>
          <a:p>
            <a:pPr marL="0" indent="0" algn="ctr">
              <a:buNone/>
            </a:pP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</a:rPr>
              <a:t>@Aricfoster2 </a:t>
            </a:r>
            <a:r>
              <a:rPr lang="en-US" sz="4000" b="1" dirty="0">
                <a:latin typeface="Cambria" panose="02040503050406030204" pitchFamily="18" charset="0"/>
              </a:rPr>
              <a:t>     </a:t>
            </a:r>
            <a:r>
              <a:rPr lang="en-US" sz="4000" b="1" dirty="0">
                <a:solidFill>
                  <a:srgbClr val="008000"/>
                </a:solidFill>
                <a:latin typeface="Cambria" panose="02040503050406030204" pitchFamily="18" charset="0"/>
              </a:rPr>
              <a:t>@</a:t>
            </a:r>
            <a:r>
              <a:rPr lang="en-US" sz="4000" b="1" dirty="0" err="1">
                <a:solidFill>
                  <a:srgbClr val="008000"/>
                </a:solidFill>
                <a:latin typeface="Cambria" panose="02040503050406030204" pitchFamily="18" charset="0"/>
              </a:rPr>
              <a:t>MeganCMoMo</a:t>
            </a:r>
            <a:endParaRPr lang="en-US" sz="4000" dirty="0">
              <a:solidFill>
                <a:srgbClr val="008000"/>
              </a:solidFill>
              <a:latin typeface="Cambria" panose="02040503050406030204" pitchFamily="18" charset="0"/>
            </a:endParaRPr>
          </a:p>
          <a:p>
            <a:pPr marL="0" indent="0">
              <a:buNone/>
            </a:pP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5774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392362"/>
          </a:xfrm>
        </p:spPr>
        <p:txBody>
          <a:bodyPr/>
          <a:lstStyle/>
          <a:p>
            <a:r>
              <a:rPr lang="en-US" dirty="0" smtClean="0">
                <a:solidFill>
                  <a:srgbClr val="FFC000"/>
                </a:solidFill>
                <a:latin typeface="Cambria" panose="02040503050406030204" pitchFamily="18" charset="0"/>
              </a:rPr>
              <a:t>What if there were NO GRADES? No numbers, percentages, or indicators?</a:t>
            </a:r>
            <a:endParaRPr lang="en-US" dirty="0">
              <a:solidFill>
                <a:srgbClr val="FFC000"/>
              </a:solidFill>
              <a:latin typeface="Cambria" panose="020405030504060302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819400"/>
            <a:ext cx="8229600" cy="3306763"/>
          </a:xfrm>
        </p:spPr>
        <p:txBody>
          <a:bodyPr/>
          <a:lstStyle/>
          <a:p>
            <a:pPr marL="0" indent="0" algn="ctr">
              <a:buNone/>
            </a:pPr>
            <a:endParaRPr lang="en-US" dirty="0" smtClean="0">
              <a:solidFill>
                <a:srgbClr val="FFC000"/>
              </a:solidFill>
              <a:latin typeface="Cambria" panose="02040503050406030204" pitchFamily="18" charset="0"/>
            </a:endParaRPr>
          </a:p>
          <a:p>
            <a:pPr marL="0" indent="0" algn="ctr">
              <a:buNone/>
            </a:pPr>
            <a:r>
              <a:rPr lang="en-US" dirty="0" smtClean="0">
                <a:solidFill>
                  <a:srgbClr val="FFC000"/>
                </a:solidFill>
                <a:latin typeface="Cambria" panose="02040503050406030204" pitchFamily="18" charset="0"/>
              </a:rPr>
              <a:t>Discuss with neighbors and pick one “pro” and one “con” group member to share out in three minutes. </a:t>
            </a:r>
            <a:endParaRPr lang="en-US" dirty="0">
              <a:solidFill>
                <a:srgbClr val="FFC000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7727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5851525"/>
          </a:xfrm>
        </p:spPr>
        <p:txBody>
          <a:bodyPr/>
          <a:lstStyle/>
          <a:p>
            <a:r>
              <a:rPr lang="en-US" sz="3200" dirty="0" smtClean="0">
                <a:solidFill>
                  <a:srgbClr val="FFC000"/>
                </a:solidFill>
                <a:latin typeface="Cambria" panose="02040503050406030204" pitchFamily="18" charset="0"/>
              </a:rPr>
              <a:t>I realized that eventually, if kids understand growth mindset, culture of learning, and are “in,” then they don’t need numbers. </a:t>
            </a:r>
            <a:endParaRPr lang="en-US" sz="3200" dirty="0">
              <a:solidFill>
                <a:srgbClr val="FFC000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5877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43500" y="-1"/>
            <a:ext cx="4000500" cy="6838121"/>
          </a:xfrm>
        </p:spPr>
        <p:txBody>
          <a:bodyPr/>
          <a:lstStyle/>
          <a:p>
            <a:r>
              <a:rPr lang="en-US" sz="2800" b="1" dirty="0" smtClean="0">
                <a:latin typeface="Cambria" panose="02040503050406030204" pitchFamily="18" charset="0"/>
                <a:cs typeface="Aparajita" panose="020B0604020202020204" pitchFamily="34" charset="0"/>
              </a:rPr>
              <a:t>Which is the most effective feedback for mi </a:t>
            </a:r>
            <a:r>
              <a:rPr lang="en-US" sz="2800" b="1" dirty="0" err="1" smtClean="0">
                <a:latin typeface="Cambria" panose="02040503050406030204" pitchFamily="18" charset="0"/>
                <a:cs typeface="Aparajita" panose="020B0604020202020204" pitchFamily="34" charset="0"/>
              </a:rPr>
              <a:t>hijito</a:t>
            </a:r>
            <a:r>
              <a:rPr lang="en-US" sz="2800" b="1" dirty="0" smtClean="0">
                <a:latin typeface="Cambria" panose="02040503050406030204" pitchFamily="18" charset="0"/>
                <a:cs typeface="Aparajita" panose="020B0604020202020204" pitchFamily="34" charset="0"/>
              </a:rPr>
              <a:t>?</a:t>
            </a:r>
          </a:p>
          <a:p>
            <a:endParaRPr lang="en-US" sz="3200" dirty="0" smtClean="0">
              <a:solidFill>
                <a:srgbClr val="FF0000"/>
              </a:solidFill>
              <a:latin typeface="Cambria" panose="02040503050406030204" pitchFamily="18" charset="0"/>
              <a:cs typeface="Aparajita" panose="020B0604020202020204" pitchFamily="34" charset="0"/>
            </a:endParaRPr>
          </a:p>
          <a:p>
            <a:r>
              <a:rPr lang="en-US" sz="3200" dirty="0" smtClean="0">
                <a:solidFill>
                  <a:srgbClr val="FF0000"/>
                </a:solidFill>
                <a:latin typeface="Cambria" panose="02040503050406030204" pitchFamily="18" charset="0"/>
                <a:cs typeface="Aparajita" panose="020B0604020202020204" pitchFamily="34" charset="0"/>
              </a:rPr>
              <a:t>“Good job”</a:t>
            </a:r>
          </a:p>
          <a:p>
            <a:endParaRPr lang="en-US" sz="3200" dirty="0" smtClean="0">
              <a:solidFill>
                <a:srgbClr val="FF0000"/>
              </a:solidFill>
              <a:latin typeface="Cambria" panose="02040503050406030204" pitchFamily="18" charset="0"/>
              <a:cs typeface="Aparajita" panose="020B0604020202020204" pitchFamily="34" charset="0"/>
            </a:endParaRPr>
          </a:p>
          <a:p>
            <a:r>
              <a:rPr lang="en-US" sz="3200" dirty="0" smtClean="0">
                <a:solidFill>
                  <a:srgbClr val="0066FF"/>
                </a:solidFill>
                <a:latin typeface="Cambria" panose="02040503050406030204" pitchFamily="18" charset="0"/>
                <a:cs typeface="Aparajita" panose="020B0604020202020204" pitchFamily="34" charset="0"/>
              </a:rPr>
              <a:t>2.0 in focus</a:t>
            </a:r>
          </a:p>
          <a:p>
            <a:r>
              <a:rPr lang="en-US" sz="3200" dirty="0" smtClean="0">
                <a:solidFill>
                  <a:srgbClr val="0066FF"/>
                </a:solidFill>
                <a:latin typeface="Cambria" panose="02040503050406030204" pitchFamily="18" charset="0"/>
                <a:cs typeface="Aparajita" panose="020B0604020202020204" pitchFamily="34" charset="0"/>
              </a:rPr>
              <a:t>1.5 in speed</a:t>
            </a:r>
          </a:p>
          <a:p>
            <a:r>
              <a:rPr lang="en-US" sz="3200" dirty="0" smtClean="0">
                <a:solidFill>
                  <a:srgbClr val="0066FF"/>
                </a:solidFill>
                <a:latin typeface="Cambria" panose="02040503050406030204" pitchFamily="18" charset="0"/>
                <a:cs typeface="Aparajita" panose="020B0604020202020204" pitchFamily="34" charset="0"/>
              </a:rPr>
              <a:t>3.0 in aesthetics</a:t>
            </a:r>
          </a:p>
          <a:p>
            <a:r>
              <a:rPr lang="en-US" sz="3200" dirty="0" smtClean="0">
                <a:solidFill>
                  <a:srgbClr val="0066FF"/>
                </a:solidFill>
                <a:latin typeface="Cambria" panose="02040503050406030204" pitchFamily="18" charset="0"/>
                <a:cs typeface="Aparajita" panose="020B0604020202020204" pitchFamily="34" charset="0"/>
              </a:rPr>
              <a:t>2.0 in splashing</a:t>
            </a:r>
          </a:p>
          <a:p>
            <a:endParaRPr lang="en-US" sz="3200" dirty="0">
              <a:solidFill>
                <a:srgbClr val="0066FF"/>
              </a:solidFill>
              <a:latin typeface="Cambria" panose="02040503050406030204" pitchFamily="18" charset="0"/>
              <a:cs typeface="Aparajita" panose="020B0604020202020204" pitchFamily="34" charset="0"/>
            </a:endParaRPr>
          </a:p>
          <a:p>
            <a:r>
              <a:rPr lang="en-US" sz="3200" dirty="0" smtClean="0">
                <a:solidFill>
                  <a:srgbClr val="660066"/>
                </a:solidFill>
                <a:latin typeface="Cambria" panose="02040503050406030204" pitchFamily="18" charset="0"/>
                <a:cs typeface="Aparajita" panose="020B0604020202020204" pitchFamily="34" charset="0"/>
              </a:rPr>
              <a:t>“Too slow; try again”</a:t>
            </a:r>
            <a:endParaRPr lang="en-US" sz="2800" dirty="0" smtClean="0">
              <a:solidFill>
                <a:srgbClr val="660066"/>
              </a:solidFill>
              <a:latin typeface="Cambria" panose="02040503050406030204" pitchFamily="18" charset="0"/>
              <a:cs typeface="Aparajita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57250" y="837371"/>
            <a:ext cx="685799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537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43500" y="-1"/>
            <a:ext cx="4000500" cy="6838121"/>
          </a:xfrm>
        </p:spPr>
        <p:txBody>
          <a:bodyPr/>
          <a:lstStyle/>
          <a:p>
            <a:r>
              <a:rPr lang="en-US" sz="2800" b="1" dirty="0" smtClean="0">
                <a:latin typeface="Cambria" panose="02040503050406030204" pitchFamily="18" charset="0"/>
                <a:cs typeface="Aparajita" panose="020B0604020202020204" pitchFamily="34" charset="0"/>
              </a:rPr>
              <a:t>Which is the most effective feedback for mi </a:t>
            </a:r>
            <a:r>
              <a:rPr lang="en-US" sz="2800" b="1" dirty="0" err="1" smtClean="0">
                <a:latin typeface="Cambria" panose="02040503050406030204" pitchFamily="18" charset="0"/>
                <a:cs typeface="Aparajita" panose="020B0604020202020204" pitchFamily="34" charset="0"/>
              </a:rPr>
              <a:t>hijito</a:t>
            </a:r>
            <a:r>
              <a:rPr lang="en-US" sz="2800" b="1" dirty="0" smtClean="0">
                <a:latin typeface="Cambria" panose="02040503050406030204" pitchFamily="18" charset="0"/>
                <a:cs typeface="Aparajita" panose="020B0604020202020204" pitchFamily="34" charset="0"/>
              </a:rPr>
              <a:t>?</a:t>
            </a:r>
          </a:p>
          <a:p>
            <a:r>
              <a:rPr lang="en-US" sz="2800" b="1" dirty="0" smtClean="0">
                <a:solidFill>
                  <a:srgbClr val="008000"/>
                </a:solidFill>
                <a:latin typeface="Cambria" panose="02040503050406030204" pitchFamily="18" charset="0"/>
                <a:cs typeface="Aparajita" panose="020B0604020202020204" pitchFamily="34" charset="0"/>
              </a:rPr>
              <a:t>“I see you running. Is it challenging to run in the water? Why? What are you doing with your feet? What do you notice? I notice that the faster you run, the more you splash. Show me again. I can’t wait to see you run in the water again.”</a:t>
            </a:r>
            <a:endParaRPr lang="en-US" sz="2800" b="1" dirty="0">
              <a:solidFill>
                <a:srgbClr val="008000"/>
              </a:solidFill>
              <a:latin typeface="Cambria" panose="02040503050406030204" pitchFamily="18" charset="0"/>
              <a:cs typeface="Aparajita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57250" y="837371"/>
            <a:ext cx="685799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140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43500" y="-1"/>
            <a:ext cx="4000500" cy="6838121"/>
          </a:xfrm>
        </p:spPr>
        <p:txBody>
          <a:bodyPr/>
          <a:lstStyle/>
          <a:p>
            <a:r>
              <a:rPr lang="en-US" sz="2800" b="1" dirty="0" smtClean="0">
                <a:latin typeface="Cambria" panose="02040503050406030204" pitchFamily="18" charset="0"/>
                <a:cs typeface="Aparajita" panose="020B0604020202020204" pitchFamily="34" charset="0"/>
              </a:rPr>
              <a:t>#TTOG = Teachers Throwing Out </a:t>
            </a:r>
            <a:r>
              <a:rPr lang="en-US" sz="2800" b="1" dirty="0">
                <a:latin typeface="Cambria" panose="02040503050406030204" pitchFamily="18" charset="0"/>
                <a:cs typeface="Aparajita" panose="020B0604020202020204" pitchFamily="34" charset="0"/>
              </a:rPr>
              <a:t>G</a:t>
            </a:r>
            <a:r>
              <a:rPr lang="en-US" sz="2800" b="1" dirty="0" smtClean="0">
                <a:latin typeface="Cambria" panose="02040503050406030204" pitchFamily="18" charset="0"/>
                <a:cs typeface="Aparajita" panose="020B0604020202020204" pitchFamily="34" charset="0"/>
              </a:rPr>
              <a:t>rades</a:t>
            </a:r>
          </a:p>
          <a:p>
            <a:endParaRPr lang="en-US" sz="2800" b="1" dirty="0" smtClean="0">
              <a:latin typeface="Cambria" panose="02040503050406030204" pitchFamily="18" charset="0"/>
              <a:cs typeface="Aparajita" panose="020B0604020202020204" pitchFamily="34" charset="0"/>
            </a:endParaRPr>
          </a:p>
          <a:p>
            <a:r>
              <a:rPr lang="en-US" sz="3200" b="1" dirty="0" smtClean="0">
                <a:solidFill>
                  <a:srgbClr val="FF0000"/>
                </a:solidFill>
                <a:latin typeface="Cambria" panose="02040503050406030204" pitchFamily="18" charset="0"/>
                <a:cs typeface="Aparajita" panose="020B0604020202020204" pitchFamily="34" charset="0"/>
              </a:rPr>
              <a:t>Star </a:t>
            </a:r>
            <a:r>
              <a:rPr lang="en-US" sz="3200" b="1" dirty="0" err="1" smtClean="0">
                <a:solidFill>
                  <a:srgbClr val="FF0000"/>
                </a:solidFill>
                <a:latin typeface="Cambria" panose="02040503050406030204" pitchFamily="18" charset="0"/>
                <a:cs typeface="Aparajita" panose="020B0604020202020204" pitchFamily="34" charset="0"/>
              </a:rPr>
              <a:t>Sackstein</a:t>
            </a:r>
            <a:r>
              <a:rPr lang="en-US" sz="3200" b="1" dirty="0" smtClean="0">
                <a:solidFill>
                  <a:srgbClr val="FF0000"/>
                </a:solidFill>
                <a:latin typeface="Cambria" panose="02040503050406030204" pitchFamily="18" charset="0"/>
                <a:cs typeface="Aparajita" panose="020B0604020202020204" pitchFamily="34" charset="0"/>
              </a:rPr>
              <a:t> @</a:t>
            </a:r>
            <a:r>
              <a:rPr lang="en-US" sz="3200" b="1" dirty="0" err="1" smtClean="0">
                <a:solidFill>
                  <a:srgbClr val="FF0000"/>
                </a:solidFill>
                <a:latin typeface="Cambria" panose="02040503050406030204" pitchFamily="18" charset="0"/>
                <a:cs typeface="Aparajita" panose="020B0604020202020204" pitchFamily="34" charset="0"/>
              </a:rPr>
              <a:t>mssackstein</a:t>
            </a:r>
            <a:endParaRPr lang="en-US" sz="3200" b="1" dirty="0" smtClean="0">
              <a:solidFill>
                <a:srgbClr val="FF0000"/>
              </a:solidFill>
              <a:latin typeface="Cambria" panose="02040503050406030204" pitchFamily="18" charset="0"/>
              <a:cs typeface="Aparajita" panose="020B0604020202020204" pitchFamily="34" charset="0"/>
            </a:endParaRPr>
          </a:p>
          <a:p>
            <a:endParaRPr lang="en-US" sz="3200" b="1" dirty="0">
              <a:solidFill>
                <a:srgbClr val="FF0000"/>
              </a:solidFill>
              <a:latin typeface="Cambria" panose="02040503050406030204" pitchFamily="18" charset="0"/>
              <a:cs typeface="Aparajita" panose="020B0604020202020204" pitchFamily="34" charset="0"/>
            </a:endParaRPr>
          </a:p>
          <a:p>
            <a:r>
              <a:rPr lang="en-US" sz="3200" b="1" dirty="0" smtClean="0">
                <a:solidFill>
                  <a:srgbClr val="FF0000"/>
                </a:solidFill>
                <a:latin typeface="Cambria" panose="02040503050406030204" pitchFamily="18" charset="0"/>
                <a:cs typeface="Aparajita" panose="020B0604020202020204" pitchFamily="34" charset="0"/>
              </a:rPr>
              <a:t>Mark Barnes</a:t>
            </a:r>
          </a:p>
          <a:p>
            <a:r>
              <a:rPr lang="en-US" sz="3200" b="1" dirty="0" smtClean="0">
                <a:solidFill>
                  <a:srgbClr val="FF0000"/>
                </a:solidFill>
                <a:latin typeface="Cambria" panose="02040503050406030204" pitchFamily="18" charset="0"/>
                <a:cs typeface="Aparajita" panose="020B0604020202020204" pitchFamily="34" charset="0"/>
              </a:rPr>
              <a:t>@markbarnes19</a:t>
            </a:r>
          </a:p>
          <a:p>
            <a:r>
              <a:rPr lang="en-US" sz="3200" b="1" i="1" dirty="0" smtClean="0">
                <a:solidFill>
                  <a:srgbClr val="FF0000"/>
                </a:solidFill>
                <a:latin typeface="Cambria" panose="02040503050406030204" pitchFamily="18" charset="0"/>
                <a:cs typeface="Aparajita" panose="020B0604020202020204" pitchFamily="34" charset="0"/>
              </a:rPr>
              <a:t>Assessment 3.0: Throw out your gradebook and inspire learning</a:t>
            </a:r>
            <a:endParaRPr lang="en-US" sz="3200" b="1" i="1" dirty="0" smtClean="0">
              <a:solidFill>
                <a:srgbClr val="0066FF"/>
              </a:solidFill>
              <a:latin typeface="Cambria" panose="02040503050406030204" pitchFamily="18" charset="0"/>
              <a:cs typeface="Aparajita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57250" y="837371"/>
            <a:ext cx="685799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473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9" t="8880" b="8437"/>
          <a:stretch/>
        </p:blipFill>
        <p:spPr>
          <a:xfrm rot="5400000">
            <a:off x="1622821" y="1463279"/>
            <a:ext cx="5898358" cy="3733800"/>
          </a:xfrm>
        </p:spPr>
      </p:pic>
    </p:spTree>
    <p:extLst>
      <p:ext uri="{BB962C8B-B14F-4D97-AF65-F5344CB8AC3E}">
        <p14:creationId xmlns:p14="http://schemas.microsoft.com/office/powerpoint/2010/main" val="3880587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419600" y="76200"/>
            <a:ext cx="4724400" cy="6781800"/>
          </a:xfrm>
        </p:spPr>
        <p:txBody>
          <a:bodyPr/>
          <a:lstStyle/>
          <a:p>
            <a:r>
              <a:rPr lang="en-US" sz="2800" dirty="0" smtClean="0">
                <a:solidFill>
                  <a:srgbClr val="FFC000"/>
                </a:solidFill>
                <a:latin typeface="Cambria" panose="02040503050406030204" pitchFamily="18" charset="0"/>
                <a:cs typeface="Aparajita" panose="020B0604020202020204" pitchFamily="34" charset="0"/>
              </a:rPr>
              <a:t>SBL </a:t>
            </a:r>
            <a:r>
              <a:rPr lang="en-US" sz="2800" dirty="0" smtClean="0">
                <a:solidFill>
                  <a:srgbClr val="FFC000"/>
                </a:solidFill>
                <a:latin typeface="Cambria" panose="02040503050406030204" pitchFamily="18" charset="0"/>
                <a:cs typeface="Aparajita" panose="020B0604020202020204" pitchFamily="34" charset="0"/>
                <a:sym typeface="Wingdings" panose="05000000000000000000" pitchFamily="2" charset="2"/>
              </a:rPr>
              <a:t> TTOG</a:t>
            </a:r>
            <a:endParaRPr lang="en-US" sz="2800" dirty="0" smtClean="0">
              <a:solidFill>
                <a:srgbClr val="FFC000"/>
              </a:solidFill>
              <a:latin typeface="Cambria" panose="02040503050406030204" pitchFamily="18" charset="0"/>
              <a:cs typeface="Aparajita" panose="020B0604020202020204" pitchFamily="34" charset="0"/>
            </a:endParaRPr>
          </a:p>
          <a:p>
            <a:r>
              <a:rPr lang="en-US" sz="4800" dirty="0" smtClean="0">
                <a:solidFill>
                  <a:srgbClr val="FFC000"/>
                </a:solidFill>
                <a:latin typeface="Cambria" panose="02040503050406030204" pitchFamily="18" charset="0"/>
                <a:cs typeface="Aparajita" panose="020B0604020202020204" pitchFamily="34" charset="0"/>
              </a:rPr>
              <a:t>AP Lit. Seniors</a:t>
            </a:r>
          </a:p>
          <a:p>
            <a:endParaRPr lang="en-US" sz="2800" dirty="0">
              <a:solidFill>
                <a:srgbClr val="FFC000"/>
              </a:solidFill>
              <a:latin typeface="Aparajita" panose="020B0604020202020204" pitchFamily="34" charset="0"/>
              <a:cs typeface="Aparajita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1" r="12509"/>
          <a:stretch/>
        </p:blipFill>
        <p:spPr>
          <a:xfrm>
            <a:off x="-689890" y="0"/>
            <a:ext cx="51094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363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419600" y="76200"/>
            <a:ext cx="4724400" cy="6781800"/>
          </a:xfrm>
        </p:spPr>
        <p:txBody>
          <a:bodyPr/>
          <a:lstStyle/>
          <a:p>
            <a:r>
              <a:rPr lang="en-US" sz="2800" dirty="0" smtClean="0">
                <a:solidFill>
                  <a:srgbClr val="FFC000"/>
                </a:solidFill>
                <a:latin typeface="Cambria" panose="02040503050406030204" pitchFamily="18" charset="0"/>
                <a:cs typeface="Aparajita" panose="020B0604020202020204" pitchFamily="34" charset="0"/>
              </a:rPr>
              <a:t>SBL </a:t>
            </a:r>
            <a:r>
              <a:rPr lang="en-US" sz="2800" dirty="0" smtClean="0">
                <a:solidFill>
                  <a:srgbClr val="FFC000"/>
                </a:solidFill>
                <a:latin typeface="Cambria" panose="02040503050406030204" pitchFamily="18" charset="0"/>
                <a:cs typeface="Aparajita" panose="020B0604020202020204" pitchFamily="34" charset="0"/>
                <a:sym typeface="Wingdings" panose="05000000000000000000" pitchFamily="2" charset="2"/>
              </a:rPr>
              <a:t> TTOG</a:t>
            </a:r>
            <a:endParaRPr lang="en-US" sz="2800" dirty="0" smtClean="0">
              <a:solidFill>
                <a:srgbClr val="FFC000"/>
              </a:solidFill>
              <a:latin typeface="Cambria" panose="02040503050406030204" pitchFamily="18" charset="0"/>
              <a:cs typeface="Aparajita" panose="020B0604020202020204" pitchFamily="34" charset="0"/>
            </a:endParaRPr>
          </a:p>
          <a:p>
            <a:r>
              <a:rPr lang="en-US" sz="3200" dirty="0" smtClean="0">
                <a:solidFill>
                  <a:srgbClr val="FFC000"/>
                </a:solidFill>
                <a:latin typeface="Cambria" panose="02040503050406030204" pitchFamily="18" charset="0"/>
                <a:cs typeface="Aparajita" panose="020B0604020202020204" pitchFamily="34" charset="0"/>
              </a:rPr>
              <a:t>AP Lit. Seniors</a:t>
            </a:r>
          </a:p>
          <a:p>
            <a:r>
              <a:rPr lang="en-US" sz="4800" dirty="0" smtClean="0">
                <a:solidFill>
                  <a:srgbClr val="FFC000"/>
                </a:solidFill>
                <a:latin typeface="Cambria" panose="02040503050406030204" pitchFamily="18" charset="0"/>
                <a:cs typeface="Aparajita" panose="020B0604020202020204" pitchFamily="34" charset="0"/>
              </a:rPr>
              <a:t>6 Standards</a:t>
            </a:r>
            <a:endParaRPr lang="en-US" sz="4400" b="1" dirty="0">
              <a:solidFill>
                <a:srgbClr val="FFFF00"/>
              </a:solidFill>
              <a:latin typeface="Cambria" panose="02040503050406030204" pitchFamily="18" charset="0"/>
              <a:cs typeface="Aparajita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1" r="12509"/>
          <a:stretch/>
        </p:blipFill>
        <p:spPr>
          <a:xfrm>
            <a:off x="-689890" y="0"/>
            <a:ext cx="51094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102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ChangeArrowheads="1"/>
          </p:cNvSpPr>
          <p:nvPr/>
        </p:nvSpPr>
        <p:spPr bwMode="auto">
          <a:xfrm>
            <a:off x="609600" y="0"/>
            <a:ext cx="77724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 altLang="en-US" b="1" u="sng">
              <a:latin typeface="Goudy Old Style" pitchFamily="18" charset="0"/>
            </a:endParaRPr>
          </a:p>
        </p:txBody>
      </p:sp>
      <p:sp>
        <p:nvSpPr>
          <p:cNvPr id="114691" name="Text Box 3"/>
          <p:cNvSpPr txBox="1">
            <a:spLocks noChangeArrowheads="1"/>
          </p:cNvSpPr>
          <p:nvPr/>
        </p:nvSpPr>
        <p:spPr bwMode="auto">
          <a:xfrm>
            <a:off x="0" y="0"/>
            <a:ext cx="9144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altLang="en-US"/>
          </a:p>
        </p:txBody>
      </p:sp>
      <p:sp>
        <p:nvSpPr>
          <p:cNvPr id="114692" name="Text Box 4"/>
          <p:cNvSpPr txBox="1">
            <a:spLocks noChangeArrowheads="1"/>
          </p:cNvSpPr>
          <p:nvPr/>
        </p:nvSpPr>
        <p:spPr bwMode="auto">
          <a:xfrm>
            <a:off x="0" y="333375"/>
            <a:ext cx="9144000" cy="12350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3600" b="1" u="sng" dirty="0"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Question #3:</a:t>
            </a:r>
          </a:p>
          <a:p>
            <a:pPr algn="ctr"/>
            <a:endParaRPr lang="en-US" altLang="en-US" sz="3600" b="1" u="sng" dirty="0"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pPr algn="ctr"/>
            <a:endParaRPr lang="en-US" altLang="en-US" sz="6600" dirty="0"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pPr algn="ctr"/>
            <a:r>
              <a:rPr lang="en-US" altLang="en-US" sz="6600" dirty="0"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How many children do I have?</a:t>
            </a:r>
            <a:r>
              <a:rPr lang="en-US" altLang="en-US" sz="4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 </a:t>
            </a:r>
          </a:p>
          <a:p>
            <a:r>
              <a:rPr lang="en-US" altLang="en-US" sz="4000" b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 </a:t>
            </a:r>
          </a:p>
          <a:p>
            <a:endParaRPr lang="en-US" alt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endParaRPr lang="en-US" alt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endParaRPr lang="en-US" altLang="en-US" sz="3600" b="1" dirty="0">
              <a:solidFill>
                <a:srgbClr val="66006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endParaRPr lang="en-US" altLang="en-US" sz="3600" b="1" dirty="0">
              <a:solidFill>
                <a:srgbClr val="66006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endParaRPr lang="en-US" altLang="en-US" sz="3600" b="1" dirty="0">
              <a:solidFill>
                <a:srgbClr val="00F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endParaRPr lang="en-US" altLang="en-US" sz="3600" b="1" dirty="0">
              <a:solidFill>
                <a:srgbClr val="00F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endParaRPr lang="en-US" altLang="en-US" sz="3600" b="1" dirty="0">
              <a:solidFill>
                <a:srgbClr val="FF66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endParaRPr lang="en-US" altLang="en-US" sz="3400" b="1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endParaRPr lang="en-US" altLang="en-US" sz="3600" b="1" dirty="0"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endParaRPr lang="en-US" altLang="en-US" sz="4000" b="1" dirty="0"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endParaRPr lang="en-US" altLang="en-US" sz="4000" b="1" dirty="0"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endParaRPr lang="en-US" altLang="en-US" sz="4000" b="1" dirty="0"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endParaRPr lang="en-US" altLang="en-US" sz="4400" b="1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419600" y="76200"/>
            <a:ext cx="4724400" cy="6781800"/>
          </a:xfrm>
        </p:spPr>
        <p:txBody>
          <a:bodyPr/>
          <a:lstStyle/>
          <a:p>
            <a:r>
              <a:rPr lang="en-US" sz="2800" dirty="0" smtClean="0">
                <a:solidFill>
                  <a:srgbClr val="FFC000"/>
                </a:solidFill>
                <a:latin typeface="Cambria" panose="02040503050406030204" pitchFamily="18" charset="0"/>
                <a:cs typeface="Aparajita" panose="020B0604020202020204" pitchFamily="34" charset="0"/>
              </a:rPr>
              <a:t>SBL </a:t>
            </a:r>
            <a:r>
              <a:rPr lang="en-US" sz="2800" dirty="0" smtClean="0">
                <a:solidFill>
                  <a:srgbClr val="FFC000"/>
                </a:solidFill>
                <a:latin typeface="Cambria" panose="02040503050406030204" pitchFamily="18" charset="0"/>
                <a:cs typeface="Aparajita" panose="020B0604020202020204" pitchFamily="34" charset="0"/>
                <a:sym typeface="Wingdings" panose="05000000000000000000" pitchFamily="2" charset="2"/>
              </a:rPr>
              <a:t> TTOG</a:t>
            </a:r>
            <a:endParaRPr lang="en-US" sz="2800" dirty="0" smtClean="0">
              <a:solidFill>
                <a:srgbClr val="FFC000"/>
              </a:solidFill>
              <a:latin typeface="Cambria" panose="02040503050406030204" pitchFamily="18" charset="0"/>
              <a:cs typeface="Aparajita" panose="020B0604020202020204" pitchFamily="34" charset="0"/>
            </a:endParaRPr>
          </a:p>
          <a:p>
            <a:r>
              <a:rPr lang="en-US" sz="3200" dirty="0" smtClean="0">
                <a:solidFill>
                  <a:srgbClr val="FFC000"/>
                </a:solidFill>
                <a:latin typeface="Cambria" panose="02040503050406030204" pitchFamily="18" charset="0"/>
                <a:cs typeface="Aparajita" panose="020B0604020202020204" pitchFamily="34" charset="0"/>
              </a:rPr>
              <a:t>AP Lit. Seniors</a:t>
            </a:r>
          </a:p>
          <a:p>
            <a:r>
              <a:rPr lang="en-US" sz="3200" dirty="0" smtClean="0">
                <a:solidFill>
                  <a:srgbClr val="FFC000"/>
                </a:solidFill>
                <a:latin typeface="Cambria" panose="02040503050406030204" pitchFamily="18" charset="0"/>
                <a:cs typeface="Aparajita" panose="020B0604020202020204" pitchFamily="34" charset="0"/>
              </a:rPr>
              <a:t>6 Standards</a:t>
            </a:r>
          </a:p>
          <a:p>
            <a:r>
              <a:rPr lang="en-US" sz="3200" dirty="0" smtClean="0">
                <a:solidFill>
                  <a:srgbClr val="FFC000"/>
                </a:solidFill>
                <a:latin typeface="Cambria" panose="02040503050406030204" pitchFamily="18" charset="0"/>
                <a:cs typeface="Aparajita" panose="020B0604020202020204" pitchFamily="34" charset="0"/>
              </a:rPr>
              <a:t>SE2R: Summarize, Explain, Redirect, Resubmit</a:t>
            </a:r>
          </a:p>
          <a:p>
            <a:endParaRPr lang="en-US" sz="2800" dirty="0">
              <a:solidFill>
                <a:srgbClr val="FFC000"/>
              </a:solidFill>
              <a:latin typeface="Aparajita" panose="020B0604020202020204" pitchFamily="34" charset="0"/>
              <a:cs typeface="Aparajita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000" b="1112"/>
          <a:stretch/>
        </p:blipFill>
        <p:spPr>
          <a:xfrm>
            <a:off x="0" y="0"/>
            <a:ext cx="4876800" cy="678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501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419600" y="76200"/>
            <a:ext cx="4724400" cy="6781800"/>
          </a:xfrm>
        </p:spPr>
        <p:txBody>
          <a:bodyPr/>
          <a:lstStyle/>
          <a:p>
            <a:r>
              <a:rPr lang="en-US" sz="2800" dirty="0" smtClean="0">
                <a:solidFill>
                  <a:srgbClr val="FFC000"/>
                </a:solidFill>
                <a:latin typeface="Cambria" panose="02040503050406030204" pitchFamily="18" charset="0"/>
                <a:cs typeface="Aparajita" panose="020B0604020202020204" pitchFamily="34" charset="0"/>
              </a:rPr>
              <a:t>SBL </a:t>
            </a:r>
            <a:r>
              <a:rPr lang="en-US" sz="2800" dirty="0" smtClean="0">
                <a:solidFill>
                  <a:srgbClr val="FFC000"/>
                </a:solidFill>
                <a:latin typeface="Cambria" panose="02040503050406030204" pitchFamily="18" charset="0"/>
                <a:cs typeface="Aparajita" panose="020B0604020202020204" pitchFamily="34" charset="0"/>
                <a:sym typeface="Wingdings" panose="05000000000000000000" pitchFamily="2" charset="2"/>
              </a:rPr>
              <a:t> TTOG</a:t>
            </a:r>
            <a:endParaRPr lang="en-US" sz="2800" dirty="0" smtClean="0">
              <a:solidFill>
                <a:srgbClr val="FFC000"/>
              </a:solidFill>
              <a:latin typeface="Cambria" panose="02040503050406030204" pitchFamily="18" charset="0"/>
              <a:cs typeface="Aparajita" panose="020B0604020202020204" pitchFamily="34" charset="0"/>
            </a:endParaRPr>
          </a:p>
          <a:p>
            <a:r>
              <a:rPr lang="en-US" sz="3200" dirty="0" smtClean="0">
                <a:solidFill>
                  <a:srgbClr val="FFC000"/>
                </a:solidFill>
                <a:latin typeface="Cambria" panose="02040503050406030204" pitchFamily="18" charset="0"/>
                <a:cs typeface="Aparajita" panose="020B0604020202020204" pitchFamily="34" charset="0"/>
              </a:rPr>
              <a:t>AP Lit. Seniors</a:t>
            </a:r>
          </a:p>
          <a:p>
            <a:r>
              <a:rPr lang="en-US" sz="3200" dirty="0">
                <a:solidFill>
                  <a:srgbClr val="FFC000"/>
                </a:solidFill>
                <a:latin typeface="Cambria" panose="02040503050406030204" pitchFamily="18" charset="0"/>
                <a:cs typeface="Aparajita" panose="020B0604020202020204" pitchFamily="34" charset="0"/>
              </a:rPr>
              <a:t>6 Standards </a:t>
            </a:r>
            <a:endParaRPr lang="en-US" sz="3200" dirty="0" smtClean="0">
              <a:solidFill>
                <a:srgbClr val="FFC000"/>
              </a:solidFill>
              <a:latin typeface="Cambria" panose="02040503050406030204" pitchFamily="18" charset="0"/>
              <a:cs typeface="Aparajita" panose="020B0604020202020204" pitchFamily="34" charset="0"/>
            </a:endParaRPr>
          </a:p>
          <a:p>
            <a:r>
              <a:rPr lang="en-US" sz="3200" dirty="0" smtClean="0">
                <a:solidFill>
                  <a:srgbClr val="FFC000"/>
                </a:solidFill>
                <a:latin typeface="Cambria" panose="02040503050406030204" pitchFamily="18" charset="0"/>
                <a:cs typeface="Aparajita" panose="020B0604020202020204" pitchFamily="34" charset="0"/>
              </a:rPr>
              <a:t>SE2R</a:t>
            </a:r>
          </a:p>
          <a:p>
            <a:r>
              <a:rPr lang="en-US" sz="3200" dirty="0" smtClean="0">
                <a:solidFill>
                  <a:srgbClr val="FFC000"/>
                </a:solidFill>
                <a:latin typeface="Cambria" panose="02040503050406030204" pitchFamily="18" charset="0"/>
                <a:cs typeface="Aparajita" panose="020B0604020202020204" pitchFamily="34" charset="0"/>
              </a:rPr>
              <a:t>“Saw, didn’t see, how addresses specific standard, extra practice, resubmission”</a:t>
            </a:r>
          </a:p>
          <a:p>
            <a:endParaRPr lang="en-US" sz="2800" dirty="0">
              <a:solidFill>
                <a:srgbClr val="FFC000"/>
              </a:solidFill>
              <a:latin typeface="Aparajita" panose="020B0604020202020204" pitchFamily="34" charset="0"/>
              <a:cs typeface="Aparajita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000" b="1112"/>
          <a:stretch/>
        </p:blipFill>
        <p:spPr>
          <a:xfrm>
            <a:off x="0" y="0"/>
            <a:ext cx="4495800" cy="678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140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52400"/>
            <a:ext cx="8229600" cy="655638"/>
          </a:xfrm>
        </p:spPr>
        <p:txBody>
          <a:bodyPr/>
          <a:lstStyle/>
          <a:p>
            <a:r>
              <a:rPr lang="en-US" b="1" dirty="0" smtClean="0">
                <a:latin typeface="Cambria" panose="02040503050406030204" pitchFamily="18" charset="0"/>
              </a:rPr>
              <a:t>Feedback Only Rubric</a:t>
            </a:r>
            <a:endParaRPr lang="en-US" b="1" dirty="0">
              <a:latin typeface="Cambria" panose="02040503050406030204" pitchFamily="18" charset="0"/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11296000"/>
              </p:ext>
            </p:extLst>
          </p:nvPr>
        </p:nvGraphicFramePr>
        <p:xfrm>
          <a:off x="152400" y="808038"/>
          <a:ext cx="8763000" cy="595884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699244"/>
                <a:gridCol w="3353606"/>
                <a:gridCol w="2710150"/>
              </a:tblGrid>
              <a:tr h="48683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72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Concerns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Aparajita"/>
                        <a:ea typeface="Calibri" panose="020F0502020204030204" pitchFamily="34" charset="0"/>
                        <a:cs typeface="Aparajita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72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Standard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Aparajita"/>
                        <a:ea typeface="Calibri" panose="020F0502020204030204" pitchFamily="34" charset="0"/>
                        <a:cs typeface="Aparajita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72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Points of Pride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Aparajita"/>
                        <a:ea typeface="Calibri" panose="020F0502020204030204" pitchFamily="34" charset="0"/>
                        <a:cs typeface="Aparajita"/>
                      </a:endParaRPr>
                    </a:p>
                  </a:txBody>
                  <a:tcPr marL="68580" marR="68580" marT="0" marB="0" anchor="ctr"/>
                </a:tc>
              </a:tr>
              <a:tr h="168335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720"/>
                        </a:spcAft>
                      </a:pPr>
                      <a:r>
                        <a:rPr lang="en-US" sz="800" dirty="0">
                          <a:effectLst/>
                        </a:rPr>
                        <a:t> </a:t>
                      </a:r>
                      <a:endParaRPr lang="en-US" sz="1200" dirty="0">
                        <a:effectLst/>
                        <a:latin typeface="Aparajita"/>
                        <a:ea typeface="Calibri" panose="020F0502020204030204" pitchFamily="34" charset="0"/>
                        <a:cs typeface="Aparajita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Cambria" panose="02040503050406030204" pitchFamily="18" charset="0"/>
                        </a:rPr>
                        <a:t>Do I literally comprehend the text?</a:t>
                      </a:r>
                      <a:endParaRPr lang="en-US" sz="2400" b="1" dirty="0">
                        <a:effectLst/>
                        <a:latin typeface="Cambria" panose="02040503050406030204" pitchFamily="18" charset="0"/>
                      </a:endParaRPr>
                    </a:p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Blip>
                          <a:blip r:embed="rId2"/>
                        </a:buBlip>
                      </a:pPr>
                      <a:r>
                        <a:rPr lang="en-US" sz="1600" b="1" dirty="0">
                          <a:effectLst/>
                          <a:latin typeface="Cambria" panose="02040503050406030204" pitchFamily="18" charset="0"/>
                        </a:rPr>
                        <a:t>Main ideas are accurate</a:t>
                      </a:r>
                      <a:endParaRPr lang="en-US" sz="2400" b="1" dirty="0">
                        <a:effectLst/>
                        <a:latin typeface="Cambria" panose="02040503050406030204" pitchFamily="18" charset="0"/>
                      </a:endParaRPr>
                    </a:p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Blip>
                          <a:blip r:embed="rId2"/>
                        </a:buBlip>
                      </a:pPr>
                      <a:r>
                        <a:rPr lang="en-US" sz="1600" b="1" dirty="0">
                          <a:effectLst/>
                          <a:latin typeface="Cambria" panose="02040503050406030204" pitchFamily="18" charset="0"/>
                        </a:rPr>
                        <a:t>Details main ideas</a:t>
                      </a:r>
                      <a:endParaRPr lang="en-US" sz="2400" b="1" dirty="0">
                        <a:effectLst/>
                        <a:latin typeface="Cambria" panose="02040503050406030204" pitchFamily="18" charset="0"/>
                      </a:endParaRPr>
                    </a:p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Blip>
                          <a:blip r:embed="rId2"/>
                        </a:buBlip>
                      </a:pPr>
                      <a:r>
                        <a:rPr lang="en-US" sz="1600" b="1" dirty="0">
                          <a:effectLst/>
                          <a:latin typeface="Cambria" panose="02040503050406030204" pitchFamily="18" charset="0"/>
                        </a:rPr>
                        <a:t>Text words are helpful</a:t>
                      </a:r>
                      <a:endParaRPr lang="en-US" sz="2400" b="1" dirty="0">
                        <a:effectLst/>
                        <a:latin typeface="Cambria" panose="02040503050406030204" pitchFamily="18" charset="0"/>
                      </a:endParaRPr>
                    </a:p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Blip>
                          <a:blip r:embed="rId2"/>
                        </a:buBlip>
                      </a:pPr>
                      <a:r>
                        <a:rPr lang="en-US" sz="1600" b="1" dirty="0">
                          <a:effectLst/>
                          <a:latin typeface="Cambria" panose="02040503050406030204" pitchFamily="18" charset="0"/>
                        </a:rPr>
                        <a:t>Inferences add comprehension</a:t>
                      </a:r>
                      <a:endParaRPr lang="en-US" sz="2400" b="1" dirty="0">
                        <a:effectLst/>
                        <a:latin typeface="Cambria" panose="02040503050406030204" pitchFamily="18" charset="0"/>
                      </a:endParaRPr>
                    </a:p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Blip>
                          <a:blip r:embed="rId2"/>
                        </a:buBlip>
                      </a:pPr>
                      <a:r>
                        <a:rPr lang="en-US" sz="1600" b="1" dirty="0">
                          <a:effectLst/>
                          <a:latin typeface="Cambria" panose="02040503050406030204" pitchFamily="18" charset="0"/>
                        </a:rPr>
                        <a:t>“What was said?” is clear</a:t>
                      </a:r>
                      <a:endParaRPr lang="en-US" sz="2400" b="1" dirty="0">
                        <a:effectLst/>
                        <a:latin typeface="Cambria" panose="02040503050406030204" pitchFamily="18" charset="0"/>
                      </a:endParaRPr>
                    </a:p>
                    <a:p>
                      <a:pPr marL="21717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>
                          <a:effectLst/>
                        </a:rPr>
                        <a:t> </a:t>
                      </a:r>
                      <a:endParaRPr lang="en-US" sz="1400" b="1" dirty="0">
                        <a:effectLst/>
                        <a:latin typeface="Aparajita"/>
                        <a:ea typeface="Calibri" panose="020F0502020204030204" pitchFamily="34" charset="0"/>
                        <a:cs typeface="Aparajita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72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Aparajita"/>
                        <a:ea typeface="Calibri" panose="020F0502020204030204" pitchFamily="34" charset="0"/>
                        <a:cs typeface="Aparajita"/>
                      </a:endParaRPr>
                    </a:p>
                  </a:txBody>
                  <a:tcPr marL="68580" marR="68580" marT="0" marB="0"/>
                </a:tc>
              </a:tr>
              <a:tr h="144102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720"/>
                        </a:spcAft>
                      </a:pPr>
                      <a:r>
                        <a:rPr lang="en-US" sz="8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Aparajita"/>
                        <a:ea typeface="Calibri" panose="020F0502020204030204" pitchFamily="34" charset="0"/>
                        <a:cs typeface="Aparajita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Cambria" panose="02040503050406030204" pitchFamily="18" charset="0"/>
                        </a:rPr>
                        <a:t>Can I analyze author’s craft?</a:t>
                      </a:r>
                      <a:endParaRPr lang="en-US" sz="2800" b="1" dirty="0">
                        <a:effectLst/>
                        <a:latin typeface="Cambria" panose="02040503050406030204" pitchFamily="18" charset="0"/>
                      </a:endParaRPr>
                    </a:p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Blip>
                          <a:blip r:embed="rId2"/>
                        </a:buBlip>
                      </a:pPr>
                      <a:r>
                        <a:rPr lang="en-US" sz="1800" b="1" dirty="0">
                          <a:effectLst/>
                          <a:latin typeface="Cambria" panose="02040503050406030204" pitchFamily="18" charset="0"/>
                        </a:rPr>
                        <a:t>Abundant literary </a:t>
                      </a:r>
                      <a:r>
                        <a:rPr lang="en-US" sz="1800" b="1" dirty="0" smtClean="0">
                          <a:effectLst/>
                          <a:latin typeface="Cambria" panose="02040503050406030204" pitchFamily="18" charset="0"/>
                        </a:rPr>
                        <a:t>devices</a:t>
                      </a:r>
                      <a:endParaRPr lang="en-US" sz="2800" b="1" dirty="0">
                        <a:effectLst/>
                        <a:latin typeface="Cambria" panose="02040503050406030204" pitchFamily="18" charset="0"/>
                      </a:endParaRPr>
                    </a:p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Blip>
                          <a:blip r:embed="rId2"/>
                        </a:buBlip>
                      </a:pPr>
                      <a:r>
                        <a:rPr lang="en-US" sz="1800" b="1" dirty="0">
                          <a:effectLst/>
                          <a:latin typeface="Cambria" panose="02040503050406030204" pitchFamily="18" charset="0"/>
                        </a:rPr>
                        <a:t>Accurate analysis</a:t>
                      </a:r>
                      <a:endParaRPr lang="en-US" sz="2800" b="1" dirty="0">
                        <a:effectLst/>
                        <a:latin typeface="Cambria" panose="02040503050406030204" pitchFamily="18" charset="0"/>
                      </a:endParaRPr>
                    </a:p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Blip>
                          <a:blip r:embed="rId2"/>
                        </a:buBlip>
                      </a:pPr>
                      <a:r>
                        <a:rPr lang="en-US" sz="1800" b="1" dirty="0">
                          <a:effectLst/>
                          <a:latin typeface="Cambria" panose="02040503050406030204" pitchFamily="18" charset="0"/>
                        </a:rPr>
                        <a:t>Device connections abound</a:t>
                      </a:r>
                      <a:endParaRPr lang="en-US" sz="2800" b="1" dirty="0">
                        <a:effectLst/>
                        <a:latin typeface="Cambria" panose="02040503050406030204" pitchFamily="18" charset="0"/>
                      </a:endParaRPr>
                    </a:p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Blip>
                          <a:blip r:embed="rId2"/>
                        </a:buBlip>
                      </a:pPr>
                      <a:r>
                        <a:rPr lang="en-US" sz="1800" b="1" dirty="0">
                          <a:effectLst/>
                          <a:latin typeface="Cambria" panose="02040503050406030204" pitchFamily="18" charset="0"/>
                        </a:rPr>
                        <a:t>“How was it said?” is </a:t>
                      </a:r>
                      <a:r>
                        <a:rPr lang="en-US" sz="1800" b="1" dirty="0" smtClean="0">
                          <a:effectLst/>
                          <a:latin typeface="Cambria" panose="02040503050406030204" pitchFamily="18" charset="0"/>
                        </a:rPr>
                        <a:t>clear</a:t>
                      </a:r>
                      <a:r>
                        <a:rPr lang="en-US" sz="1800" b="1" dirty="0">
                          <a:effectLst/>
                          <a:latin typeface="Cambria" panose="02040503050406030204" pitchFamily="18" charset="0"/>
                        </a:rPr>
                        <a:t> </a:t>
                      </a:r>
                      <a:endParaRPr lang="en-US" sz="2800" b="1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Aparajita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72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Aparajita"/>
                        <a:ea typeface="Calibri" panose="020F0502020204030204" pitchFamily="34" charset="0"/>
                        <a:cs typeface="Aparajita"/>
                      </a:endParaRPr>
                    </a:p>
                  </a:txBody>
                  <a:tcPr marL="68580" marR="68580" marT="0" marB="0"/>
                </a:tc>
              </a:tr>
              <a:tr h="182563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720"/>
                        </a:spcAft>
                      </a:pPr>
                      <a:r>
                        <a:rPr lang="en-US" sz="8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Aparajita"/>
                        <a:ea typeface="Calibri" panose="020F0502020204030204" pitchFamily="34" charset="0"/>
                        <a:cs typeface="Aparajita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Cambria" panose="02040503050406030204" pitchFamily="18" charset="0"/>
                        </a:rPr>
                        <a:t>Can I see author’s intent?</a:t>
                      </a:r>
                      <a:endParaRPr lang="en-US" sz="2800" b="1" dirty="0">
                        <a:effectLst/>
                        <a:latin typeface="Cambria" panose="02040503050406030204" pitchFamily="18" charset="0"/>
                      </a:endParaRPr>
                    </a:p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Blip>
                          <a:blip r:embed="rId2"/>
                        </a:buBlip>
                      </a:pPr>
                      <a:r>
                        <a:rPr lang="en-US" sz="1800" b="1" dirty="0">
                          <a:effectLst/>
                          <a:latin typeface="Cambria" panose="02040503050406030204" pitchFamily="18" charset="0"/>
                        </a:rPr>
                        <a:t>Theme is universal sentence</a:t>
                      </a:r>
                      <a:endParaRPr lang="en-US" sz="2800" b="1" dirty="0">
                        <a:effectLst/>
                        <a:latin typeface="Cambria" panose="02040503050406030204" pitchFamily="18" charset="0"/>
                      </a:endParaRPr>
                    </a:p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Blip>
                          <a:blip r:embed="rId2"/>
                        </a:buBlip>
                      </a:pPr>
                      <a:r>
                        <a:rPr lang="en-US" sz="1800" b="1" dirty="0">
                          <a:effectLst/>
                          <a:latin typeface="Cambria" panose="02040503050406030204" pitchFamily="18" charset="0"/>
                        </a:rPr>
                        <a:t>Author </a:t>
                      </a:r>
                      <a:r>
                        <a:rPr lang="en-US" sz="1800" b="1" dirty="0">
                          <a:effectLst/>
                          <a:latin typeface="Cambria" panose="02040503050406030204" pitchFamily="18" charset="0"/>
                          <a:sym typeface="Wingdings" panose="05000000000000000000" pitchFamily="2" charset="2"/>
                        </a:rPr>
                        <a:t></a:t>
                      </a:r>
                      <a:r>
                        <a:rPr lang="en-US" sz="1800" b="1" dirty="0">
                          <a:effectLst/>
                          <a:latin typeface="Cambria" panose="02040503050406030204" pitchFamily="18" charset="0"/>
                        </a:rPr>
                        <a:t> Text </a:t>
                      </a:r>
                      <a:r>
                        <a:rPr lang="en-US" sz="1800" b="1" dirty="0">
                          <a:effectLst/>
                          <a:latin typeface="Cambria" panose="02040503050406030204" pitchFamily="18" charset="0"/>
                          <a:sym typeface="Wingdings" panose="05000000000000000000" pitchFamily="2" charset="2"/>
                        </a:rPr>
                        <a:t></a:t>
                      </a:r>
                      <a:r>
                        <a:rPr lang="en-US" sz="1800" b="1" dirty="0">
                          <a:effectLst/>
                          <a:latin typeface="Cambria" panose="02040503050406030204" pitchFamily="18" charset="0"/>
                        </a:rPr>
                        <a:t> Reader</a:t>
                      </a:r>
                      <a:endParaRPr lang="en-US" sz="2800" b="1" dirty="0">
                        <a:effectLst/>
                        <a:latin typeface="Cambria" panose="02040503050406030204" pitchFamily="18" charset="0"/>
                      </a:endParaRPr>
                    </a:p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Blip>
                          <a:blip r:embed="rId2"/>
                        </a:buBlip>
                      </a:pPr>
                      <a:r>
                        <a:rPr lang="en-US" sz="1800" b="1" dirty="0">
                          <a:effectLst/>
                          <a:latin typeface="Cambria" panose="02040503050406030204" pitchFamily="18" charset="0"/>
                        </a:rPr>
                        <a:t>Other text connections </a:t>
                      </a:r>
                      <a:endParaRPr lang="en-US" sz="2800" b="1" dirty="0">
                        <a:effectLst/>
                        <a:latin typeface="Cambria" panose="02040503050406030204" pitchFamily="18" charset="0"/>
                      </a:endParaRPr>
                    </a:p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Blip>
                          <a:blip r:embed="rId2"/>
                        </a:buBlip>
                      </a:pPr>
                      <a:r>
                        <a:rPr lang="en-US" sz="1800" b="1" dirty="0">
                          <a:effectLst/>
                          <a:latin typeface="Cambria" panose="02040503050406030204" pitchFamily="18" charset="0"/>
                        </a:rPr>
                        <a:t>“Why was it said?” is clear</a:t>
                      </a:r>
                      <a:endParaRPr lang="en-US" sz="2800" b="1" dirty="0">
                        <a:effectLst/>
                        <a:latin typeface="Cambria" panose="02040503050406030204" pitchFamily="18" charset="0"/>
                      </a:endParaRPr>
                    </a:p>
                    <a:p>
                      <a:pPr marL="21717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Cambria" panose="02040503050406030204" pitchFamily="18" charset="0"/>
                        </a:rPr>
                        <a:t> </a:t>
                      </a:r>
                      <a:endParaRPr lang="en-US" sz="2800" b="1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Aparajita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720"/>
                        </a:spcAft>
                      </a:pPr>
                      <a:r>
                        <a:rPr lang="en-US" sz="1000" dirty="0">
                          <a:effectLst/>
                        </a:rPr>
                        <a:t> </a:t>
                      </a:r>
                      <a:endParaRPr lang="en-US" sz="1200" dirty="0">
                        <a:effectLst/>
                        <a:latin typeface="Aparajita"/>
                        <a:ea typeface="Calibri" panose="020F0502020204030204" pitchFamily="34" charset="0"/>
                        <a:cs typeface="Aparajita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12292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86200" y="76200"/>
            <a:ext cx="5257800" cy="6781800"/>
          </a:xfrm>
        </p:spPr>
        <p:txBody>
          <a:bodyPr/>
          <a:lstStyle/>
          <a:p>
            <a:r>
              <a:rPr lang="en-US" sz="2800" dirty="0" smtClean="0">
                <a:solidFill>
                  <a:srgbClr val="FFC000"/>
                </a:solidFill>
                <a:latin typeface="Cambria" panose="02040503050406030204" pitchFamily="18" charset="0"/>
                <a:cs typeface="Aparajita" panose="020B0604020202020204" pitchFamily="34" charset="0"/>
              </a:rPr>
              <a:t>SBL </a:t>
            </a:r>
            <a:r>
              <a:rPr lang="en-US" sz="2800" dirty="0" smtClean="0">
                <a:solidFill>
                  <a:srgbClr val="FFC000"/>
                </a:solidFill>
                <a:latin typeface="Cambria" panose="02040503050406030204" pitchFamily="18" charset="0"/>
                <a:cs typeface="Aparajita" panose="020B0604020202020204" pitchFamily="34" charset="0"/>
                <a:sym typeface="Wingdings" panose="05000000000000000000" pitchFamily="2" charset="2"/>
              </a:rPr>
              <a:t> TTOG</a:t>
            </a:r>
            <a:endParaRPr lang="en-US" sz="2800" dirty="0" smtClean="0">
              <a:solidFill>
                <a:srgbClr val="FFC000"/>
              </a:solidFill>
              <a:latin typeface="Cambria" panose="02040503050406030204" pitchFamily="18" charset="0"/>
              <a:cs typeface="Aparajita" panose="020B0604020202020204" pitchFamily="34" charset="0"/>
            </a:endParaRPr>
          </a:p>
          <a:p>
            <a:r>
              <a:rPr lang="en-US" sz="3200" dirty="0" smtClean="0">
                <a:solidFill>
                  <a:srgbClr val="FFC000"/>
                </a:solidFill>
                <a:latin typeface="Cambria" panose="02040503050406030204" pitchFamily="18" charset="0"/>
                <a:cs typeface="Aparajita" panose="020B0604020202020204" pitchFamily="34" charset="0"/>
              </a:rPr>
              <a:t>AP Lit. Seniors</a:t>
            </a:r>
          </a:p>
          <a:p>
            <a:r>
              <a:rPr lang="en-US" sz="3200" dirty="0" smtClean="0">
                <a:solidFill>
                  <a:srgbClr val="FFC000"/>
                </a:solidFill>
                <a:latin typeface="Cambria" panose="02040503050406030204" pitchFamily="18" charset="0"/>
                <a:cs typeface="Aparajita" panose="020B0604020202020204" pitchFamily="34" charset="0"/>
              </a:rPr>
              <a:t>6 Standards</a:t>
            </a:r>
          </a:p>
          <a:p>
            <a:r>
              <a:rPr lang="en-US" sz="3200" dirty="0" smtClean="0">
                <a:solidFill>
                  <a:srgbClr val="FFC000"/>
                </a:solidFill>
                <a:latin typeface="Cambria" panose="02040503050406030204" pitchFamily="18" charset="0"/>
                <a:cs typeface="Aparajita" panose="020B0604020202020204" pitchFamily="34" charset="0"/>
              </a:rPr>
              <a:t>SE2R </a:t>
            </a:r>
          </a:p>
          <a:p>
            <a:r>
              <a:rPr lang="en-US" sz="3200" dirty="0" smtClean="0">
                <a:solidFill>
                  <a:srgbClr val="FFC000"/>
                </a:solidFill>
                <a:latin typeface="Cambria" panose="02040503050406030204" pitchFamily="18" charset="0"/>
                <a:cs typeface="Aparajita" panose="020B0604020202020204" pitchFamily="34" charset="0"/>
              </a:rPr>
              <a:t>“Saw, standards, practice, resubmit”</a:t>
            </a:r>
          </a:p>
          <a:p>
            <a:r>
              <a:rPr lang="en-US" sz="3200" dirty="0" smtClean="0">
                <a:solidFill>
                  <a:srgbClr val="FFC000"/>
                </a:solidFill>
                <a:latin typeface="Cambria" panose="02040503050406030204" pitchFamily="18" charset="0"/>
                <a:cs typeface="Aparajita" panose="020B0604020202020204" pitchFamily="34" charset="0"/>
              </a:rPr>
              <a:t>Abundance, not format, for evidence</a:t>
            </a:r>
          </a:p>
          <a:p>
            <a:r>
              <a:rPr lang="en-US" sz="3200" dirty="0" smtClean="0">
                <a:solidFill>
                  <a:srgbClr val="FFC000"/>
                </a:solidFill>
                <a:latin typeface="Cambria" panose="02040503050406030204" pitchFamily="18" charset="0"/>
                <a:cs typeface="Aparajita" panose="020B0604020202020204" pitchFamily="34" charset="0"/>
              </a:rPr>
              <a:t>Excel and graphs (5 students)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84" t="1111" r="13844" b="-1111"/>
          <a:stretch/>
        </p:blipFill>
        <p:spPr>
          <a:xfrm>
            <a:off x="-9939" y="76200"/>
            <a:ext cx="3810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263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291203"/>
            <a:ext cx="7802033" cy="5851525"/>
          </a:xfrm>
        </p:spPr>
      </p:pic>
    </p:spTree>
    <p:extLst>
      <p:ext uri="{BB962C8B-B14F-4D97-AF65-F5344CB8AC3E}">
        <p14:creationId xmlns:p14="http://schemas.microsoft.com/office/powerpoint/2010/main" val="2220134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86200" y="76200"/>
            <a:ext cx="5257800" cy="6781800"/>
          </a:xfrm>
        </p:spPr>
        <p:txBody>
          <a:bodyPr/>
          <a:lstStyle/>
          <a:p>
            <a:r>
              <a:rPr lang="en-US" sz="2800" dirty="0" smtClean="0">
                <a:solidFill>
                  <a:srgbClr val="FFC000"/>
                </a:solidFill>
                <a:latin typeface="Cambria" panose="02040503050406030204" pitchFamily="18" charset="0"/>
                <a:cs typeface="Aparajita" panose="020B0604020202020204" pitchFamily="34" charset="0"/>
              </a:rPr>
              <a:t>SBL </a:t>
            </a:r>
            <a:r>
              <a:rPr lang="en-US" sz="2800" dirty="0" smtClean="0">
                <a:solidFill>
                  <a:srgbClr val="FFC000"/>
                </a:solidFill>
                <a:latin typeface="Cambria" panose="02040503050406030204" pitchFamily="18" charset="0"/>
                <a:cs typeface="Aparajita" panose="020B0604020202020204" pitchFamily="34" charset="0"/>
                <a:sym typeface="Wingdings" panose="05000000000000000000" pitchFamily="2" charset="2"/>
              </a:rPr>
              <a:t> TTOG</a:t>
            </a:r>
            <a:endParaRPr lang="en-US" sz="2800" dirty="0" smtClean="0">
              <a:solidFill>
                <a:srgbClr val="FFC000"/>
              </a:solidFill>
              <a:latin typeface="Cambria" panose="02040503050406030204" pitchFamily="18" charset="0"/>
              <a:cs typeface="Aparajita" panose="020B0604020202020204" pitchFamily="34" charset="0"/>
            </a:endParaRPr>
          </a:p>
          <a:p>
            <a:r>
              <a:rPr lang="en-US" sz="3200" dirty="0" smtClean="0">
                <a:solidFill>
                  <a:srgbClr val="FFC000"/>
                </a:solidFill>
                <a:latin typeface="Cambria" panose="02040503050406030204" pitchFamily="18" charset="0"/>
                <a:cs typeface="Aparajita" panose="020B0604020202020204" pitchFamily="34" charset="0"/>
              </a:rPr>
              <a:t>AP Lit. Seniors</a:t>
            </a:r>
          </a:p>
          <a:p>
            <a:r>
              <a:rPr lang="en-US" sz="3200" dirty="0" smtClean="0">
                <a:solidFill>
                  <a:srgbClr val="FFC000"/>
                </a:solidFill>
                <a:latin typeface="Cambria" panose="02040503050406030204" pitchFamily="18" charset="0"/>
                <a:cs typeface="Aparajita" panose="020B0604020202020204" pitchFamily="34" charset="0"/>
              </a:rPr>
              <a:t>6 Standards</a:t>
            </a:r>
          </a:p>
          <a:p>
            <a:r>
              <a:rPr lang="en-US" sz="3200" dirty="0" smtClean="0">
                <a:solidFill>
                  <a:srgbClr val="FFC000"/>
                </a:solidFill>
                <a:latin typeface="Cambria" panose="02040503050406030204" pitchFamily="18" charset="0"/>
                <a:cs typeface="Aparajita" panose="020B0604020202020204" pitchFamily="34" charset="0"/>
              </a:rPr>
              <a:t>SE2R </a:t>
            </a:r>
          </a:p>
          <a:p>
            <a:r>
              <a:rPr lang="en-US" sz="3200" dirty="0" smtClean="0">
                <a:solidFill>
                  <a:srgbClr val="FFC000"/>
                </a:solidFill>
                <a:latin typeface="Cambria" panose="02040503050406030204" pitchFamily="18" charset="0"/>
                <a:cs typeface="Aparajita" panose="020B0604020202020204" pitchFamily="34" charset="0"/>
              </a:rPr>
              <a:t>“Saw, standards, practice, resubmit”</a:t>
            </a:r>
          </a:p>
          <a:p>
            <a:r>
              <a:rPr lang="en-US" sz="3200" dirty="0" smtClean="0">
                <a:solidFill>
                  <a:srgbClr val="FFC000"/>
                </a:solidFill>
                <a:latin typeface="Cambria" panose="02040503050406030204" pitchFamily="18" charset="0"/>
                <a:cs typeface="Aparajita" panose="020B0604020202020204" pitchFamily="34" charset="0"/>
              </a:rPr>
              <a:t>Abundance, not format, for evidence</a:t>
            </a:r>
          </a:p>
          <a:p>
            <a:r>
              <a:rPr lang="en-US" sz="3200" dirty="0" smtClean="0">
                <a:solidFill>
                  <a:srgbClr val="FFC000"/>
                </a:solidFill>
                <a:latin typeface="Cambria" panose="02040503050406030204" pitchFamily="18" charset="0"/>
                <a:cs typeface="Aparajita" panose="020B0604020202020204" pitchFamily="34" charset="0"/>
              </a:rPr>
              <a:t>Excel and graphs (5)</a:t>
            </a:r>
          </a:p>
          <a:p>
            <a:r>
              <a:rPr lang="en-US" sz="3200" dirty="0" smtClean="0">
                <a:solidFill>
                  <a:srgbClr val="FFC000"/>
                </a:solidFill>
                <a:latin typeface="Cambria" panose="02040503050406030204" pitchFamily="18" charset="0"/>
                <a:cs typeface="Aparajita" panose="020B0604020202020204" pitchFamily="34" charset="0"/>
              </a:rPr>
              <a:t>Physical Binder with dividers (11)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84" t="1111" r="13844" b="-1111"/>
          <a:stretch/>
        </p:blipFill>
        <p:spPr>
          <a:xfrm>
            <a:off x="-9939" y="76200"/>
            <a:ext cx="3810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72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21783" y="274638"/>
            <a:ext cx="7965017" cy="5973763"/>
          </a:xfrm>
        </p:spPr>
      </p:pic>
    </p:spTree>
    <p:extLst>
      <p:ext uri="{BB962C8B-B14F-4D97-AF65-F5344CB8AC3E}">
        <p14:creationId xmlns:p14="http://schemas.microsoft.com/office/powerpoint/2010/main" val="3648567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274638"/>
            <a:ext cx="4516636" cy="6022182"/>
          </a:xfrm>
        </p:spPr>
      </p:pic>
    </p:spTree>
    <p:extLst>
      <p:ext uri="{BB962C8B-B14F-4D97-AF65-F5344CB8AC3E}">
        <p14:creationId xmlns:p14="http://schemas.microsoft.com/office/powerpoint/2010/main" val="3426118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3" t="996" r="846" b="16305"/>
          <a:stretch/>
        </p:blipFill>
        <p:spPr>
          <a:xfrm>
            <a:off x="1905000" y="152400"/>
            <a:ext cx="5486400" cy="6324600"/>
          </a:xfrm>
        </p:spPr>
      </p:pic>
    </p:spTree>
    <p:extLst>
      <p:ext uri="{BB962C8B-B14F-4D97-AF65-F5344CB8AC3E}">
        <p14:creationId xmlns:p14="http://schemas.microsoft.com/office/powerpoint/2010/main" val="3312124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9" t="1683" r="2859" b="10769"/>
          <a:stretch/>
        </p:blipFill>
        <p:spPr>
          <a:xfrm>
            <a:off x="1981200" y="29817"/>
            <a:ext cx="5562600" cy="6887029"/>
          </a:xfrm>
        </p:spPr>
      </p:pic>
    </p:spTree>
    <p:extLst>
      <p:ext uri="{BB962C8B-B14F-4D97-AF65-F5344CB8AC3E}">
        <p14:creationId xmlns:p14="http://schemas.microsoft.com/office/powerpoint/2010/main" val="373100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ChangeArrowheads="1"/>
          </p:cNvSpPr>
          <p:nvPr/>
        </p:nvSpPr>
        <p:spPr bwMode="auto">
          <a:xfrm>
            <a:off x="609600" y="0"/>
            <a:ext cx="77724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 altLang="en-US" b="1" u="sng">
              <a:latin typeface="Goudy Old Style" pitchFamily="18" charset="0"/>
            </a:endParaRPr>
          </a:p>
        </p:txBody>
      </p:sp>
      <p:sp>
        <p:nvSpPr>
          <p:cNvPr id="116739" name="Text Box 3"/>
          <p:cNvSpPr txBox="1">
            <a:spLocks noChangeArrowheads="1"/>
          </p:cNvSpPr>
          <p:nvPr/>
        </p:nvSpPr>
        <p:spPr bwMode="auto">
          <a:xfrm>
            <a:off x="0" y="0"/>
            <a:ext cx="9144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altLang="en-US"/>
          </a:p>
        </p:txBody>
      </p:sp>
      <p:sp>
        <p:nvSpPr>
          <p:cNvPr id="116751" name="Text Box 15"/>
          <p:cNvSpPr txBox="1">
            <a:spLocks noChangeArrowheads="1"/>
          </p:cNvSpPr>
          <p:nvPr/>
        </p:nvSpPr>
        <p:spPr bwMode="auto">
          <a:xfrm>
            <a:off x="0" y="-26504"/>
            <a:ext cx="4289822" cy="132959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endParaRPr lang="en-US" altLang="en-US" sz="3600" b="1" u="sng" dirty="0" smtClean="0"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pPr algn="ctr"/>
            <a:r>
              <a:rPr lang="en-US" altLang="en-US" sz="3600" b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Answer </a:t>
            </a:r>
            <a:r>
              <a:rPr lang="en-US" altLang="en-US" sz="3600" b="1" u="sng" dirty="0"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#3:</a:t>
            </a:r>
          </a:p>
          <a:p>
            <a:pPr algn="ctr"/>
            <a:endParaRPr lang="en-US" altLang="en-US" sz="3600" b="1" u="sng" dirty="0"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pPr algn="ctr"/>
            <a:r>
              <a:rPr lang="en-US" altLang="en-US" sz="54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One </a:t>
            </a:r>
            <a:r>
              <a:rPr lang="en-US" altLang="en-US" sz="5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perfect child: </a:t>
            </a:r>
            <a:endParaRPr lang="en-US" altLang="en-US" sz="5400" b="1" dirty="0" smtClean="0"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pPr algn="ctr"/>
            <a:r>
              <a:rPr lang="en-US" altLang="en-US" sz="54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Aric </a:t>
            </a:r>
            <a:r>
              <a:rPr lang="en-US" altLang="en-US" sz="5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Victor </a:t>
            </a:r>
          </a:p>
          <a:p>
            <a:pPr algn="ctr"/>
            <a:r>
              <a:rPr lang="en-US" altLang="en-US" sz="54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3 years old</a:t>
            </a:r>
            <a:endParaRPr lang="en-US" altLang="en-US" sz="5400" b="1" dirty="0"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r>
              <a:rPr lang="en-US" altLang="en-US" sz="4000" b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 </a:t>
            </a:r>
          </a:p>
          <a:p>
            <a:endParaRPr lang="en-US" alt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endParaRPr lang="en-US" alt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endParaRPr lang="en-US" altLang="en-US" sz="3600" b="1" dirty="0">
              <a:solidFill>
                <a:srgbClr val="66006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endParaRPr lang="en-US" altLang="en-US" sz="3600" b="1" dirty="0">
              <a:solidFill>
                <a:srgbClr val="66006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endParaRPr lang="en-US" altLang="en-US" sz="3600" b="1" dirty="0">
              <a:solidFill>
                <a:srgbClr val="00F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endParaRPr lang="en-US" altLang="en-US" sz="3600" b="1" dirty="0">
              <a:solidFill>
                <a:srgbClr val="00F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endParaRPr lang="en-US" altLang="en-US" sz="3600" b="1" dirty="0">
              <a:solidFill>
                <a:srgbClr val="FF66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endParaRPr lang="en-US" altLang="en-US" sz="3400" b="1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endParaRPr lang="en-US" altLang="en-US" sz="3600" b="1" dirty="0"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endParaRPr lang="en-US" altLang="en-US" sz="4000" b="1" dirty="0"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endParaRPr lang="en-US" altLang="en-US" sz="4000" b="1" dirty="0"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endParaRPr lang="en-US" altLang="en-US" sz="4000" b="1" dirty="0"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endParaRPr lang="en-US" altLang="en-US" sz="4400" b="1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1" t="31111" r="17239"/>
          <a:stretch/>
        </p:blipFill>
        <p:spPr>
          <a:xfrm>
            <a:off x="4251709" y="342900"/>
            <a:ext cx="4739891" cy="6046304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94" t="1683" r="7348" b="5717"/>
          <a:stretch/>
        </p:blipFill>
        <p:spPr>
          <a:xfrm>
            <a:off x="2667000" y="381000"/>
            <a:ext cx="4038600" cy="6003325"/>
          </a:xfrm>
        </p:spPr>
      </p:pic>
    </p:spTree>
    <p:extLst>
      <p:ext uri="{BB962C8B-B14F-4D97-AF65-F5344CB8AC3E}">
        <p14:creationId xmlns:p14="http://schemas.microsoft.com/office/powerpoint/2010/main" val="2893891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7" t="13470" r="2017" b="20870"/>
          <a:stretch/>
        </p:blipFill>
        <p:spPr>
          <a:xfrm>
            <a:off x="457200" y="1414325"/>
            <a:ext cx="8315567" cy="4267199"/>
          </a:xfrm>
        </p:spPr>
      </p:pic>
    </p:spTree>
    <p:extLst>
      <p:ext uri="{BB962C8B-B14F-4D97-AF65-F5344CB8AC3E}">
        <p14:creationId xmlns:p14="http://schemas.microsoft.com/office/powerpoint/2010/main" val="3050531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8" t="3366" r="2860" b="7401"/>
          <a:stretch/>
        </p:blipFill>
        <p:spPr>
          <a:xfrm>
            <a:off x="2286000" y="297829"/>
            <a:ext cx="4648200" cy="5865584"/>
          </a:xfrm>
        </p:spPr>
      </p:pic>
    </p:spTree>
    <p:extLst>
      <p:ext uri="{BB962C8B-B14F-4D97-AF65-F5344CB8AC3E}">
        <p14:creationId xmlns:p14="http://schemas.microsoft.com/office/powerpoint/2010/main" val="2114162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01" t="589" r="17520" b="2881"/>
          <a:stretch/>
        </p:blipFill>
        <p:spPr>
          <a:xfrm rot="5400000">
            <a:off x="1527465" y="225135"/>
            <a:ext cx="6400801" cy="6255332"/>
          </a:xfrm>
        </p:spPr>
      </p:pic>
    </p:spTree>
    <p:extLst>
      <p:ext uri="{BB962C8B-B14F-4D97-AF65-F5344CB8AC3E}">
        <p14:creationId xmlns:p14="http://schemas.microsoft.com/office/powerpoint/2010/main" val="2528476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51" t="2835" r="9102" b="2882"/>
          <a:stretch/>
        </p:blipFill>
        <p:spPr>
          <a:xfrm rot="5400000">
            <a:off x="1275445" y="439055"/>
            <a:ext cx="6593109" cy="6019799"/>
          </a:xfrm>
        </p:spPr>
      </p:pic>
    </p:spTree>
    <p:extLst>
      <p:ext uri="{BB962C8B-B14F-4D97-AF65-F5344CB8AC3E}">
        <p14:creationId xmlns:p14="http://schemas.microsoft.com/office/powerpoint/2010/main" val="144206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86200" y="76200"/>
            <a:ext cx="5257800" cy="6781800"/>
          </a:xfrm>
        </p:spPr>
        <p:txBody>
          <a:bodyPr/>
          <a:lstStyle/>
          <a:p>
            <a:r>
              <a:rPr lang="en-US" sz="2800" dirty="0" smtClean="0">
                <a:solidFill>
                  <a:srgbClr val="FFC000"/>
                </a:solidFill>
                <a:latin typeface="Cambria" panose="02040503050406030204" pitchFamily="18" charset="0"/>
                <a:cs typeface="Aparajita" panose="020B0604020202020204" pitchFamily="34" charset="0"/>
              </a:rPr>
              <a:t>SBL </a:t>
            </a:r>
            <a:r>
              <a:rPr lang="en-US" sz="2800" dirty="0" smtClean="0">
                <a:solidFill>
                  <a:srgbClr val="FFC000"/>
                </a:solidFill>
                <a:latin typeface="Cambria" panose="02040503050406030204" pitchFamily="18" charset="0"/>
                <a:cs typeface="Aparajita" panose="020B0604020202020204" pitchFamily="34" charset="0"/>
                <a:sym typeface="Wingdings" panose="05000000000000000000" pitchFamily="2" charset="2"/>
              </a:rPr>
              <a:t> TTOG</a:t>
            </a:r>
            <a:endParaRPr lang="en-US" sz="2800" dirty="0" smtClean="0">
              <a:solidFill>
                <a:srgbClr val="FFC000"/>
              </a:solidFill>
              <a:latin typeface="Cambria" panose="02040503050406030204" pitchFamily="18" charset="0"/>
              <a:cs typeface="Aparajita" panose="020B0604020202020204" pitchFamily="34" charset="0"/>
            </a:endParaRPr>
          </a:p>
          <a:p>
            <a:r>
              <a:rPr lang="en-US" sz="3200" dirty="0" smtClean="0">
                <a:solidFill>
                  <a:srgbClr val="FFC000"/>
                </a:solidFill>
                <a:latin typeface="Cambria" panose="02040503050406030204" pitchFamily="18" charset="0"/>
                <a:cs typeface="Aparajita" panose="020B0604020202020204" pitchFamily="34" charset="0"/>
              </a:rPr>
              <a:t>AP Lit. Seniors</a:t>
            </a:r>
          </a:p>
          <a:p>
            <a:r>
              <a:rPr lang="en-US" sz="3200" dirty="0">
                <a:solidFill>
                  <a:srgbClr val="FFC000"/>
                </a:solidFill>
                <a:latin typeface="Cambria" panose="02040503050406030204" pitchFamily="18" charset="0"/>
                <a:cs typeface="Aparajita" panose="020B0604020202020204" pitchFamily="34" charset="0"/>
              </a:rPr>
              <a:t>6 Standards </a:t>
            </a:r>
            <a:r>
              <a:rPr lang="en-US" sz="3200" dirty="0" smtClean="0">
                <a:solidFill>
                  <a:srgbClr val="FFC000"/>
                </a:solidFill>
                <a:latin typeface="Cambria" panose="02040503050406030204" pitchFamily="18" charset="0"/>
                <a:cs typeface="Aparajita" panose="020B0604020202020204" pitchFamily="34" charset="0"/>
              </a:rPr>
              <a:t> </a:t>
            </a:r>
          </a:p>
          <a:p>
            <a:r>
              <a:rPr lang="en-US" sz="3200" dirty="0" smtClean="0">
                <a:solidFill>
                  <a:srgbClr val="FFC000"/>
                </a:solidFill>
                <a:latin typeface="Cambria" panose="02040503050406030204" pitchFamily="18" charset="0"/>
                <a:cs typeface="Aparajita" panose="020B0604020202020204" pitchFamily="34" charset="0"/>
              </a:rPr>
              <a:t>“Saw, standards, practice, resubmit”</a:t>
            </a:r>
          </a:p>
          <a:p>
            <a:r>
              <a:rPr lang="en-US" sz="3200" dirty="0" smtClean="0">
                <a:solidFill>
                  <a:srgbClr val="FFC000"/>
                </a:solidFill>
                <a:latin typeface="Cambria" panose="02040503050406030204" pitchFamily="18" charset="0"/>
                <a:cs typeface="Aparajita" panose="020B0604020202020204" pitchFamily="34" charset="0"/>
              </a:rPr>
              <a:t>Abundance, not format</a:t>
            </a:r>
          </a:p>
          <a:p>
            <a:r>
              <a:rPr lang="en-US" sz="3200" dirty="0" smtClean="0">
                <a:solidFill>
                  <a:srgbClr val="FFC000"/>
                </a:solidFill>
                <a:latin typeface="Cambria" panose="02040503050406030204" pitchFamily="18" charset="0"/>
                <a:cs typeface="Aparajita" panose="020B0604020202020204" pitchFamily="34" charset="0"/>
              </a:rPr>
              <a:t>Excel and graphs (5)</a:t>
            </a:r>
          </a:p>
          <a:p>
            <a:r>
              <a:rPr lang="en-US" sz="3200" dirty="0" smtClean="0">
                <a:solidFill>
                  <a:srgbClr val="FFC000"/>
                </a:solidFill>
                <a:latin typeface="Cambria" panose="02040503050406030204" pitchFamily="18" charset="0"/>
                <a:cs typeface="Aparajita" panose="020B0604020202020204" pitchFamily="34" charset="0"/>
              </a:rPr>
              <a:t>Physical Binder (11)</a:t>
            </a:r>
          </a:p>
          <a:p>
            <a:r>
              <a:rPr lang="en-US" sz="3200" dirty="0" smtClean="0">
                <a:solidFill>
                  <a:srgbClr val="FFC000"/>
                </a:solidFill>
                <a:latin typeface="Cambria" panose="02040503050406030204" pitchFamily="18" charset="0"/>
                <a:cs typeface="Aparajita" panose="020B0604020202020204" pitchFamily="34" charset="0"/>
              </a:rPr>
              <a:t>Blog (6)</a:t>
            </a:r>
          </a:p>
          <a:p>
            <a:pPr marL="0" lvl="1"/>
            <a:r>
              <a:rPr lang="en-US" sz="3200" dirty="0">
                <a:solidFill>
                  <a:srgbClr val="FFC000"/>
                </a:solidFill>
                <a:latin typeface="Cambria" panose="02040503050406030204" pitchFamily="18" charset="0"/>
              </a:rPr>
              <a:t>Apfoster.wordpress.com</a:t>
            </a:r>
            <a:endParaRPr lang="en-US" sz="4000" dirty="0">
              <a:solidFill>
                <a:srgbClr val="FFC000"/>
              </a:solidFill>
              <a:latin typeface="Cambria" panose="02040503050406030204" pitchFamily="18" charset="0"/>
            </a:endParaRPr>
          </a:p>
          <a:p>
            <a:endParaRPr lang="en-US" sz="3200" dirty="0" smtClean="0">
              <a:solidFill>
                <a:srgbClr val="FFC000"/>
              </a:solidFill>
              <a:latin typeface="Aparajita" panose="020B0604020202020204" pitchFamily="34" charset="0"/>
              <a:cs typeface="Aparajita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84" t="1111" r="13844" b="-1111"/>
          <a:stretch/>
        </p:blipFill>
        <p:spPr>
          <a:xfrm>
            <a:off x="-9939" y="76200"/>
            <a:ext cx="3810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357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86200" y="76200"/>
            <a:ext cx="5257800" cy="6781800"/>
          </a:xfrm>
        </p:spPr>
        <p:txBody>
          <a:bodyPr/>
          <a:lstStyle/>
          <a:p>
            <a:r>
              <a:rPr lang="en-US" sz="2800" dirty="0" smtClean="0">
                <a:solidFill>
                  <a:srgbClr val="FFC000"/>
                </a:solidFill>
                <a:latin typeface="Cambria" panose="02040503050406030204" pitchFamily="18" charset="0"/>
                <a:cs typeface="Aparajita" panose="020B0604020202020204" pitchFamily="34" charset="0"/>
              </a:rPr>
              <a:t>SBL </a:t>
            </a:r>
            <a:r>
              <a:rPr lang="en-US" sz="2800" dirty="0" smtClean="0">
                <a:solidFill>
                  <a:srgbClr val="FFC000"/>
                </a:solidFill>
                <a:latin typeface="Cambria" panose="02040503050406030204" pitchFamily="18" charset="0"/>
                <a:cs typeface="Aparajita" panose="020B0604020202020204" pitchFamily="34" charset="0"/>
                <a:sym typeface="Wingdings" panose="05000000000000000000" pitchFamily="2" charset="2"/>
              </a:rPr>
              <a:t> TTOG</a:t>
            </a:r>
            <a:endParaRPr lang="en-US" sz="2800" dirty="0" smtClean="0">
              <a:solidFill>
                <a:srgbClr val="FFC000"/>
              </a:solidFill>
              <a:latin typeface="Cambria" panose="02040503050406030204" pitchFamily="18" charset="0"/>
              <a:cs typeface="Aparajita" panose="020B0604020202020204" pitchFamily="34" charset="0"/>
            </a:endParaRPr>
          </a:p>
          <a:p>
            <a:r>
              <a:rPr lang="en-US" sz="3200" dirty="0" smtClean="0">
                <a:solidFill>
                  <a:srgbClr val="FFC000"/>
                </a:solidFill>
                <a:latin typeface="Cambria" panose="02040503050406030204" pitchFamily="18" charset="0"/>
                <a:cs typeface="Aparajita" panose="020B0604020202020204" pitchFamily="34" charset="0"/>
              </a:rPr>
              <a:t>AP Lit. Seniors</a:t>
            </a:r>
          </a:p>
          <a:p>
            <a:r>
              <a:rPr lang="en-US" sz="3200" dirty="0">
                <a:solidFill>
                  <a:srgbClr val="FFC000"/>
                </a:solidFill>
                <a:latin typeface="Cambria" panose="02040503050406030204" pitchFamily="18" charset="0"/>
                <a:cs typeface="Aparajita" panose="020B0604020202020204" pitchFamily="34" charset="0"/>
              </a:rPr>
              <a:t>6 Standards </a:t>
            </a:r>
            <a:r>
              <a:rPr lang="en-US" sz="3200" dirty="0" smtClean="0">
                <a:solidFill>
                  <a:srgbClr val="FFC000"/>
                </a:solidFill>
                <a:latin typeface="Cambria" panose="02040503050406030204" pitchFamily="18" charset="0"/>
                <a:cs typeface="Aparajita" panose="020B0604020202020204" pitchFamily="34" charset="0"/>
              </a:rPr>
              <a:t> </a:t>
            </a:r>
          </a:p>
          <a:p>
            <a:r>
              <a:rPr lang="en-US" sz="3200" dirty="0" smtClean="0">
                <a:solidFill>
                  <a:srgbClr val="FFC000"/>
                </a:solidFill>
                <a:latin typeface="Cambria" panose="02040503050406030204" pitchFamily="18" charset="0"/>
                <a:cs typeface="Aparajita" panose="020B0604020202020204" pitchFamily="34" charset="0"/>
              </a:rPr>
              <a:t>“Saw, standards, practice, resubmit”</a:t>
            </a:r>
          </a:p>
          <a:p>
            <a:r>
              <a:rPr lang="en-US" sz="3200" dirty="0" smtClean="0">
                <a:solidFill>
                  <a:srgbClr val="FFC000"/>
                </a:solidFill>
                <a:latin typeface="Cambria" panose="02040503050406030204" pitchFamily="18" charset="0"/>
                <a:cs typeface="Aparajita" panose="020B0604020202020204" pitchFamily="34" charset="0"/>
              </a:rPr>
              <a:t>Abundance, not format</a:t>
            </a:r>
          </a:p>
          <a:p>
            <a:r>
              <a:rPr lang="en-US" sz="3200" dirty="0" smtClean="0">
                <a:solidFill>
                  <a:srgbClr val="FFC000"/>
                </a:solidFill>
                <a:latin typeface="Cambria" panose="02040503050406030204" pitchFamily="18" charset="0"/>
                <a:cs typeface="Aparajita" panose="020B0604020202020204" pitchFamily="34" charset="0"/>
              </a:rPr>
              <a:t>Excel and graphs (5)</a:t>
            </a:r>
          </a:p>
          <a:p>
            <a:r>
              <a:rPr lang="en-US" sz="3200" dirty="0" smtClean="0">
                <a:solidFill>
                  <a:srgbClr val="FFC000"/>
                </a:solidFill>
                <a:latin typeface="Cambria" panose="02040503050406030204" pitchFamily="18" charset="0"/>
                <a:cs typeface="Aparajita" panose="020B0604020202020204" pitchFamily="34" charset="0"/>
              </a:rPr>
              <a:t>Physical Binder (11)</a:t>
            </a:r>
          </a:p>
          <a:p>
            <a:r>
              <a:rPr lang="en-US" sz="3200" dirty="0" smtClean="0">
                <a:solidFill>
                  <a:srgbClr val="FFC000"/>
                </a:solidFill>
                <a:latin typeface="Cambria" panose="02040503050406030204" pitchFamily="18" charset="0"/>
                <a:cs typeface="Aparajita" panose="020B0604020202020204" pitchFamily="34" charset="0"/>
              </a:rPr>
              <a:t>Blog (6)</a:t>
            </a:r>
          </a:p>
          <a:p>
            <a:pPr marL="0" lvl="1"/>
            <a:r>
              <a:rPr lang="en-US" sz="3200" dirty="0" smtClean="0">
                <a:solidFill>
                  <a:srgbClr val="FFC000"/>
                </a:solidFill>
                <a:latin typeface="Cambria" panose="02040503050406030204" pitchFamily="18" charset="0"/>
              </a:rPr>
              <a:t>Websites (8)</a:t>
            </a:r>
          </a:p>
          <a:p>
            <a:pPr marL="0" lvl="1"/>
            <a:r>
              <a:rPr lang="en-US" sz="3200" dirty="0" smtClean="0">
                <a:solidFill>
                  <a:srgbClr val="FFC000"/>
                </a:solidFill>
                <a:latin typeface="Cambria" panose="02040503050406030204" pitchFamily="18" charset="0"/>
              </a:rPr>
              <a:t>Rachelsfeedback.weebly.com</a:t>
            </a:r>
            <a:endParaRPr lang="en-US" sz="4000" dirty="0">
              <a:solidFill>
                <a:srgbClr val="FFC000"/>
              </a:solidFill>
              <a:latin typeface="Cambria" panose="02040503050406030204" pitchFamily="18" charset="0"/>
            </a:endParaRPr>
          </a:p>
          <a:p>
            <a:endParaRPr lang="en-US" sz="3200" dirty="0" smtClean="0">
              <a:solidFill>
                <a:srgbClr val="FFC000"/>
              </a:solidFill>
              <a:latin typeface="Aparajita" panose="020B0604020202020204" pitchFamily="34" charset="0"/>
              <a:cs typeface="Aparajita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84" t="1111" r="13844" b="-1111"/>
          <a:stretch/>
        </p:blipFill>
        <p:spPr>
          <a:xfrm>
            <a:off x="-9939" y="76200"/>
            <a:ext cx="3810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619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86200" y="76200"/>
            <a:ext cx="5257800" cy="6781800"/>
          </a:xfrm>
        </p:spPr>
        <p:txBody>
          <a:bodyPr/>
          <a:lstStyle/>
          <a:p>
            <a:r>
              <a:rPr lang="en-US" sz="2800" dirty="0" smtClean="0">
                <a:solidFill>
                  <a:srgbClr val="FFC000"/>
                </a:solidFill>
                <a:latin typeface="Cambria" panose="02040503050406030204" pitchFamily="18" charset="0"/>
                <a:cs typeface="Aparajita" panose="020B0604020202020204" pitchFamily="34" charset="0"/>
              </a:rPr>
              <a:t>SBL </a:t>
            </a:r>
            <a:r>
              <a:rPr lang="en-US" sz="2800" dirty="0" smtClean="0">
                <a:solidFill>
                  <a:srgbClr val="FFC000"/>
                </a:solidFill>
                <a:latin typeface="Cambria" panose="02040503050406030204" pitchFamily="18" charset="0"/>
                <a:cs typeface="Aparajita" panose="020B0604020202020204" pitchFamily="34" charset="0"/>
                <a:sym typeface="Wingdings" panose="05000000000000000000" pitchFamily="2" charset="2"/>
              </a:rPr>
              <a:t> TTOG</a:t>
            </a:r>
            <a:endParaRPr lang="en-US" sz="2800" dirty="0" smtClean="0">
              <a:solidFill>
                <a:srgbClr val="FFC000"/>
              </a:solidFill>
              <a:latin typeface="Cambria" panose="02040503050406030204" pitchFamily="18" charset="0"/>
              <a:cs typeface="Aparajita" panose="020B0604020202020204" pitchFamily="34" charset="0"/>
            </a:endParaRPr>
          </a:p>
          <a:p>
            <a:r>
              <a:rPr lang="en-US" sz="3200" dirty="0" smtClean="0">
                <a:solidFill>
                  <a:srgbClr val="FFC000"/>
                </a:solidFill>
                <a:latin typeface="Cambria" panose="02040503050406030204" pitchFamily="18" charset="0"/>
                <a:cs typeface="Aparajita" panose="020B0604020202020204" pitchFamily="34" charset="0"/>
              </a:rPr>
              <a:t>AP Lit. Seniors</a:t>
            </a:r>
          </a:p>
          <a:p>
            <a:r>
              <a:rPr lang="en-US" sz="3200" dirty="0">
                <a:solidFill>
                  <a:srgbClr val="FFC000"/>
                </a:solidFill>
                <a:latin typeface="Cambria" panose="02040503050406030204" pitchFamily="18" charset="0"/>
                <a:cs typeface="Aparajita" panose="020B0604020202020204" pitchFamily="34" charset="0"/>
              </a:rPr>
              <a:t>6 Standards </a:t>
            </a:r>
            <a:r>
              <a:rPr lang="en-US" sz="3200" dirty="0" smtClean="0">
                <a:solidFill>
                  <a:srgbClr val="FFC000"/>
                </a:solidFill>
                <a:latin typeface="Cambria" panose="02040503050406030204" pitchFamily="18" charset="0"/>
                <a:cs typeface="Aparajita" panose="020B0604020202020204" pitchFamily="34" charset="0"/>
              </a:rPr>
              <a:t> </a:t>
            </a:r>
          </a:p>
          <a:p>
            <a:r>
              <a:rPr lang="en-US" sz="3200" dirty="0" smtClean="0">
                <a:solidFill>
                  <a:srgbClr val="FFC000"/>
                </a:solidFill>
                <a:latin typeface="Cambria" panose="02040503050406030204" pitchFamily="18" charset="0"/>
                <a:cs typeface="Aparajita" panose="020B0604020202020204" pitchFamily="34" charset="0"/>
              </a:rPr>
              <a:t>“Saw, standards, practice, resubmit”</a:t>
            </a:r>
          </a:p>
          <a:p>
            <a:r>
              <a:rPr lang="en-US" sz="3200" dirty="0" smtClean="0">
                <a:solidFill>
                  <a:srgbClr val="FFC000"/>
                </a:solidFill>
                <a:latin typeface="Cambria" panose="02040503050406030204" pitchFamily="18" charset="0"/>
                <a:cs typeface="Aparajita" panose="020B0604020202020204" pitchFamily="34" charset="0"/>
              </a:rPr>
              <a:t>Abundance, not format</a:t>
            </a:r>
          </a:p>
          <a:p>
            <a:r>
              <a:rPr lang="en-US" sz="3200" dirty="0" smtClean="0">
                <a:solidFill>
                  <a:srgbClr val="FFC000"/>
                </a:solidFill>
                <a:latin typeface="Cambria" panose="02040503050406030204" pitchFamily="18" charset="0"/>
                <a:cs typeface="Aparajita" panose="020B0604020202020204" pitchFamily="34" charset="0"/>
              </a:rPr>
              <a:t>Excel and graphs (5)</a:t>
            </a:r>
          </a:p>
          <a:p>
            <a:r>
              <a:rPr lang="en-US" sz="3200" dirty="0" smtClean="0">
                <a:solidFill>
                  <a:srgbClr val="FFC000"/>
                </a:solidFill>
                <a:latin typeface="Cambria" panose="02040503050406030204" pitchFamily="18" charset="0"/>
                <a:cs typeface="Aparajita" panose="020B0604020202020204" pitchFamily="34" charset="0"/>
              </a:rPr>
              <a:t>Physical Binder (11)</a:t>
            </a:r>
          </a:p>
          <a:p>
            <a:r>
              <a:rPr lang="en-US" sz="3200" dirty="0" smtClean="0">
                <a:solidFill>
                  <a:srgbClr val="FFC000"/>
                </a:solidFill>
                <a:latin typeface="Cambria" panose="02040503050406030204" pitchFamily="18" charset="0"/>
                <a:cs typeface="Aparajita" panose="020B0604020202020204" pitchFamily="34" charset="0"/>
              </a:rPr>
              <a:t>Blog (6)</a:t>
            </a:r>
          </a:p>
          <a:p>
            <a:pPr marL="0" lvl="1"/>
            <a:r>
              <a:rPr lang="en-US" sz="3200" dirty="0" smtClean="0">
                <a:solidFill>
                  <a:srgbClr val="FFC000"/>
                </a:solidFill>
                <a:latin typeface="Cambria" panose="02040503050406030204" pitchFamily="18" charset="0"/>
              </a:rPr>
              <a:t>Websites (8)</a:t>
            </a:r>
          </a:p>
          <a:p>
            <a:pPr marL="0" lvl="1"/>
            <a:r>
              <a:rPr lang="en-US" sz="3200" dirty="0" smtClean="0">
                <a:solidFill>
                  <a:srgbClr val="FFC000"/>
                </a:solidFill>
                <a:latin typeface="Cambria" panose="02040503050406030204" pitchFamily="18" charset="0"/>
              </a:rPr>
              <a:t>Class wide feedback &amp; Voxer</a:t>
            </a:r>
            <a:endParaRPr lang="en-US" sz="4000" dirty="0">
              <a:solidFill>
                <a:srgbClr val="FFC000"/>
              </a:solidFill>
              <a:latin typeface="Cambria" panose="02040503050406030204" pitchFamily="18" charset="0"/>
            </a:endParaRPr>
          </a:p>
          <a:p>
            <a:endParaRPr lang="en-US" sz="3200" dirty="0" smtClean="0">
              <a:solidFill>
                <a:srgbClr val="FFC000"/>
              </a:solidFill>
              <a:latin typeface="Aparajita" panose="020B0604020202020204" pitchFamily="34" charset="0"/>
              <a:cs typeface="Aparajita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84" t="1111" r="13844" b="-1111"/>
          <a:stretch/>
        </p:blipFill>
        <p:spPr>
          <a:xfrm>
            <a:off x="-9939" y="76200"/>
            <a:ext cx="3810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187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b="1" dirty="0" smtClean="0">
                <a:solidFill>
                  <a:srgbClr val="FFC000"/>
                </a:solidFill>
                <a:latin typeface="Cambria" panose="02040503050406030204" pitchFamily="18" charset="0"/>
                <a:cs typeface="Aparajita" panose="020B0604020202020204" pitchFamily="34" charset="0"/>
              </a:rPr>
              <a:t>Whole Class Feedback</a:t>
            </a:r>
            <a:endParaRPr lang="en-US" sz="4800" b="1" dirty="0">
              <a:solidFill>
                <a:srgbClr val="FFC000"/>
              </a:solidFill>
              <a:latin typeface="Cambria" panose="02040503050406030204" pitchFamily="18" charset="0"/>
              <a:cs typeface="Aparajita" panose="020B0604020202020204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67" r="833" b="25556"/>
          <a:stretch/>
        </p:blipFill>
        <p:spPr>
          <a:xfrm>
            <a:off x="457200" y="2376350"/>
            <a:ext cx="8229600" cy="2973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314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86200" y="76200"/>
            <a:ext cx="5257800" cy="6781800"/>
          </a:xfrm>
        </p:spPr>
        <p:txBody>
          <a:bodyPr/>
          <a:lstStyle/>
          <a:p>
            <a:r>
              <a:rPr lang="en-US" sz="2800" dirty="0" smtClean="0">
                <a:solidFill>
                  <a:srgbClr val="FFC000"/>
                </a:solidFill>
                <a:latin typeface="Cambria" panose="02040503050406030204" pitchFamily="18" charset="0"/>
                <a:cs typeface="Aparajita" panose="020B0604020202020204" pitchFamily="34" charset="0"/>
              </a:rPr>
              <a:t>SBL </a:t>
            </a:r>
            <a:r>
              <a:rPr lang="en-US" sz="2800" dirty="0" smtClean="0">
                <a:solidFill>
                  <a:srgbClr val="FFC000"/>
                </a:solidFill>
                <a:latin typeface="Cambria" panose="02040503050406030204" pitchFamily="18" charset="0"/>
                <a:cs typeface="Aparajita" panose="020B0604020202020204" pitchFamily="34" charset="0"/>
                <a:sym typeface="Wingdings" panose="05000000000000000000" pitchFamily="2" charset="2"/>
              </a:rPr>
              <a:t> TTOG</a:t>
            </a:r>
            <a:endParaRPr lang="en-US" sz="2800" dirty="0" smtClean="0">
              <a:solidFill>
                <a:srgbClr val="FFC000"/>
              </a:solidFill>
              <a:latin typeface="Cambria" panose="02040503050406030204" pitchFamily="18" charset="0"/>
              <a:cs typeface="Aparajita" panose="020B0604020202020204" pitchFamily="34" charset="0"/>
            </a:endParaRPr>
          </a:p>
          <a:p>
            <a:r>
              <a:rPr lang="en-US" sz="3200" dirty="0" smtClean="0">
                <a:solidFill>
                  <a:srgbClr val="FFC000"/>
                </a:solidFill>
                <a:latin typeface="Cambria" panose="02040503050406030204" pitchFamily="18" charset="0"/>
                <a:cs typeface="Aparajita" panose="020B0604020202020204" pitchFamily="34" charset="0"/>
              </a:rPr>
              <a:t>AP Lit. Seniors</a:t>
            </a:r>
          </a:p>
          <a:p>
            <a:r>
              <a:rPr lang="en-US" sz="3200" dirty="0">
                <a:solidFill>
                  <a:srgbClr val="FFC000"/>
                </a:solidFill>
                <a:latin typeface="Cambria" panose="02040503050406030204" pitchFamily="18" charset="0"/>
                <a:cs typeface="Aparajita" panose="020B0604020202020204" pitchFamily="34" charset="0"/>
              </a:rPr>
              <a:t>6 Standards </a:t>
            </a:r>
            <a:r>
              <a:rPr lang="en-US" sz="3200" dirty="0" smtClean="0">
                <a:solidFill>
                  <a:srgbClr val="FFC000"/>
                </a:solidFill>
                <a:latin typeface="Cambria" panose="02040503050406030204" pitchFamily="18" charset="0"/>
                <a:cs typeface="Aparajita" panose="020B0604020202020204" pitchFamily="34" charset="0"/>
              </a:rPr>
              <a:t> </a:t>
            </a:r>
          </a:p>
          <a:p>
            <a:r>
              <a:rPr lang="en-US" sz="3200" dirty="0" smtClean="0">
                <a:solidFill>
                  <a:srgbClr val="FFC000"/>
                </a:solidFill>
                <a:latin typeface="Cambria" panose="02040503050406030204" pitchFamily="18" charset="0"/>
                <a:cs typeface="Aparajita" panose="020B0604020202020204" pitchFamily="34" charset="0"/>
              </a:rPr>
              <a:t>“Saw, standards, practice, resubmit”</a:t>
            </a:r>
          </a:p>
          <a:p>
            <a:r>
              <a:rPr lang="en-US" sz="3200" dirty="0" smtClean="0">
                <a:solidFill>
                  <a:srgbClr val="FFC000"/>
                </a:solidFill>
                <a:latin typeface="Cambria" panose="02040503050406030204" pitchFamily="18" charset="0"/>
                <a:cs typeface="Aparajita" panose="020B0604020202020204" pitchFamily="34" charset="0"/>
              </a:rPr>
              <a:t>Abundance, not format</a:t>
            </a:r>
          </a:p>
          <a:p>
            <a:r>
              <a:rPr lang="en-US" sz="3200" dirty="0" smtClean="0">
                <a:solidFill>
                  <a:srgbClr val="FFC000"/>
                </a:solidFill>
                <a:latin typeface="Cambria" panose="02040503050406030204" pitchFamily="18" charset="0"/>
                <a:cs typeface="Aparajita" panose="020B0604020202020204" pitchFamily="34" charset="0"/>
              </a:rPr>
              <a:t>Excel and graphs (5)</a:t>
            </a:r>
          </a:p>
          <a:p>
            <a:r>
              <a:rPr lang="en-US" sz="3200" dirty="0" smtClean="0">
                <a:solidFill>
                  <a:srgbClr val="FFC000"/>
                </a:solidFill>
                <a:latin typeface="Cambria" panose="02040503050406030204" pitchFamily="18" charset="0"/>
                <a:cs typeface="Aparajita" panose="020B0604020202020204" pitchFamily="34" charset="0"/>
              </a:rPr>
              <a:t>Physical Binder (11)</a:t>
            </a:r>
          </a:p>
          <a:p>
            <a:r>
              <a:rPr lang="en-US" sz="3200" dirty="0" smtClean="0">
                <a:solidFill>
                  <a:srgbClr val="FFC000"/>
                </a:solidFill>
                <a:latin typeface="Cambria" panose="02040503050406030204" pitchFamily="18" charset="0"/>
                <a:cs typeface="Aparajita" panose="020B0604020202020204" pitchFamily="34" charset="0"/>
              </a:rPr>
              <a:t>Blog (6)</a:t>
            </a:r>
          </a:p>
          <a:p>
            <a:pPr marL="0" lvl="1"/>
            <a:r>
              <a:rPr lang="en-US" sz="3200" dirty="0" smtClean="0">
                <a:solidFill>
                  <a:srgbClr val="FFC000"/>
                </a:solidFill>
                <a:latin typeface="Cambria" panose="02040503050406030204" pitchFamily="18" charset="0"/>
              </a:rPr>
              <a:t>Websites (8)</a:t>
            </a:r>
          </a:p>
          <a:p>
            <a:pPr marL="0" lvl="1"/>
            <a:r>
              <a:rPr lang="en-US" sz="3200" dirty="0" smtClean="0">
                <a:solidFill>
                  <a:srgbClr val="FFC000"/>
                </a:solidFill>
                <a:latin typeface="Cambria" panose="02040503050406030204" pitchFamily="18" charset="0"/>
              </a:rPr>
              <a:t>Class wide feedback &amp; Voxer</a:t>
            </a:r>
          </a:p>
          <a:p>
            <a:pPr marL="0" lvl="1"/>
            <a:r>
              <a:rPr lang="en-US" sz="3200" dirty="0" smtClean="0">
                <a:solidFill>
                  <a:srgbClr val="FFC000"/>
                </a:solidFill>
                <a:latin typeface="Cambria" panose="02040503050406030204" pitchFamily="18" charset="0"/>
              </a:rPr>
              <a:t>2 mini-conferences &amp; final</a:t>
            </a:r>
            <a:endParaRPr lang="en-US" sz="4000" dirty="0">
              <a:solidFill>
                <a:srgbClr val="FFC000"/>
              </a:solidFill>
              <a:latin typeface="Cambria" panose="02040503050406030204" pitchFamily="18" charset="0"/>
            </a:endParaRPr>
          </a:p>
          <a:p>
            <a:endParaRPr lang="en-US" sz="3200" dirty="0" smtClean="0">
              <a:solidFill>
                <a:srgbClr val="FFC000"/>
              </a:solidFill>
              <a:latin typeface="Aparajita" panose="020B0604020202020204" pitchFamily="34" charset="0"/>
              <a:cs typeface="Aparajita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84" t="1111" r="13844" b="-1111"/>
          <a:stretch/>
        </p:blipFill>
        <p:spPr>
          <a:xfrm>
            <a:off x="-9939" y="76200"/>
            <a:ext cx="3810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523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-76200"/>
            <a:ext cx="8229600" cy="1143000"/>
          </a:xfrm>
        </p:spPr>
        <p:txBody>
          <a:bodyPr/>
          <a:lstStyle/>
          <a:p>
            <a:r>
              <a:rPr lang="en-US" sz="5400" b="1" u="sng" dirty="0" smtClean="0">
                <a:latin typeface="Cambria" panose="02040503050406030204" pitchFamily="18" charset="0"/>
                <a:cs typeface="Aparajita" panose="020B0604020202020204" pitchFamily="34" charset="0"/>
              </a:rPr>
              <a:t>How much do we know?</a:t>
            </a:r>
            <a:endParaRPr lang="en-US" sz="5400" b="1" u="sng" dirty="0">
              <a:latin typeface="Cambria" panose="02040503050406030204" pitchFamily="18" charset="0"/>
              <a:cs typeface="Aparajita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914400"/>
            <a:ext cx="8915400" cy="4754563"/>
          </a:xfrm>
        </p:spPr>
        <p:txBody>
          <a:bodyPr/>
          <a:lstStyle/>
          <a:p>
            <a:pPr marL="0" indent="0" algn="ctr">
              <a:buNone/>
            </a:pPr>
            <a:r>
              <a:rPr lang="en-US" sz="4400" u="sng" dirty="0" smtClean="0">
                <a:latin typeface="Cambria" panose="02040503050406030204" pitchFamily="18" charset="0"/>
                <a:cs typeface="Aparajita" panose="020B0604020202020204" pitchFamily="34" charset="0"/>
              </a:rPr>
              <a:t>Elevated SBL Experience</a:t>
            </a:r>
            <a:endParaRPr lang="en-US" sz="4400" dirty="0" smtClean="0">
              <a:latin typeface="Cambria" panose="02040503050406030204" pitchFamily="18" charset="0"/>
              <a:cs typeface="Aparajita" panose="020B0604020202020204" pitchFamily="34" charset="0"/>
            </a:endParaRPr>
          </a:p>
          <a:p>
            <a:pPr marL="0" indent="0">
              <a:buNone/>
            </a:pPr>
            <a:r>
              <a:rPr lang="en-US" sz="3600" u="sng" dirty="0" smtClean="0">
                <a:latin typeface="Cambria" panose="02040503050406030204" pitchFamily="18" charset="0"/>
                <a:cs typeface="Aparajita" panose="020B0604020202020204" pitchFamily="34" charset="0"/>
              </a:rPr>
              <a:t>Standing </a:t>
            </a:r>
            <a:r>
              <a:rPr lang="en-US" sz="3600" u="sng" dirty="0">
                <a:latin typeface="Cambria" panose="02040503050406030204" pitchFamily="18" charset="0"/>
                <a:cs typeface="Aparajita" panose="020B0604020202020204" pitchFamily="34" charset="0"/>
              </a:rPr>
              <a:t>on </a:t>
            </a:r>
            <a:r>
              <a:rPr lang="en-US" sz="3600" u="sng" dirty="0" smtClean="0">
                <a:latin typeface="Cambria" panose="02040503050406030204" pitchFamily="18" charset="0"/>
                <a:cs typeface="Aparajita" panose="020B0604020202020204" pitchFamily="34" charset="0"/>
              </a:rPr>
              <a:t>chair</a:t>
            </a:r>
            <a:r>
              <a:rPr lang="en-US" sz="3600" dirty="0" smtClean="0">
                <a:latin typeface="Cambria" panose="02040503050406030204" pitchFamily="18" charset="0"/>
                <a:cs typeface="Aparajita" panose="020B0604020202020204" pitchFamily="34" charset="0"/>
              </a:rPr>
              <a:t>: </a:t>
            </a:r>
            <a:r>
              <a:rPr lang="en-US" sz="3600" dirty="0" err="1" smtClean="0">
                <a:latin typeface="Cambria" panose="02040503050406030204" pitchFamily="18" charset="0"/>
                <a:cs typeface="Aparajita" panose="020B0604020202020204" pitchFamily="34" charset="0"/>
              </a:rPr>
              <a:t>Wormeli</a:t>
            </a:r>
            <a:r>
              <a:rPr lang="en-US" sz="3600" dirty="0" smtClean="0">
                <a:latin typeface="Cambria" panose="02040503050406030204" pitchFamily="18" charset="0"/>
                <a:cs typeface="Aparajita" panose="020B0604020202020204" pitchFamily="34" charset="0"/>
              </a:rPr>
              <a:t>/O’Connor/Hillman </a:t>
            </a:r>
          </a:p>
          <a:p>
            <a:pPr marL="0" indent="0">
              <a:buNone/>
            </a:pPr>
            <a:r>
              <a:rPr lang="en-US" sz="3600" u="sng" dirty="0" smtClean="0">
                <a:latin typeface="Cambria" panose="02040503050406030204" pitchFamily="18" charset="0"/>
                <a:cs typeface="Aparajita" panose="020B0604020202020204" pitchFamily="34" charset="0"/>
              </a:rPr>
              <a:t>Standing </a:t>
            </a:r>
            <a:r>
              <a:rPr lang="en-US" sz="3600" u="sng" dirty="0">
                <a:latin typeface="Cambria" panose="02040503050406030204" pitchFamily="18" charset="0"/>
                <a:cs typeface="Aparajita" panose="020B0604020202020204" pitchFamily="34" charset="0"/>
              </a:rPr>
              <a:t>on </a:t>
            </a:r>
            <a:r>
              <a:rPr lang="en-US" sz="3600" u="sng" dirty="0" smtClean="0">
                <a:latin typeface="Cambria" panose="02040503050406030204" pitchFamily="18" charset="0"/>
                <a:cs typeface="Aparajita" panose="020B0604020202020204" pitchFamily="34" charset="0"/>
              </a:rPr>
              <a:t>floor</a:t>
            </a:r>
            <a:r>
              <a:rPr lang="en-US" sz="3600" dirty="0" smtClean="0">
                <a:latin typeface="Cambria" panose="02040503050406030204" pitchFamily="18" charset="0"/>
                <a:cs typeface="Aparajita" panose="020B0604020202020204" pitchFamily="34" charset="0"/>
              </a:rPr>
              <a:t>: SBL teacher/admin for 3 or more years </a:t>
            </a:r>
          </a:p>
          <a:p>
            <a:pPr marL="0" indent="0">
              <a:buNone/>
            </a:pPr>
            <a:r>
              <a:rPr lang="en-US" sz="3600" u="sng" dirty="0" smtClean="0">
                <a:latin typeface="Cambria" panose="02040503050406030204" pitchFamily="18" charset="0"/>
                <a:cs typeface="Aparajita" panose="020B0604020202020204" pitchFamily="34" charset="0"/>
              </a:rPr>
              <a:t>Sitting in chair</a:t>
            </a:r>
            <a:r>
              <a:rPr lang="en-US" sz="3600" dirty="0" smtClean="0">
                <a:latin typeface="Cambria" panose="02040503050406030204" pitchFamily="18" charset="0"/>
                <a:cs typeface="Aparajita" panose="020B0604020202020204" pitchFamily="34" charset="0"/>
              </a:rPr>
              <a:t>: SBL rookie, got the gist, not proficient yet</a:t>
            </a:r>
          </a:p>
          <a:p>
            <a:pPr marL="0" indent="0">
              <a:buNone/>
            </a:pPr>
            <a:r>
              <a:rPr lang="en-US" sz="3600" u="sng" dirty="0" smtClean="0">
                <a:latin typeface="Cambria" panose="02040503050406030204" pitchFamily="18" charset="0"/>
                <a:cs typeface="Aparajita" panose="020B0604020202020204" pitchFamily="34" charset="0"/>
              </a:rPr>
              <a:t>Sitting on floor</a:t>
            </a:r>
            <a:r>
              <a:rPr lang="en-US" sz="3600" dirty="0" smtClean="0">
                <a:latin typeface="Cambria" panose="02040503050406030204" pitchFamily="18" charset="0"/>
                <a:cs typeface="Aparajita" panose="020B0604020202020204" pitchFamily="34" charset="0"/>
              </a:rPr>
              <a:t>: Thinks SBL is Spanish Blinking Librarian</a:t>
            </a:r>
          </a:p>
        </p:txBody>
      </p:sp>
    </p:spTree>
    <p:extLst>
      <p:ext uri="{BB962C8B-B14F-4D97-AF65-F5344CB8AC3E}">
        <p14:creationId xmlns:p14="http://schemas.microsoft.com/office/powerpoint/2010/main" val="3337925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86200" y="76200"/>
            <a:ext cx="5257800" cy="6781800"/>
          </a:xfrm>
        </p:spPr>
        <p:txBody>
          <a:bodyPr/>
          <a:lstStyle/>
          <a:p>
            <a:r>
              <a:rPr lang="en-US" sz="2800" dirty="0" smtClean="0">
                <a:solidFill>
                  <a:srgbClr val="FFC000"/>
                </a:solidFill>
                <a:latin typeface="Cambria" panose="02040503050406030204" pitchFamily="18" charset="0"/>
                <a:cs typeface="Aparajita" panose="020B0604020202020204" pitchFamily="34" charset="0"/>
              </a:rPr>
              <a:t>SBL </a:t>
            </a:r>
            <a:r>
              <a:rPr lang="en-US" sz="2800" dirty="0" smtClean="0">
                <a:solidFill>
                  <a:srgbClr val="FFC000"/>
                </a:solidFill>
                <a:latin typeface="Cambria" panose="02040503050406030204" pitchFamily="18" charset="0"/>
                <a:cs typeface="Aparajita" panose="020B0604020202020204" pitchFamily="34" charset="0"/>
                <a:sym typeface="Wingdings" panose="05000000000000000000" pitchFamily="2" charset="2"/>
              </a:rPr>
              <a:t> TTOG</a:t>
            </a:r>
            <a:endParaRPr lang="en-US" sz="2800" dirty="0" smtClean="0">
              <a:solidFill>
                <a:srgbClr val="FFC000"/>
              </a:solidFill>
              <a:latin typeface="Cambria" panose="02040503050406030204" pitchFamily="18" charset="0"/>
              <a:cs typeface="Aparajita" panose="020B0604020202020204" pitchFamily="34" charset="0"/>
            </a:endParaRPr>
          </a:p>
          <a:p>
            <a:r>
              <a:rPr lang="en-US" sz="3200" dirty="0" smtClean="0">
                <a:solidFill>
                  <a:srgbClr val="FFC000"/>
                </a:solidFill>
                <a:latin typeface="Cambria" panose="02040503050406030204" pitchFamily="18" charset="0"/>
                <a:cs typeface="Aparajita" panose="020B0604020202020204" pitchFamily="34" charset="0"/>
              </a:rPr>
              <a:t>6 </a:t>
            </a:r>
            <a:r>
              <a:rPr lang="en-US" sz="3200" dirty="0">
                <a:solidFill>
                  <a:srgbClr val="FFC000"/>
                </a:solidFill>
                <a:latin typeface="Cambria" panose="02040503050406030204" pitchFamily="18" charset="0"/>
                <a:cs typeface="Aparajita" panose="020B0604020202020204" pitchFamily="34" charset="0"/>
              </a:rPr>
              <a:t>Standards </a:t>
            </a:r>
            <a:r>
              <a:rPr lang="en-US" sz="3200" dirty="0" smtClean="0">
                <a:solidFill>
                  <a:srgbClr val="FFC000"/>
                </a:solidFill>
                <a:latin typeface="Cambria" panose="02040503050406030204" pitchFamily="18" charset="0"/>
                <a:cs typeface="Aparajita" panose="020B0604020202020204" pitchFamily="34" charset="0"/>
              </a:rPr>
              <a:t> </a:t>
            </a:r>
          </a:p>
          <a:p>
            <a:r>
              <a:rPr lang="en-US" sz="3200" dirty="0" smtClean="0">
                <a:solidFill>
                  <a:srgbClr val="FFC000"/>
                </a:solidFill>
                <a:latin typeface="Cambria" panose="02040503050406030204" pitchFamily="18" charset="0"/>
                <a:cs typeface="Aparajita" panose="020B0604020202020204" pitchFamily="34" charset="0"/>
              </a:rPr>
              <a:t>“Saw, standards, practice, resubmit”</a:t>
            </a:r>
          </a:p>
          <a:p>
            <a:r>
              <a:rPr lang="en-US" sz="3200" dirty="0" smtClean="0">
                <a:solidFill>
                  <a:srgbClr val="FFC000"/>
                </a:solidFill>
                <a:latin typeface="Cambria" panose="02040503050406030204" pitchFamily="18" charset="0"/>
                <a:cs typeface="Aparajita" panose="020B0604020202020204" pitchFamily="34" charset="0"/>
              </a:rPr>
              <a:t>Abundance, not format</a:t>
            </a:r>
          </a:p>
          <a:p>
            <a:r>
              <a:rPr lang="en-US" sz="3200" dirty="0" smtClean="0">
                <a:solidFill>
                  <a:srgbClr val="FFC000"/>
                </a:solidFill>
                <a:latin typeface="Cambria" panose="02040503050406030204" pitchFamily="18" charset="0"/>
                <a:cs typeface="Aparajita" panose="020B0604020202020204" pitchFamily="34" charset="0"/>
              </a:rPr>
              <a:t>Excel and graphs (5)</a:t>
            </a:r>
          </a:p>
          <a:p>
            <a:r>
              <a:rPr lang="en-US" sz="3200" dirty="0" smtClean="0">
                <a:solidFill>
                  <a:srgbClr val="FFC000"/>
                </a:solidFill>
                <a:latin typeface="Cambria" panose="02040503050406030204" pitchFamily="18" charset="0"/>
                <a:cs typeface="Aparajita" panose="020B0604020202020204" pitchFamily="34" charset="0"/>
              </a:rPr>
              <a:t>Physical Binder (11)</a:t>
            </a:r>
          </a:p>
          <a:p>
            <a:r>
              <a:rPr lang="en-US" sz="3200" dirty="0" smtClean="0">
                <a:solidFill>
                  <a:srgbClr val="FFC000"/>
                </a:solidFill>
                <a:latin typeface="Cambria" panose="02040503050406030204" pitchFamily="18" charset="0"/>
                <a:cs typeface="Aparajita" panose="020B0604020202020204" pitchFamily="34" charset="0"/>
              </a:rPr>
              <a:t>Blog (6)</a:t>
            </a:r>
          </a:p>
          <a:p>
            <a:pPr marL="0" lvl="1"/>
            <a:r>
              <a:rPr lang="en-US" sz="3200" dirty="0" smtClean="0">
                <a:solidFill>
                  <a:srgbClr val="FFC000"/>
                </a:solidFill>
                <a:latin typeface="Cambria" panose="02040503050406030204" pitchFamily="18" charset="0"/>
              </a:rPr>
              <a:t>Websites (8)</a:t>
            </a:r>
          </a:p>
          <a:p>
            <a:pPr marL="0" lvl="1"/>
            <a:r>
              <a:rPr lang="en-US" sz="3200" dirty="0" smtClean="0">
                <a:solidFill>
                  <a:srgbClr val="FFC000"/>
                </a:solidFill>
                <a:latin typeface="Cambria" panose="02040503050406030204" pitchFamily="18" charset="0"/>
              </a:rPr>
              <a:t>Class wide feedback &amp; Voxer</a:t>
            </a:r>
          </a:p>
          <a:p>
            <a:pPr marL="0" lvl="1"/>
            <a:r>
              <a:rPr lang="en-US" sz="3200" dirty="0" smtClean="0">
                <a:solidFill>
                  <a:srgbClr val="FFC000"/>
                </a:solidFill>
                <a:latin typeface="Cambria" panose="02040503050406030204" pitchFamily="18" charset="0"/>
              </a:rPr>
              <a:t>2 mini-conferences &amp; final</a:t>
            </a:r>
          </a:p>
          <a:p>
            <a:pPr marL="0" lvl="1"/>
            <a:r>
              <a:rPr lang="en-US" sz="3200" dirty="0" smtClean="0">
                <a:solidFill>
                  <a:srgbClr val="FFC000"/>
                </a:solidFill>
                <a:latin typeface="Cambria" panose="02040503050406030204" pitchFamily="18" charset="0"/>
              </a:rPr>
              <a:t>2 down, 5 up</a:t>
            </a:r>
            <a:endParaRPr lang="en-US" sz="4000" dirty="0">
              <a:solidFill>
                <a:srgbClr val="FFC000"/>
              </a:solidFill>
              <a:latin typeface="Cambria" panose="02040503050406030204" pitchFamily="18" charset="0"/>
            </a:endParaRPr>
          </a:p>
          <a:p>
            <a:endParaRPr lang="en-US" sz="3200" dirty="0" smtClean="0">
              <a:solidFill>
                <a:srgbClr val="FFC000"/>
              </a:solidFill>
              <a:latin typeface="Aparajita" panose="020B0604020202020204" pitchFamily="34" charset="0"/>
              <a:cs typeface="Aparajita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84" t="1111" r="13844" b="-1111"/>
          <a:stretch/>
        </p:blipFill>
        <p:spPr>
          <a:xfrm>
            <a:off x="-9939" y="76200"/>
            <a:ext cx="3810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492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57600" y="0"/>
            <a:ext cx="5486400" cy="6858000"/>
          </a:xfrm>
        </p:spPr>
        <p:txBody>
          <a:bodyPr/>
          <a:lstStyle/>
          <a:p>
            <a:r>
              <a:rPr lang="en-US" sz="3600" b="1" dirty="0" smtClean="0">
                <a:solidFill>
                  <a:srgbClr val="FFC000"/>
                </a:solidFill>
                <a:latin typeface="Cambria" panose="02040503050406030204" pitchFamily="18" charset="0"/>
                <a:cs typeface="Aparajita" panose="020B0604020202020204" pitchFamily="34" charset="0"/>
              </a:rPr>
              <a:t>Does it work?</a:t>
            </a:r>
          </a:p>
          <a:p>
            <a:endParaRPr lang="en-US" sz="3600" b="1" dirty="0" smtClean="0">
              <a:solidFill>
                <a:srgbClr val="FFC000"/>
              </a:solidFill>
              <a:latin typeface="Aparajita" panose="020B0604020202020204" pitchFamily="34" charset="0"/>
              <a:cs typeface="Aparajita" panose="020B0604020202020204" pitchFamily="34" charset="0"/>
            </a:endParaRPr>
          </a:p>
          <a:p>
            <a:endParaRPr lang="en-US" sz="2800" dirty="0">
              <a:solidFill>
                <a:srgbClr val="FFC000"/>
              </a:solidFill>
              <a:latin typeface="Aparajita" panose="020B0604020202020204" pitchFamily="34" charset="0"/>
              <a:cs typeface="Aparajita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67" r="33333"/>
          <a:stretch/>
        </p:blipFill>
        <p:spPr>
          <a:xfrm>
            <a:off x="0" y="-9939"/>
            <a:ext cx="3657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907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57600" y="0"/>
            <a:ext cx="5486400" cy="6858000"/>
          </a:xfrm>
        </p:spPr>
        <p:txBody>
          <a:bodyPr/>
          <a:lstStyle/>
          <a:p>
            <a:r>
              <a:rPr lang="en-US" sz="3600" b="1" dirty="0" smtClean="0">
                <a:solidFill>
                  <a:srgbClr val="FFC000"/>
                </a:solidFill>
                <a:latin typeface="Cambria" panose="02040503050406030204" pitchFamily="18" charset="0"/>
                <a:cs typeface="Aparajita" panose="020B0604020202020204" pitchFamily="34" charset="0"/>
              </a:rPr>
              <a:t>Does it work?</a:t>
            </a:r>
          </a:p>
          <a:p>
            <a:pPr marL="457200" indent="-457200" algn="l">
              <a:buFont typeface="Wingdings" panose="05000000000000000000" pitchFamily="2" charset="2"/>
              <a:buChar char="ü"/>
            </a:pPr>
            <a:r>
              <a:rPr lang="en-US" sz="3600" dirty="0" smtClean="0">
                <a:solidFill>
                  <a:srgbClr val="FFC000"/>
                </a:solidFill>
                <a:latin typeface="Cambria" panose="02040503050406030204" pitchFamily="18" charset="0"/>
                <a:cs typeface="Aparajita" panose="020B0604020202020204" pitchFamily="34" charset="0"/>
              </a:rPr>
              <a:t>Zero parent, student or admin complaints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67" r="33333"/>
          <a:stretch/>
        </p:blipFill>
        <p:spPr>
          <a:xfrm>
            <a:off x="0" y="-9939"/>
            <a:ext cx="3657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403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57600" y="0"/>
            <a:ext cx="5486400" cy="6858000"/>
          </a:xfrm>
        </p:spPr>
        <p:txBody>
          <a:bodyPr/>
          <a:lstStyle/>
          <a:p>
            <a:r>
              <a:rPr lang="en-US" sz="3600" b="1" dirty="0" smtClean="0">
                <a:solidFill>
                  <a:srgbClr val="FFC000"/>
                </a:solidFill>
                <a:latin typeface="Cambria" panose="02040503050406030204" pitchFamily="18" charset="0"/>
                <a:cs typeface="Aparajita" panose="020B0604020202020204" pitchFamily="34" charset="0"/>
              </a:rPr>
              <a:t>Does it work?</a:t>
            </a:r>
          </a:p>
          <a:p>
            <a:pPr marL="457200" indent="-457200" algn="l">
              <a:buFont typeface="Wingdings" panose="05000000000000000000" pitchFamily="2" charset="2"/>
              <a:buChar char="ü"/>
            </a:pPr>
            <a:r>
              <a:rPr lang="en-US" sz="3600" dirty="0" smtClean="0">
                <a:solidFill>
                  <a:srgbClr val="FFC000"/>
                </a:solidFill>
                <a:latin typeface="Cambria" panose="02040503050406030204" pitchFamily="18" charset="0"/>
                <a:cs typeface="Aparajita" panose="020B0604020202020204" pitchFamily="34" charset="0"/>
              </a:rPr>
              <a:t>Zero parent, student or admin complaints</a:t>
            </a:r>
          </a:p>
          <a:p>
            <a:pPr marL="457200" indent="-457200" algn="l">
              <a:buFont typeface="Wingdings" panose="05000000000000000000" pitchFamily="2" charset="2"/>
              <a:buChar char="ü"/>
            </a:pPr>
            <a:r>
              <a:rPr lang="en-US" sz="3600" dirty="0" smtClean="0">
                <a:solidFill>
                  <a:srgbClr val="FFC000"/>
                </a:solidFill>
                <a:latin typeface="Cambria" panose="02040503050406030204" pitchFamily="18" charset="0"/>
                <a:cs typeface="Aparajita" panose="020B0604020202020204" pitchFamily="34" charset="0"/>
              </a:rPr>
              <a:t>Kids’ positive feedback</a:t>
            </a:r>
            <a:endParaRPr lang="en-US" sz="3600" b="1" dirty="0" smtClean="0">
              <a:solidFill>
                <a:srgbClr val="FFFF00"/>
              </a:solidFill>
              <a:latin typeface="Cambria" panose="02040503050406030204" pitchFamily="18" charset="0"/>
              <a:cs typeface="Aparajita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67" r="33333"/>
          <a:stretch/>
        </p:blipFill>
        <p:spPr>
          <a:xfrm>
            <a:off x="0" y="-9939"/>
            <a:ext cx="3657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295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57600" y="0"/>
            <a:ext cx="5486400" cy="6858000"/>
          </a:xfrm>
        </p:spPr>
        <p:txBody>
          <a:bodyPr/>
          <a:lstStyle/>
          <a:p>
            <a:r>
              <a:rPr lang="en-US" sz="3600" b="1" dirty="0" smtClean="0">
                <a:solidFill>
                  <a:srgbClr val="FFC000"/>
                </a:solidFill>
                <a:latin typeface="Cambria" panose="02040503050406030204" pitchFamily="18" charset="0"/>
                <a:cs typeface="Aparajita" panose="020B0604020202020204" pitchFamily="34" charset="0"/>
              </a:rPr>
              <a:t>Does it work?</a:t>
            </a:r>
          </a:p>
          <a:p>
            <a:pPr marL="457200" indent="-457200" algn="l">
              <a:buFont typeface="Wingdings" panose="05000000000000000000" pitchFamily="2" charset="2"/>
              <a:buChar char="ü"/>
            </a:pPr>
            <a:r>
              <a:rPr lang="en-US" sz="3600" dirty="0" smtClean="0">
                <a:solidFill>
                  <a:srgbClr val="FFC000"/>
                </a:solidFill>
                <a:latin typeface="Cambria" panose="02040503050406030204" pitchFamily="18" charset="0"/>
                <a:cs typeface="Aparajita" panose="020B0604020202020204" pitchFamily="34" charset="0"/>
              </a:rPr>
              <a:t>Zero parent, student or admin complaints</a:t>
            </a:r>
          </a:p>
          <a:p>
            <a:pPr marL="457200" indent="-457200" algn="l">
              <a:buFont typeface="Wingdings" panose="05000000000000000000" pitchFamily="2" charset="2"/>
              <a:buChar char="ü"/>
            </a:pPr>
            <a:r>
              <a:rPr lang="en-US" sz="3600" dirty="0" smtClean="0">
                <a:solidFill>
                  <a:srgbClr val="FFC000"/>
                </a:solidFill>
                <a:latin typeface="Cambria" panose="02040503050406030204" pitchFamily="18" charset="0"/>
                <a:cs typeface="Aparajita" panose="020B0604020202020204" pitchFamily="34" charset="0"/>
              </a:rPr>
              <a:t>Kids’ positive feedback </a:t>
            </a:r>
          </a:p>
          <a:p>
            <a:pPr marL="457200" indent="-457200" algn="l">
              <a:buFont typeface="Wingdings" panose="05000000000000000000" pitchFamily="2" charset="2"/>
              <a:buChar char="ü"/>
            </a:pPr>
            <a:r>
              <a:rPr lang="en-US" sz="3600" dirty="0" smtClean="0">
                <a:solidFill>
                  <a:srgbClr val="FFC000"/>
                </a:solidFill>
                <a:latin typeface="Cambria" panose="02040503050406030204" pitchFamily="18" charset="0"/>
                <a:cs typeface="Aparajita" panose="020B0604020202020204" pitchFamily="34" charset="0"/>
              </a:rPr>
              <a:t>Seniors felt respected, honored, &amp; heard.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67" r="33333"/>
          <a:stretch/>
        </p:blipFill>
        <p:spPr>
          <a:xfrm>
            <a:off x="0" y="-9939"/>
            <a:ext cx="3657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485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57600" y="0"/>
            <a:ext cx="5486400" cy="6858000"/>
          </a:xfrm>
        </p:spPr>
        <p:txBody>
          <a:bodyPr/>
          <a:lstStyle/>
          <a:p>
            <a:r>
              <a:rPr lang="en-US" sz="3600" b="1" dirty="0" smtClean="0">
                <a:solidFill>
                  <a:srgbClr val="FFC000"/>
                </a:solidFill>
                <a:latin typeface="Cambria" panose="02040503050406030204" pitchFamily="18" charset="0"/>
                <a:cs typeface="Aparajita" panose="020B0604020202020204" pitchFamily="34" charset="0"/>
              </a:rPr>
              <a:t>Does it work?</a:t>
            </a:r>
          </a:p>
          <a:p>
            <a:pPr marL="457200" indent="-457200" algn="l">
              <a:buFont typeface="Wingdings" panose="05000000000000000000" pitchFamily="2" charset="2"/>
              <a:buChar char="ü"/>
            </a:pPr>
            <a:r>
              <a:rPr lang="en-US" sz="3600" dirty="0" smtClean="0">
                <a:solidFill>
                  <a:srgbClr val="FFC000"/>
                </a:solidFill>
                <a:latin typeface="Cambria" panose="02040503050406030204" pitchFamily="18" charset="0"/>
                <a:cs typeface="Aparajita" panose="020B0604020202020204" pitchFamily="34" charset="0"/>
              </a:rPr>
              <a:t>Zero parent, student or admin complaints</a:t>
            </a:r>
          </a:p>
          <a:p>
            <a:pPr marL="457200" indent="-457200" algn="l">
              <a:buFont typeface="Wingdings" panose="05000000000000000000" pitchFamily="2" charset="2"/>
              <a:buChar char="ü"/>
            </a:pPr>
            <a:r>
              <a:rPr lang="en-US" sz="3600" dirty="0" smtClean="0">
                <a:solidFill>
                  <a:srgbClr val="FFC000"/>
                </a:solidFill>
                <a:latin typeface="Cambria" panose="02040503050406030204" pitchFamily="18" charset="0"/>
                <a:cs typeface="Aparajita" panose="020B0604020202020204" pitchFamily="34" charset="0"/>
              </a:rPr>
              <a:t>Kids’ positive feedback </a:t>
            </a:r>
          </a:p>
          <a:p>
            <a:pPr marL="457200" indent="-457200" algn="l">
              <a:buFont typeface="Wingdings" panose="05000000000000000000" pitchFamily="2" charset="2"/>
              <a:buChar char="ü"/>
            </a:pPr>
            <a:r>
              <a:rPr lang="en-US" sz="3600" dirty="0" smtClean="0">
                <a:solidFill>
                  <a:srgbClr val="FFC000"/>
                </a:solidFill>
                <a:latin typeface="Cambria" panose="02040503050406030204" pitchFamily="18" charset="0"/>
                <a:cs typeface="Aparajita" panose="020B0604020202020204" pitchFamily="34" charset="0"/>
              </a:rPr>
              <a:t>Seniors felt respected, honored, &amp; heard.</a:t>
            </a:r>
          </a:p>
          <a:p>
            <a:pPr marL="457200" indent="-457200" algn="l">
              <a:buFont typeface="Wingdings" panose="05000000000000000000" pitchFamily="2" charset="2"/>
              <a:buChar char="ü"/>
            </a:pPr>
            <a:r>
              <a:rPr lang="en-US" sz="3600" dirty="0" smtClean="0">
                <a:solidFill>
                  <a:srgbClr val="FFC000"/>
                </a:solidFill>
                <a:latin typeface="Cambria" panose="02040503050406030204" pitchFamily="18" charset="0"/>
                <a:cs typeface="Aparajita" panose="020B0604020202020204" pitchFamily="34" charset="0"/>
              </a:rPr>
              <a:t>Same amount (if not less) work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67" r="33333"/>
          <a:stretch/>
        </p:blipFill>
        <p:spPr>
          <a:xfrm>
            <a:off x="0" y="-9939"/>
            <a:ext cx="3657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421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57600" y="0"/>
            <a:ext cx="5486400" cy="6858000"/>
          </a:xfrm>
        </p:spPr>
        <p:txBody>
          <a:bodyPr/>
          <a:lstStyle/>
          <a:p>
            <a:r>
              <a:rPr lang="en-US" sz="3600" b="1" dirty="0" smtClean="0">
                <a:solidFill>
                  <a:srgbClr val="FFC000"/>
                </a:solidFill>
                <a:latin typeface="Cambria" panose="02040503050406030204" pitchFamily="18" charset="0"/>
                <a:cs typeface="Aparajita" panose="020B0604020202020204" pitchFamily="34" charset="0"/>
              </a:rPr>
              <a:t>Does it work?</a:t>
            </a:r>
          </a:p>
          <a:p>
            <a:pPr marL="457200" indent="-457200" algn="l">
              <a:buFont typeface="Wingdings" panose="05000000000000000000" pitchFamily="2" charset="2"/>
              <a:buChar char="ü"/>
            </a:pPr>
            <a:r>
              <a:rPr lang="en-US" sz="3600" dirty="0" smtClean="0">
                <a:solidFill>
                  <a:srgbClr val="FFC000"/>
                </a:solidFill>
                <a:latin typeface="Cambria" panose="02040503050406030204" pitchFamily="18" charset="0"/>
                <a:cs typeface="Aparajita" panose="020B0604020202020204" pitchFamily="34" charset="0"/>
              </a:rPr>
              <a:t>Zero parent, student or admin complaints</a:t>
            </a:r>
          </a:p>
          <a:p>
            <a:pPr marL="457200" indent="-457200" algn="l">
              <a:buFont typeface="Wingdings" panose="05000000000000000000" pitchFamily="2" charset="2"/>
              <a:buChar char="ü"/>
            </a:pPr>
            <a:r>
              <a:rPr lang="en-US" sz="3600" dirty="0" smtClean="0">
                <a:solidFill>
                  <a:srgbClr val="FFC000"/>
                </a:solidFill>
                <a:latin typeface="Cambria" panose="02040503050406030204" pitchFamily="18" charset="0"/>
                <a:cs typeface="Aparajita" panose="020B0604020202020204" pitchFamily="34" charset="0"/>
              </a:rPr>
              <a:t>Kids’ positive feedback </a:t>
            </a:r>
          </a:p>
          <a:p>
            <a:pPr marL="457200" indent="-457200" algn="l">
              <a:buFont typeface="Wingdings" panose="05000000000000000000" pitchFamily="2" charset="2"/>
              <a:buChar char="ü"/>
            </a:pPr>
            <a:r>
              <a:rPr lang="en-US" sz="3600" dirty="0" smtClean="0">
                <a:solidFill>
                  <a:srgbClr val="FFC000"/>
                </a:solidFill>
                <a:latin typeface="Cambria" panose="02040503050406030204" pitchFamily="18" charset="0"/>
                <a:cs typeface="Aparajita" panose="020B0604020202020204" pitchFamily="34" charset="0"/>
              </a:rPr>
              <a:t>Seniors felt respected, honored, &amp; heard.</a:t>
            </a:r>
          </a:p>
          <a:p>
            <a:pPr marL="457200" indent="-457200" algn="l">
              <a:buFont typeface="Wingdings" panose="05000000000000000000" pitchFamily="2" charset="2"/>
              <a:buChar char="ü"/>
            </a:pPr>
            <a:r>
              <a:rPr lang="en-US" sz="3600" dirty="0" smtClean="0">
                <a:solidFill>
                  <a:srgbClr val="FFC000"/>
                </a:solidFill>
                <a:latin typeface="Cambria" panose="02040503050406030204" pitchFamily="18" charset="0"/>
                <a:cs typeface="Aparajita" panose="020B0604020202020204" pitchFamily="34" charset="0"/>
              </a:rPr>
              <a:t>Same amount (if not less) work </a:t>
            </a:r>
          </a:p>
          <a:p>
            <a:pPr marL="457200" indent="-457200" algn="l">
              <a:buFont typeface="Wingdings" panose="05000000000000000000" pitchFamily="2" charset="2"/>
              <a:buChar char="ü"/>
            </a:pPr>
            <a:r>
              <a:rPr lang="en-US" sz="3600" dirty="0" smtClean="0">
                <a:solidFill>
                  <a:srgbClr val="FFC000"/>
                </a:solidFill>
                <a:latin typeface="Cambria" panose="02040503050406030204" pitchFamily="18" charset="0"/>
                <a:cs typeface="Aparajita" panose="020B0604020202020204" pitchFamily="34" charset="0"/>
              </a:rPr>
              <a:t>Strong rapport, “felt” like learning, authentic assessment</a:t>
            </a:r>
            <a:endParaRPr lang="en-US" sz="3600" dirty="0">
              <a:solidFill>
                <a:srgbClr val="FFC000"/>
              </a:solidFill>
              <a:latin typeface="Cambria" panose="02040503050406030204" pitchFamily="18" charset="0"/>
              <a:cs typeface="Aparajita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67" r="33333"/>
          <a:stretch/>
        </p:blipFill>
        <p:spPr>
          <a:xfrm>
            <a:off x="0" y="-9939"/>
            <a:ext cx="3657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475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781800"/>
          </a:xfrm>
        </p:spPr>
        <p:txBody>
          <a:bodyPr/>
          <a:lstStyle/>
          <a:p>
            <a:pPr marL="0" indent="0" algn="ctr">
              <a:buNone/>
            </a:pPr>
            <a:r>
              <a:rPr lang="en-US" sz="4000" b="1" dirty="0" smtClean="0">
                <a:latin typeface="Cambria" panose="02040503050406030204" pitchFamily="18" charset="0"/>
              </a:rPr>
              <a:t>Want more information?</a:t>
            </a:r>
          </a:p>
          <a:p>
            <a:pPr marL="0" indent="0" algn="ctr">
              <a:buNone/>
            </a:pPr>
            <a:endParaRPr lang="en-US" sz="4000" b="1" dirty="0" smtClean="0">
              <a:solidFill>
                <a:srgbClr val="008000"/>
              </a:solidFill>
              <a:latin typeface="Cambria" panose="02040503050406030204" pitchFamily="18" charset="0"/>
            </a:endParaRPr>
          </a:p>
          <a:p>
            <a:pPr marL="0" indent="0" algn="ctr">
              <a:buNone/>
            </a:pPr>
            <a:r>
              <a:rPr lang="en-US" sz="4000" b="1" dirty="0" smtClean="0">
                <a:solidFill>
                  <a:srgbClr val="008000"/>
                </a:solidFill>
                <a:latin typeface="Cambria" panose="02040503050406030204" pitchFamily="18" charset="0"/>
              </a:rPr>
              <a:t>STEM</a:t>
            </a:r>
            <a:r>
              <a:rPr lang="en-US" sz="4000" b="1" dirty="0" smtClean="0">
                <a:latin typeface="Cambria" panose="02040503050406030204" pitchFamily="18" charset="0"/>
              </a:rPr>
              <a:t> </a:t>
            </a:r>
            <a:r>
              <a:rPr lang="en-US" sz="4000" b="1" dirty="0">
                <a:latin typeface="Cambria" panose="02040503050406030204" pitchFamily="18" charset="0"/>
              </a:rPr>
              <a:t>&amp; 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</a:rPr>
              <a:t>Flower</a:t>
            </a:r>
            <a:r>
              <a:rPr lang="en-US" sz="4000" b="1" dirty="0">
                <a:latin typeface="Cambria" panose="02040503050406030204" pitchFamily="18" charset="0"/>
              </a:rPr>
              <a:t> Learning Consultants</a:t>
            </a:r>
            <a:endParaRPr lang="en-US" sz="4000" dirty="0">
              <a:latin typeface="Cambria" panose="02040503050406030204" pitchFamily="18" charset="0"/>
            </a:endParaRPr>
          </a:p>
          <a:p>
            <a:pPr marL="0" indent="0" algn="ctr">
              <a:buNone/>
            </a:pPr>
            <a:r>
              <a:rPr lang="en-US" sz="4000" b="1" dirty="0">
                <a:solidFill>
                  <a:srgbClr val="008000"/>
                </a:solidFill>
                <a:latin typeface="Cambria" panose="02040503050406030204" pitchFamily="18" charset="0"/>
              </a:rPr>
              <a:t>Stem</a:t>
            </a:r>
            <a:r>
              <a:rPr lang="en-US" sz="4000" b="1" dirty="0">
                <a:latin typeface="Cambria" panose="02040503050406030204" pitchFamily="18" charset="0"/>
              </a:rPr>
              <a:t>and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</a:rPr>
              <a:t>flower</a:t>
            </a:r>
            <a:r>
              <a:rPr lang="en-US" sz="4000" b="1" dirty="0">
                <a:latin typeface="Cambria" panose="02040503050406030204" pitchFamily="18" charset="0"/>
              </a:rPr>
              <a:t>learning.com</a:t>
            </a:r>
            <a:endParaRPr lang="en-US" sz="4000" dirty="0">
              <a:latin typeface="Cambria" panose="02040503050406030204" pitchFamily="18" charset="0"/>
            </a:endParaRPr>
          </a:p>
          <a:p>
            <a:pPr marL="0" indent="0" algn="ctr">
              <a:buNone/>
            </a:pPr>
            <a:r>
              <a:rPr lang="en-US" sz="4000" b="1" dirty="0">
                <a:solidFill>
                  <a:srgbClr val="008000"/>
                </a:solidFill>
                <a:latin typeface="Cambria" panose="02040503050406030204" pitchFamily="18" charset="0"/>
              </a:rPr>
              <a:t>stem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</a:rPr>
              <a:t>flower</a:t>
            </a:r>
            <a:r>
              <a:rPr lang="en-US" sz="4000" b="1" dirty="0">
                <a:latin typeface="Cambria" panose="02040503050406030204" pitchFamily="18" charset="0"/>
              </a:rPr>
              <a:t>lc@gmail.com</a:t>
            </a:r>
            <a:endParaRPr lang="en-US" sz="4000" dirty="0">
              <a:latin typeface="Cambria" panose="02040503050406030204" pitchFamily="18" charset="0"/>
            </a:endParaRPr>
          </a:p>
          <a:p>
            <a:pPr marL="0" indent="0" algn="ctr">
              <a:buNone/>
            </a:pPr>
            <a:r>
              <a:rPr lang="en-US" sz="4000" b="1" dirty="0">
                <a:latin typeface="Cambria" panose="02040503050406030204" pitchFamily="18" charset="0"/>
              </a:rPr>
              <a:t>@</a:t>
            </a:r>
            <a:r>
              <a:rPr lang="en-US" sz="4000" b="1" dirty="0" err="1">
                <a:solidFill>
                  <a:srgbClr val="008000"/>
                </a:solidFill>
                <a:latin typeface="Cambria" panose="02040503050406030204" pitchFamily="18" charset="0"/>
              </a:rPr>
              <a:t>stem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flower</a:t>
            </a:r>
            <a:r>
              <a:rPr lang="en-US" sz="4000" b="1" dirty="0" err="1">
                <a:latin typeface="Cambria" panose="02040503050406030204" pitchFamily="18" charset="0"/>
              </a:rPr>
              <a:t>lc</a:t>
            </a:r>
            <a:endParaRPr lang="en-US" sz="4000" dirty="0">
              <a:latin typeface="Cambria" panose="02040503050406030204" pitchFamily="18" charset="0"/>
            </a:endParaRPr>
          </a:p>
          <a:p>
            <a:pPr marL="0" indent="0" algn="ctr">
              <a:buNone/>
            </a:pPr>
            <a:endParaRPr lang="en-US" sz="4000" b="1" dirty="0" smtClean="0">
              <a:latin typeface="Cambria" panose="02040503050406030204" pitchFamily="18" charset="0"/>
            </a:endParaRPr>
          </a:p>
          <a:p>
            <a:pPr marL="0" indent="0" algn="ctr">
              <a:buNone/>
            </a:pPr>
            <a:r>
              <a:rPr lang="en-US" sz="4000" b="1" dirty="0" smtClean="0">
                <a:solidFill>
                  <a:srgbClr val="FF0000"/>
                </a:solidFill>
                <a:latin typeface="Cambria" panose="02040503050406030204" pitchFamily="18" charset="0"/>
              </a:rPr>
              <a:t>Aric 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</a:rPr>
              <a:t>Foster </a:t>
            </a:r>
            <a:r>
              <a:rPr lang="en-US" sz="4000" b="1" dirty="0">
                <a:latin typeface="Cambria" panose="02040503050406030204" pitchFamily="18" charset="0"/>
              </a:rPr>
              <a:t>     </a:t>
            </a:r>
            <a:r>
              <a:rPr lang="en-US" sz="4000" b="1" dirty="0">
                <a:solidFill>
                  <a:srgbClr val="008000"/>
                </a:solidFill>
                <a:latin typeface="Cambria" panose="02040503050406030204" pitchFamily="18" charset="0"/>
              </a:rPr>
              <a:t>Megan Moran</a:t>
            </a:r>
            <a:endParaRPr lang="en-US" sz="4000" dirty="0">
              <a:solidFill>
                <a:srgbClr val="008000"/>
              </a:solidFill>
              <a:latin typeface="Cambria" panose="02040503050406030204" pitchFamily="18" charset="0"/>
            </a:endParaRPr>
          </a:p>
          <a:p>
            <a:pPr marL="0" indent="0" algn="ctr">
              <a:buNone/>
            </a:pP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</a:rPr>
              <a:t>@Aricfoster2 </a:t>
            </a:r>
            <a:r>
              <a:rPr lang="en-US" sz="4000" b="1" dirty="0">
                <a:latin typeface="Cambria" panose="02040503050406030204" pitchFamily="18" charset="0"/>
              </a:rPr>
              <a:t>     </a:t>
            </a:r>
            <a:r>
              <a:rPr lang="en-US" sz="4000" b="1" dirty="0">
                <a:solidFill>
                  <a:srgbClr val="008000"/>
                </a:solidFill>
                <a:latin typeface="Cambria" panose="02040503050406030204" pitchFamily="18" charset="0"/>
              </a:rPr>
              <a:t>@</a:t>
            </a:r>
            <a:r>
              <a:rPr lang="en-US" sz="4000" b="1" dirty="0" err="1">
                <a:solidFill>
                  <a:srgbClr val="008000"/>
                </a:solidFill>
                <a:latin typeface="Cambria" panose="02040503050406030204" pitchFamily="18" charset="0"/>
              </a:rPr>
              <a:t>MeganCMoMo</a:t>
            </a:r>
            <a:endParaRPr lang="en-US" sz="4000" dirty="0">
              <a:solidFill>
                <a:srgbClr val="008000"/>
              </a:solidFill>
              <a:latin typeface="Cambria" panose="02040503050406030204" pitchFamily="18" charset="0"/>
            </a:endParaRPr>
          </a:p>
          <a:p>
            <a:pPr marL="0" indent="0">
              <a:buNone/>
            </a:pP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8769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57600" y="0"/>
            <a:ext cx="5486400" cy="6858000"/>
          </a:xfrm>
        </p:spPr>
        <p:txBody>
          <a:bodyPr/>
          <a:lstStyle/>
          <a:p>
            <a:r>
              <a:rPr lang="en-US" sz="3600" b="1" dirty="0" smtClean="0">
                <a:solidFill>
                  <a:srgbClr val="FFC000"/>
                </a:solidFill>
                <a:latin typeface="Cambria" panose="02040503050406030204" pitchFamily="18" charset="0"/>
                <a:cs typeface="Aparajita" panose="020B0604020202020204" pitchFamily="34" charset="0"/>
              </a:rPr>
              <a:t>Questions?</a:t>
            </a:r>
          </a:p>
          <a:p>
            <a:r>
              <a:rPr lang="en-US" sz="3600" b="1" dirty="0" smtClean="0">
                <a:solidFill>
                  <a:srgbClr val="FFC000"/>
                </a:solidFill>
                <a:latin typeface="Cambria" panose="02040503050406030204" pitchFamily="18" charset="0"/>
                <a:cs typeface="Aparajita" panose="020B0604020202020204" pitchFamily="34" charset="0"/>
              </a:rPr>
              <a:t>Ask right now please</a:t>
            </a:r>
          </a:p>
          <a:p>
            <a:r>
              <a:rPr lang="en-US" sz="3600" b="1" dirty="0" smtClean="0">
                <a:solidFill>
                  <a:srgbClr val="FFC000"/>
                </a:solidFill>
                <a:latin typeface="Cambria" panose="02040503050406030204" pitchFamily="18" charset="0"/>
                <a:cs typeface="Aparajita" panose="020B0604020202020204" pitchFamily="34" charset="0"/>
              </a:rPr>
              <a:t>Comments?</a:t>
            </a:r>
          </a:p>
          <a:p>
            <a:r>
              <a:rPr lang="en-US" sz="3600" b="1" dirty="0" smtClean="0">
                <a:solidFill>
                  <a:schemeClr val="bg1"/>
                </a:solidFill>
                <a:latin typeface="Cambria" panose="02040503050406030204" pitchFamily="18" charset="0"/>
                <a:cs typeface="Aparajita" panose="020B0604020202020204" pitchFamily="34" charset="0"/>
              </a:rPr>
              <a:t>@aricfoster2</a:t>
            </a:r>
          </a:p>
          <a:p>
            <a:r>
              <a:rPr lang="en-US" sz="3200" b="1" dirty="0" smtClean="0">
                <a:solidFill>
                  <a:schemeClr val="bg1"/>
                </a:solidFill>
                <a:latin typeface="Cambria" panose="02040503050406030204" pitchFamily="18" charset="0"/>
                <a:cs typeface="Aparajita" panose="020B0604020202020204" pitchFamily="34" charset="0"/>
              </a:rPr>
              <a:t>afoster@armadaschools.org</a:t>
            </a:r>
          </a:p>
          <a:p>
            <a:r>
              <a:rPr lang="en-US" sz="3200" b="1" dirty="0" smtClean="0">
                <a:solidFill>
                  <a:schemeClr val="bg1"/>
                </a:solidFill>
                <a:latin typeface="Cambria" panose="02040503050406030204" pitchFamily="18" charset="0"/>
                <a:cs typeface="Aparajita" panose="020B0604020202020204" pitchFamily="34" charset="0"/>
              </a:rPr>
              <a:t>Armadafoster.weebly.com</a:t>
            </a:r>
          </a:p>
          <a:p>
            <a:r>
              <a:rPr lang="en-US" sz="3600" b="1" dirty="0" smtClean="0">
                <a:solidFill>
                  <a:srgbClr val="FFC000"/>
                </a:solidFill>
                <a:latin typeface="Cambria" panose="02040503050406030204" pitchFamily="18" charset="0"/>
                <a:cs typeface="Aparajita" panose="020B0604020202020204" pitchFamily="34" charset="0"/>
              </a:rPr>
              <a:t>Complaints?</a:t>
            </a:r>
          </a:p>
          <a:p>
            <a:r>
              <a:rPr lang="en-US" sz="3200" b="1" dirty="0">
                <a:solidFill>
                  <a:srgbClr val="FFC000"/>
                </a:solidFill>
                <a:latin typeface="Cambria" panose="02040503050406030204" pitchFamily="18" charset="0"/>
                <a:cs typeface="Aparajita" panose="020B0604020202020204" pitchFamily="34" charset="0"/>
              </a:rPr>
              <a:t>S</a:t>
            </a:r>
            <a:r>
              <a:rPr lang="en-US" sz="3200" b="1" dirty="0" smtClean="0">
                <a:solidFill>
                  <a:srgbClr val="FFC000"/>
                </a:solidFill>
                <a:latin typeface="Cambria" panose="02040503050406030204" pitchFamily="18" charset="0"/>
                <a:cs typeface="Aparajita" panose="020B0604020202020204" pitchFamily="34" charset="0"/>
              </a:rPr>
              <a:t>orry@ECET2MI.org</a:t>
            </a:r>
            <a:endParaRPr lang="en-US" sz="3200" b="1" dirty="0">
              <a:solidFill>
                <a:srgbClr val="FFC000"/>
              </a:solidFill>
              <a:latin typeface="Cambria" panose="02040503050406030204" pitchFamily="18" charset="0"/>
              <a:cs typeface="Aparajita" panose="020B0604020202020204" pitchFamily="34" charset="0"/>
            </a:endParaRPr>
          </a:p>
          <a:p>
            <a:endParaRPr lang="en-US" sz="3600" b="1" dirty="0" smtClean="0">
              <a:solidFill>
                <a:srgbClr val="FFC000"/>
              </a:solidFill>
              <a:latin typeface="Aparajita" panose="020B0604020202020204" pitchFamily="34" charset="0"/>
              <a:cs typeface="Aparajita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111" r="22222" b="-1"/>
          <a:stretch/>
        </p:blipFill>
        <p:spPr>
          <a:xfrm>
            <a:off x="-1659835" y="-62948"/>
            <a:ext cx="5334000" cy="693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996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ChangeArrowheads="1"/>
          </p:cNvSpPr>
          <p:nvPr/>
        </p:nvSpPr>
        <p:spPr bwMode="auto">
          <a:xfrm>
            <a:off x="609600" y="0"/>
            <a:ext cx="77724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 altLang="en-US" b="1" u="sng">
              <a:solidFill>
                <a:srgbClr val="000000"/>
              </a:solidFill>
              <a:latin typeface="Goudy Old Style" pitchFamily="18" charset="0"/>
            </a:endParaRPr>
          </a:p>
        </p:txBody>
      </p:sp>
      <p:sp>
        <p:nvSpPr>
          <p:cNvPr id="88070" name="Text Box 6"/>
          <p:cNvSpPr txBox="1">
            <a:spLocks noChangeArrowheads="1"/>
          </p:cNvSpPr>
          <p:nvPr/>
        </p:nvSpPr>
        <p:spPr bwMode="auto">
          <a:xfrm>
            <a:off x="0" y="333375"/>
            <a:ext cx="9144000" cy="1434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3600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I hope this was your favorite </a:t>
            </a:r>
            <a:r>
              <a:rPr lang="en-US" altLang="en-US" sz="36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part of the day</a:t>
            </a:r>
          </a:p>
          <a:p>
            <a:pPr algn="ctr"/>
            <a:endParaRPr lang="en-US" altLang="en-US" sz="3600" b="1" dirty="0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pPr algn="ctr"/>
            <a:r>
              <a:rPr lang="en-US" alt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Aric Foster</a:t>
            </a:r>
          </a:p>
          <a:p>
            <a:pPr algn="ctr"/>
            <a:r>
              <a:rPr lang="en-US" altLang="en-US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afoster@armadaschools.org</a:t>
            </a:r>
          </a:p>
          <a:p>
            <a:pPr algn="ctr"/>
            <a:r>
              <a:rPr lang="en-US" altLang="en-US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armadafoster.weebly.com</a:t>
            </a:r>
          </a:p>
          <a:p>
            <a:pPr algn="ctr"/>
            <a:r>
              <a:rPr lang="en-US" altLang="en-US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@aricfoster2</a:t>
            </a:r>
            <a:endParaRPr lang="en-US" altLang="en-US" sz="4000" b="1" dirty="0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pPr algn="ctr"/>
            <a:endParaRPr lang="en-US" altLang="en-US" sz="4000" b="1" dirty="0">
              <a:solidFill>
                <a:srgbClr val="FF99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pPr algn="ctr"/>
            <a:r>
              <a:rPr lang="en-US" altLang="en-US" sz="4000" b="1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The Right Side of History</a:t>
            </a:r>
            <a:endParaRPr lang="en-US" altLang="en-US" sz="4000" b="1" u="sng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pPr algn="ctr"/>
            <a:r>
              <a:rPr lang="en-US" alt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One teacher’s </a:t>
            </a:r>
            <a:r>
              <a:rPr lang="en-US" altLang="en-US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ELA journey </a:t>
            </a:r>
            <a:r>
              <a:rPr lang="en-US" alt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through the </a:t>
            </a:r>
            <a:r>
              <a:rPr lang="en-US" altLang="en-US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SBL process</a:t>
            </a:r>
            <a:r>
              <a:rPr lang="en-US" alt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 </a:t>
            </a:r>
            <a:r>
              <a:rPr lang="en-US" altLang="en-US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and into #</a:t>
            </a:r>
            <a:r>
              <a:rPr lang="en-US" altLang="en-US" sz="40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ttog</a:t>
            </a:r>
            <a:r>
              <a:rPr lang="en-US" altLang="en-US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.  </a:t>
            </a:r>
            <a:endParaRPr lang="en-US" altLang="en-US" sz="4000" b="1" dirty="0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r>
              <a:rPr lang="en-US" altLang="en-US" sz="4000" b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oudy Old Style" pitchFamily="18" charset="0"/>
              </a:rPr>
              <a:t> </a:t>
            </a:r>
          </a:p>
          <a:p>
            <a:endParaRPr lang="en-US" altLang="en-US" sz="4000" b="1" dirty="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endParaRPr lang="en-US" altLang="en-US" sz="4000" b="1" dirty="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endParaRPr lang="en-US" altLang="en-US" sz="3600" b="1" dirty="0">
              <a:solidFill>
                <a:srgbClr val="66006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endParaRPr lang="en-US" altLang="en-US" sz="3600" b="1" dirty="0">
              <a:solidFill>
                <a:srgbClr val="66006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endParaRPr lang="en-US" altLang="en-US" sz="3600" b="1" dirty="0">
              <a:solidFill>
                <a:srgbClr val="00F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endParaRPr lang="en-US" altLang="en-US" sz="3600" b="1" dirty="0">
              <a:solidFill>
                <a:srgbClr val="00F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endParaRPr lang="en-US" altLang="en-US" sz="3600" b="1" dirty="0">
              <a:solidFill>
                <a:srgbClr val="FF66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endParaRPr lang="en-US" altLang="en-US" sz="3400" b="1" dirty="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endParaRPr lang="en-US" altLang="en-US" sz="3600" b="1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endParaRPr lang="en-US" altLang="en-US" sz="4000" b="1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endParaRPr lang="en-US" altLang="en-US" sz="4000" b="1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endParaRPr lang="en-US" altLang="en-US" sz="4000" b="1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  <a:p>
            <a:endParaRPr lang="en-US" altLang="en-US" sz="4400" b="1" dirty="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oudy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550794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228600"/>
            <a:ext cx="4204252" cy="5638799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>
                <a:latin typeface="Cambria" panose="02040503050406030204" pitchFamily="18" charset="0"/>
              </a:rPr>
              <a:t>What do we know about a learner that earns an 82%? What does that 82% mean? </a:t>
            </a:r>
          </a:p>
          <a:p>
            <a:pPr marL="0" indent="0">
              <a:buNone/>
            </a:pPr>
            <a:endParaRPr lang="en-US" dirty="0">
              <a:latin typeface="Cambria" panose="02040503050406030204" pitchFamily="18" charset="0"/>
            </a:endParaRPr>
          </a:p>
          <a:p>
            <a:pPr marL="0" indent="0">
              <a:buNone/>
            </a:pPr>
            <a:r>
              <a:rPr lang="en-US" dirty="0" smtClean="0">
                <a:latin typeface="Cambria" panose="02040503050406030204" pitchFamily="18" charset="0"/>
              </a:rPr>
              <a:t>You are probably thinking, “It depends”</a:t>
            </a:r>
          </a:p>
          <a:p>
            <a:pPr marL="0" indent="0">
              <a:buNone/>
            </a:pPr>
            <a:r>
              <a:rPr lang="en-US" dirty="0" smtClean="0">
                <a:latin typeface="Cambria" panose="02040503050406030204" pitchFamily="18" charset="0"/>
              </a:rPr>
              <a:t>But should it? What generalities can we make about the 82% learner?</a:t>
            </a:r>
            <a:endParaRPr lang="en-US" dirty="0">
              <a:latin typeface="Cambria" panose="020405030504060302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5"/>
          <a:stretch/>
        </p:blipFill>
        <p:spPr>
          <a:xfrm>
            <a:off x="4286250" y="13252"/>
            <a:ext cx="48577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066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721484</TotalTime>
  <Words>2760</Words>
  <Application>Microsoft Office PowerPoint</Application>
  <PresentationFormat>On-screen Show (4:3)</PresentationFormat>
  <Paragraphs>681</Paragraphs>
  <Slides>89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89</vt:i4>
      </vt:variant>
    </vt:vector>
  </HeadingPairs>
  <TitlesOfParts>
    <vt:vector size="98" baseType="lpstr">
      <vt:lpstr>Aparajita</vt:lpstr>
      <vt:lpstr>Arial</vt:lpstr>
      <vt:lpstr>Calibri</vt:lpstr>
      <vt:lpstr>Cambria</vt:lpstr>
      <vt:lpstr>Goudy Old Style</vt:lpstr>
      <vt:lpstr>Symbol</vt:lpstr>
      <vt:lpstr>Times New Roman</vt:lpstr>
      <vt:lpstr>Wingdings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How much do we know?</vt:lpstr>
      <vt:lpstr>PowerPoint Presentation</vt:lpstr>
      <vt:lpstr>PowerPoint Presentation</vt:lpstr>
      <vt:lpstr>Standards Based Learning  Key Components</vt:lpstr>
      <vt:lpstr>Standards Based Learning  Key Components</vt:lpstr>
      <vt:lpstr>Standards Based Learning  Key Components</vt:lpstr>
      <vt:lpstr>Standards Based Learning  Key Components</vt:lpstr>
      <vt:lpstr>Standards Based Learning  Key Components</vt:lpstr>
      <vt:lpstr>Standards Based Learning  Key Components</vt:lpstr>
      <vt:lpstr>Standards Based Learning  Key Components</vt:lpstr>
      <vt:lpstr>Standards Based Learning  Key Components</vt:lpstr>
      <vt:lpstr>Standards Based Learning  Key Components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Citizenship district-wide  should have consistency and “teeth”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if there were NO GRADES? No numbers, percentages, or indicators?</vt:lpstr>
      <vt:lpstr>I realized that eventually, if kids understand growth mindset, culture of learning, and are “in,” then they don’t need numbers.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Feedback Only Rubric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Whole Class Feedback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Armada Area Schools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Honors 10</dc:title>
  <dc:creator>Aric Foster</dc:creator>
  <cp:lastModifiedBy>aricfoster</cp:lastModifiedBy>
  <cp:revision>2797</cp:revision>
  <dcterms:created xsi:type="dcterms:W3CDTF">2007-04-03T20:19:52Z</dcterms:created>
  <dcterms:modified xsi:type="dcterms:W3CDTF">2015-12-07T20:53:02Z</dcterms:modified>
</cp:coreProperties>
</file>