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114"/>
  </p:notesMasterIdLst>
  <p:sldIdLst>
    <p:sldId id="284" r:id="rId2"/>
    <p:sldId id="285" r:id="rId3"/>
    <p:sldId id="324" r:id="rId4"/>
    <p:sldId id="295" r:id="rId5"/>
    <p:sldId id="296" r:id="rId6"/>
    <p:sldId id="297" r:id="rId7"/>
    <p:sldId id="298" r:id="rId8"/>
    <p:sldId id="326" r:id="rId9"/>
    <p:sldId id="299" r:id="rId10"/>
    <p:sldId id="357" r:id="rId11"/>
    <p:sldId id="331" r:id="rId12"/>
    <p:sldId id="290" r:id="rId13"/>
    <p:sldId id="356" r:id="rId14"/>
    <p:sldId id="348" r:id="rId15"/>
    <p:sldId id="346" r:id="rId16"/>
    <p:sldId id="401" r:id="rId17"/>
    <p:sldId id="402" r:id="rId18"/>
    <p:sldId id="403" r:id="rId19"/>
    <p:sldId id="406" r:id="rId20"/>
    <p:sldId id="407" r:id="rId21"/>
    <p:sldId id="408" r:id="rId22"/>
    <p:sldId id="409" r:id="rId23"/>
    <p:sldId id="410" r:id="rId24"/>
    <p:sldId id="344" r:id="rId25"/>
    <p:sldId id="341" r:id="rId26"/>
    <p:sldId id="345" r:id="rId27"/>
    <p:sldId id="333" r:id="rId28"/>
    <p:sldId id="351" r:id="rId29"/>
    <p:sldId id="350" r:id="rId30"/>
    <p:sldId id="354" r:id="rId31"/>
    <p:sldId id="353" r:id="rId32"/>
    <p:sldId id="352" r:id="rId33"/>
    <p:sldId id="335" r:id="rId34"/>
    <p:sldId id="313" r:id="rId35"/>
    <p:sldId id="337" r:id="rId36"/>
    <p:sldId id="358" r:id="rId37"/>
    <p:sldId id="355" r:id="rId38"/>
    <p:sldId id="359" r:id="rId39"/>
    <p:sldId id="361" r:id="rId40"/>
    <p:sldId id="338" r:id="rId41"/>
    <p:sldId id="339" r:id="rId42"/>
    <p:sldId id="360" r:id="rId43"/>
    <p:sldId id="362" r:id="rId44"/>
    <p:sldId id="302" r:id="rId45"/>
    <p:sldId id="363" r:id="rId46"/>
    <p:sldId id="411" r:id="rId47"/>
    <p:sldId id="336" r:id="rId48"/>
    <p:sldId id="419" r:id="rId49"/>
    <p:sldId id="418" r:id="rId50"/>
    <p:sldId id="417" r:id="rId51"/>
    <p:sldId id="416" r:id="rId52"/>
    <p:sldId id="415" r:id="rId53"/>
    <p:sldId id="413" r:id="rId54"/>
    <p:sldId id="423" r:id="rId55"/>
    <p:sldId id="422" r:id="rId56"/>
    <p:sldId id="421" r:id="rId57"/>
    <p:sldId id="420" r:id="rId58"/>
    <p:sldId id="424" r:id="rId59"/>
    <p:sldId id="365" r:id="rId60"/>
    <p:sldId id="366" r:id="rId61"/>
    <p:sldId id="367" r:id="rId62"/>
    <p:sldId id="368" r:id="rId63"/>
    <p:sldId id="369" r:id="rId64"/>
    <p:sldId id="391" r:id="rId65"/>
    <p:sldId id="425" r:id="rId66"/>
    <p:sldId id="371" r:id="rId67"/>
    <p:sldId id="372" r:id="rId68"/>
    <p:sldId id="370" r:id="rId69"/>
    <p:sldId id="373" r:id="rId70"/>
    <p:sldId id="374" r:id="rId71"/>
    <p:sldId id="383" r:id="rId72"/>
    <p:sldId id="375" r:id="rId73"/>
    <p:sldId id="376" r:id="rId74"/>
    <p:sldId id="382" r:id="rId75"/>
    <p:sldId id="381" r:id="rId76"/>
    <p:sldId id="384" r:id="rId77"/>
    <p:sldId id="385" r:id="rId78"/>
    <p:sldId id="426" r:id="rId79"/>
    <p:sldId id="433" r:id="rId80"/>
    <p:sldId id="430" r:id="rId81"/>
    <p:sldId id="438" r:id="rId82"/>
    <p:sldId id="437" r:id="rId83"/>
    <p:sldId id="436" r:id="rId84"/>
    <p:sldId id="435" r:id="rId85"/>
    <p:sldId id="434" r:id="rId86"/>
    <p:sldId id="432" r:id="rId87"/>
    <p:sldId id="440" r:id="rId88"/>
    <p:sldId id="439" r:id="rId89"/>
    <p:sldId id="431" r:id="rId90"/>
    <p:sldId id="429" r:id="rId91"/>
    <p:sldId id="428" r:id="rId92"/>
    <p:sldId id="380" r:id="rId93"/>
    <p:sldId id="390" r:id="rId94"/>
    <p:sldId id="386" r:id="rId95"/>
    <p:sldId id="392" r:id="rId96"/>
    <p:sldId id="377" r:id="rId97"/>
    <p:sldId id="389" r:id="rId98"/>
    <p:sldId id="396" r:id="rId99"/>
    <p:sldId id="395" r:id="rId100"/>
    <p:sldId id="394" r:id="rId101"/>
    <p:sldId id="393" r:id="rId102"/>
    <p:sldId id="397" r:id="rId103"/>
    <p:sldId id="399" r:id="rId104"/>
    <p:sldId id="441" r:id="rId105"/>
    <p:sldId id="398" r:id="rId106"/>
    <p:sldId id="291" r:id="rId107"/>
    <p:sldId id="320" r:id="rId108"/>
    <p:sldId id="309" r:id="rId109"/>
    <p:sldId id="308" r:id="rId110"/>
    <p:sldId id="316" r:id="rId111"/>
    <p:sldId id="293" r:id="rId112"/>
    <p:sldId id="325" r:id="rId11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00"/>
    <a:srgbClr val="FFFFFF"/>
    <a:srgbClr val="660066"/>
    <a:srgbClr val="0066FF"/>
    <a:srgbClr val="008000"/>
    <a:srgbClr val="FF0000"/>
    <a:srgbClr val="FFFF00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54" autoAdjust="0"/>
    <p:restoredTop sz="87016" autoAdjust="0"/>
  </p:normalViewPr>
  <p:slideViewPr>
    <p:cSldViewPr>
      <p:cViewPr varScale="1">
        <p:scale>
          <a:sx n="77" d="100"/>
          <a:sy n="77" d="100"/>
        </p:scale>
        <p:origin x="1565" y="10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C51613B-0D2A-4D0F-B9CD-5EB75B21F6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11392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5EBCA2-9325-4DD7-ADFC-1A115CE5D666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92839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922E5A-44C7-4CA7-9655-875ABDEC1451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08836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922E5A-44C7-4CA7-9655-875ABDEC1451}" type="slidenum">
              <a:rPr lang="en-US" altLang="en-US">
                <a:solidFill>
                  <a:srgbClr val="000000"/>
                </a:solidFill>
              </a:rPr>
              <a:pPr/>
              <a:t>14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75880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922E5A-44C7-4CA7-9655-875ABDEC1451}" type="slidenum">
              <a:rPr lang="en-US" altLang="en-US">
                <a:solidFill>
                  <a:srgbClr val="000000"/>
                </a:solidFill>
              </a:rPr>
              <a:pPr/>
              <a:t>15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80425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922E5A-44C7-4CA7-9655-875ABDEC1451}" type="slidenum">
              <a:rPr lang="en-US" altLang="en-US">
                <a:solidFill>
                  <a:srgbClr val="000000"/>
                </a:solidFill>
              </a:rPr>
              <a:pPr/>
              <a:t>22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38775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5628BF-A8CB-4E1F-BABE-93DD5C0F33E3}" type="slidenum">
              <a:rPr lang="en-US" altLang="en-US">
                <a:solidFill>
                  <a:srgbClr val="000000"/>
                </a:solidFill>
              </a:rPr>
              <a:pPr/>
              <a:t>23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26295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922E5A-44C7-4CA7-9655-875ABDEC1451}" type="slidenum">
              <a:rPr lang="en-US" altLang="en-US">
                <a:solidFill>
                  <a:srgbClr val="000000"/>
                </a:solidFill>
              </a:rPr>
              <a:pPr/>
              <a:t>25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1238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922E5A-44C7-4CA7-9655-875ABDEC1451}" type="slidenum">
              <a:rPr lang="en-US" altLang="en-US">
                <a:solidFill>
                  <a:srgbClr val="000000"/>
                </a:solidFill>
              </a:rPr>
              <a:pPr/>
              <a:t>26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84747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922E5A-44C7-4CA7-9655-875ABDEC1451}" type="slidenum">
              <a:rPr lang="en-US" altLang="en-US">
                <a:solidFill>
                  <a:srgbClr val="000000"/>
                </a:solidFill>
              </a:rPr>
              <a:pPr/>
              <a:t>27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25885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922E5A-44C7-4CA7-9655-875ABDEC1451}" type="slidenum">
              <a:rPr lang="en-US" altLang="en-US">
                <a:solidFill>
                  <a:srgbClr val="000000"/>
                </a:solidFill>
              </a:rPr>
              <a:pPr/>
              <a:t>28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37414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922E5A-44C7-4CA7-9655-875ABDEC1451}" type="slidenum">
              <a:rPr lang="en-US" altLang="en-US">
                <a:solidFill>
                  <a:srgbClr val="000000"/>
                </a:solidFill>
              </a:rPr>
              <a:pPr/>
              <a:t>29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7974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8D82B2-D117-4233-A320-5B1E786EDF77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45610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922E5A-44C7-4CA7-9655-875ABDEC1451}" type="slidenum">
              <a:rPr lang="en-US" altLang="en-US">
                <a:solidFill>
                  <a:srgbClr val="000000"/>
                </a:solidFill>
              </a:rPr>
              <a:pPr/>
              <a:t>30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27751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922E5A-44C7-4CA7-9655-875ABDEC1451}" type="slidenum">
              <a:rPr lang="en-US" altLang="en-US">
                <a:solidFill>
                  <a:srgbClr val="000000"/>
                </a:solidFill>
              </a:rPr>
              <a:pPr/>
              <a:t>31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22213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922E5A-44C7-4CA7-9655-875ABDEC1451}" type="slidenum">
              <a:rPr lang="en-US" altLang="en-US">
                <a:solidFill>
                  <a:srgbClr val="000000"/>
                </a:solidFill>
              </a:rPr>
              <a:pPr/>
              <a:t>32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36209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922E5A-44C7-4CA7-9655-875ABDEC1451}" type="slidenum">
              <a:rPr lang="en-US" altLang="en-US">
                <a:solidFill>
                  <a:srgbClr val="000000"/>
                </a:solidFill>
              </a:rPr>
              <a:pPr/>
              <a:t>33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5269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A355E8-C55E-4E91-A20F-4D40B83AF3E2}" type="slidenum">
              <a:rPr lang="en-US" altLang="en-US"/>
              <a:pPr/>
              <a:t>34</a:t>
            </a:fld>
            <a:endParaRPr lang="en-US" altLang="en-US"/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24539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A355E8-C55E-4E91-A20F-4D40B83AF3E2}" type="slidenum">
              <a:rPr lang="en-US" altLang="en-US">
                <a:solidFill>
                  <a:srgbClr val="000000"/>
                </a:solidFill>
              </a:rPr>
              <a:pPr/>
              <a:t>35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29834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922E5A-44C7-4CA7-9655-875ABDEC1451}" type="slidenum">
              <a:rPr lang="en-US" altLang="en-US">
                <a:solidFill>
                  <a:srgbClr val="000000"/>
                </a:solidFill>
              </a:rPr>
              <a:pPr/>
              <a:t>36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32818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922E5A-44C7-4CA7-9655-875ABDEC1451}" type="slidenum">
              <a:rPr lang="en-US" altLang="en-US">
                <a:solidFill>
                  <a:srgbClr val="000000"/>
                </a:solidFill>
              </a:rPr>
              <a:pPr/>
              <a:t>38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28124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922E5A-44C7-4CA7-9655-875ABDEC1451}" type="slidenum">
              <a:rPr lang="en-US" altLang="en-US">
                <a:solidFill>
                  <a:srgbClr val="000000"/>
                </a:solidFill>
              </a:rPr>
              <a:pPr/>
              <a:t>40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09581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922E5A-44C7-4CA7-9655-875ABDEC1451}" type="slidenum">
              <a:rPr lang="en-US" altLang="en-US">
                <a:solidFill>
                  <a:srgbClr val="000000"/>
                </a:solidFill>
              </a:rPr>
              <a:pPr/>
              <a:t>41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3079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1D5B2F-867A-41FF-AEF7-E6499E2521EA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67728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922E5A-44C7-4CA7-9655-875ABDEC1451}" type="slidenum">
              <a:rPr lang="en-US" altLang="en-US">
                <a:solidFill>
                  <a:srgbClr val="000000"/>
                </a:solidFill>
              </a:rPr>
              <a:pPr/>
              <a:t>43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7728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0B169F-FE36-4D5F-93D5-EABDE19D3749}" type="slidenum">
              <a:rPr lang="en-US" altLang="en-US"/>
              <a:pPr/>
              <a:t>44</a:t>
            </a:fld>
            <a:endParaRPr lang="en-US" altLang="en-US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65261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922E5A-44C7-4CA7-9655-875ABDEC1451}" type="slidenum">
              <a:rPr lang="en-US" altLang="en-US">
                <a:solidFill>
                  <a:srgbClr val="000000"/>
                </a:solidFill>
              </a:rPr>
              <a:pPr/>
              <a:t>45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31097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0B169F-FE36-4D5F-93D5-EABDE19D3749}" type="slidenum">
              <a:rPr lang="en-US" altLang="en-US">
                <a:solidFill>
                  <a:srgbClr val="000000"/>
                </a:solidFill>
              </a:rPr>
              <a:pPr/>
              <a:t>46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71960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5EBCA2-9325-4DD7-ADFC-1A115CE5D666}" type="slidenum">
              <a:rPr lang="en-US" altLang="en-US">
                <a:solidFill>
                  <a:srgbClr val="000000"/>
                </a:solidFill>
              </a:rPr>
              <a:pPr/>
              <a:t>104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57562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A7A996-4B96-49BE-B962-D9E70BC11EC1}" type="slidenum">
              <a:rPr lang="en-US" altLang="en-US"/>
              <a:pPr/>
              <a:t>106</a:t>
            </a:fld>
            <a:endParaRPr lang="en-US" altLang="en-US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31387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5F517A-6E96-4861-A95C-EF61BD81DF2C}" type="slidenum">
              <a:rPr lang="en-US" altLang="en-US"/>
              <a:pPr/>
              <a:t>107</a:t>
            </a:fld>
            <a:endParaRPr lang="en-US" altLang="en-US"/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29220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117AC2-5A1B-4D1F-BC07-0DD78790A765}" type="slidenum">
              <a:rPr lang="en-US" altLang="en-US"/>
              <a:pPr/>
              <a:t>108</a:t>
            </a:fld>
            <a:endParaRPr lang="en-US" altLang="en-US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29957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126055-8704-4072-A448-AEAF8D4EF8D7}" type="slidenum">
              <a:rPr lang="en-US" altLang="en-US"/>
              <a:pPr/>
              <a:t>109</a:t>
            </a:fld>
            <a:endParaRPr lang="en-US" altLang="en-US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35949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0AB033-9F38-4048-8B10-A6DCB03A1AF6}" type="slidenum">
              <a:rPr lang="en-US" altLang="en-US"/>
              <a:pPr/>
              <a:t>110</a:t>
            </a:fld>
            <a:endParaRPr lang="en-US" altLang="en-US"/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0024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B22A5D-4F9A-4AEB-BE13-8E9CCE274980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71786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A9AB53-5A63-4A63-93AF-AE62B1A66DA9}" type="slidenum">
              <a:rPr lang="en-US" altLang="en-US"/>
              <a:pPr/>
              <a:t>111</a:t>
            </a:fld>
            <a:endParaRPr lang="en-US" alt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973415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0B1E89-8719-4F10-A5E2-F035CC944F7E}" type="slidenum">
              <a:rPr lang="en-US" altLang="en-US"/>
              <a:pPr/>
              <a:t>112</a:t>
            </a:fld>
            <a:endParaRPr lang="en-US" altLang="en-US"/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81477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6945DE-AE38-4B38-9E12-EFA589EF07B7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5495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011FCE-6340-4555-A9BB-95B6134659F9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0971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4273C8-EE5B-4D64-8A11-AF6CD36FBA0F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2514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A0730B-5BFF-4950-99B8-7F3C61C1BEF4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6550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922E5A-44C7-4CA7-9655-875ABDEC1451}" type="slidenum">
              <a:rPr lang="en-US" altLang="en-US">
                <a:solidFill>
                  <a:srgbClr val="000000"/>
                </a:solidFill>
              </a:rPr>
              <a:pPr/>
              <a:t>11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670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11E9D0-538B-4E48-A3A7-9EAA17B5B6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1020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DC129F-C6C7-4A58-962B-980D113493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4791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1DAA61-74C7-469A-80F4-B5760D6369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2778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24118-DEC8-4214-AC03-4F4550B938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6195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EA064B-B78C-4F2F-9141-2CA28EE9D9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1486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E2614E-B3C7-47E4-B366-D9848301DB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180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C47948-9F09-435E-BB55-64A44E6983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7562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CAF08F-EEFF-4BE0-837E-CD7491585E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9412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71BED2-6F0A-497A-8A1E-F68EF8CB83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3956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DF3C85-8AB4-4B86-97AC-44D0D059A8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0658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D18679-B10A-45ED-BD23-FE5C628654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9883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1E6F772-C62A-4DA6-8C7D-F41184A53A2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armadafoster.weebly.com/uploads/7/1/4/2/7142003/formative-themeorganizationsupport-chapter3response.docx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6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latin typeface="Goudy Old Style" pitchFamily="18" charset="0"/>
            </a:endParaRPr>
          </a:p>
        </p:txBody>
      </p:sp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0" y="333375"/>
            <a:ext cx="9144000" cy="1434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u="sng" dirty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Welcome to your favorite part of the day</a:t>
            </a:r>
          </a:p>
          <a:p>
            <a:pPr algn="ctr"/>
            <a:endParaRPr lang="en-US" altLang="en-US" sz="3600" b="1" dirty="0">
              <a:solidFill>
                <a:srgbClr val="FF99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4000" b="1" dirty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Aric Foster</a:t>
            </a:r>
          </a:p>
          <a:p>
            <a:pPr algn="ctr"/>
            <a:r>
              <a:rPr lang="en-US" altLang="en-US" sz="4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afoster@armadaschools.org</a:t>
            </a:r>
          </a:p>
          <a:p>
            <a:pPr algn="ctr"/>
            <a:r>
              <a:rPr lang="en-US" altLang="en-US" sz="4000" b="1" dirty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a</a:t>
            </a:r>
            <a:r>
              <a:rPr lang="en-US" altLang="en-US" sz="4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rmadafoster.weebly.org</a:t>
            </a:r>
          </a:p>
          <a:p>
            <a:pPr algn="ctr"/>
            <a:r>
              <a:rPr lang="en-US" altLang="en-US" sz="4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@aricfoster2</a:t>
            </a:r>
            <a:endParaRPr lang="en-US" altLang="en-US" sz="4000" b="1" dirty="0">
              <a:solidFill>
                <a:srgbClr val="FF99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4000" b="1" dirty="0">
              <a:solidFill>
                <a:srgbClr val="FF99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4000" u="sng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The Right Side of History</a:t>
            </a:r>
            <a:endParaRPr lang="en-US" altLang="en-US" sz="4000" u="sng" dirty="0">
              <a:solidFill>
                <a:srgbClr val="FF99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4000" b="1" dirty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One teacher’s </a:t>
            </a:r>
            <a:r>
              <a:rPr lang="en-US" altLang="en-US" sz="4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ELA journey </a:t>
            </a:r>
            <a:r>
              <a:rPr lang="en-US" altLang="en-US" sz="4000" b="1" dirty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through the </a:t>
            </a:r>
            <a:r>
              <a:rPr lang="en-US" altLang="en-US" sz="4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SBL process</a:t>
            </a:r>
            <a:r>
              <a:rPr lang="en-US" altLang="en-US" sz="4000" b="1" dirty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  <a:r>
              <a:rPr lang="en-US" altLang="en-US" sz="4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and into #</a:t>
            </a:r>
            <a:r>
              <a:rPr lang="en-US" altLang="en-US" sz="4000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ttog</a:t>
            </a:r>
            <a:r>
              <a:rPr lang="en-US" altLang="en-US" sz="4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.  </a:t>
            </a:r>
            <a:endParaRPr lang="en-US" altLang="en-US" sz="4000" b="1" dirty="0">
              <a:solidFill>
                <a:srgbClr val="FF99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</a:p>
          <a:p>
            <a:endParaRPr lang="en-US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385" y="274638"/>
            <a:ext cx="6621230" cy="6278563"/>
          </a:xfrm>
        </p:spPr>
      </p:pic>
    </p:spTree>
    <p:extLst>
      <p:ext uri="{BB962C8B-B14F-4D97-AF65-F5344CB8AC3E}">
        <p14:creationId xmlns:p14="http://schemas.microsoft.com/office/powerpoint/2010/main" val="262831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0"/>
            <a:ext cx="5486400" cy="68580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Does it work?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Zero parent, student or admin complaints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Kids’ positive feedback 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Seniors felt respected, honored, &amp; heard.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Same amount (if not less) work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r="33333"/>
          <a:stretch/>
        </p:blipFill>
        <p:spPr>
          <a:xfrm>
            <a:off x="0" y="-9939"/>
            <a:ext cx="3657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42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0"/>
            <a:ext cx="5486400" cy="68580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Does it work?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Zero parent, student or admin complaints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Kids’ positive feedback 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Seniors felt respected, honored, &amp; heard.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Same amount (if not less) work 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Strong rapport, “felt” like learning, authentic assessment</a:t>
            </a:r>
            <a:endParaRPr lang="en-US" sz="3600" dirty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r="33333"/>
          <a:stretch/>
        </p:blipFill>
        <p:spPr>
          <a:xfrm>
            <a:off x="0" y="-9939"/>
            <a:ext cx="3657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7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0"/>
            <a:ext cx="5486400" cy="68580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Questions?</a:t>
            </a:r>
          </a:p>
          <a:p>
            <a:r>
              <a:rPr lang="en-US" sz="3600" b="1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Ask right now please</a:t>
            </a:r>
          </a:p>
          <a:p>
            <a:r>
              <a:rPr lang="en-US" sz="3600" b="1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Comments?</a:t>
            </a:r>
          </a:p>
          <a:p>
            <a:r>
              <a:rPr lang="en-US" sz="3600" b="1" dirty="0" smtClean="0">
                <a:solidFill>
                  <a:schemeClr val="bg1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@aricfoster2</a:t>
            </a:r>
          </a:p>
          <a:p>
            <a:r>
              <a:rPr lang="en-US" sz="3600" b="1" dirty="0" smtClean="0">
                <a:solidFill>
                  <a:schemeClr val="bg1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afoster@armadaschools.org</a:t>
            </a:r>
          </a:p>
          <a:p>
            <a:r>
              <a:rPr lang="en-US" sz="3600" b="1" dirty="0" smtClean="0">
                <a:solidFill>
                  <a:schemeClr val="bg1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Armadafoster.weebly.com</a:t>
            </a:r>
          </a:p>
          <a:p>
            <a:r>
              <a:rPr lang="en-US" sz="3600" b="1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Complaints?</a:t>
            </a:r>
          </a:p>
          <a:p>
            <a:r>
              <a:rPr lang="en-US" sz="3600" b="1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lwilson@armadaschools.org</a:t>
            </a:r>
            <a:endParaRPr lang="en-US" sz="3600" b="1" dirty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endParaRPr lang="en-US" sz="3600" b="1" dirty="0" smtClean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11" r="22222" b="-1"/>
          <a:stretch/>
        </p:blipFill>
        <p:spPr>
          <a:xfrm>
            <a:off x="-1659835" y="-62948"/>
            <a:ext cx="533400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99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0"/>
            <a:ext cx="5486400" cy="68580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Questions?</a:t>
            </a:r>
          </a:p>
          <a:p>
            <a:r>
              <a:rPr lang="en-US" sz="3600" b="1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Ask right now please</a:t>
            </a:r>
          </a:p>
          <a:p>
            <a:r>
              <a:rPr lang="en-US" sz="3600" b="1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Comments?</a:t>
            </a:r>
          </a:p>
          <a:p>
            <a:r>
              <a:rPr lang="en-US" sz="3600" b="1" dirty="0" smtClean="0">
                <a:solidFill>
                  <a:schemeClr val="bg1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@aricfoster2</a:t>
            </a:r>
          </a:p>
          <a:p>
            <a:r>
              <a:rPr lang="en-US" sz="3600" b="1" dirty="0" smtClean="0">
                <a:solidFill>
                  <a:schemeClr val="bg1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afoster@armadaschools.org</a:t>
            </a:r>
          </a:p>
          <a:p>
            <a:r>
              <a:rPr lang="en-US" sz="3600" b="1" dirty="0" smtClean="0">
                <a:solidFill>
                  <a:schemeClr val="bg1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Armadafoster.weebly.com</a:t>
            </a:r>
          </a:p>
          <a:p>
            <a:r>
              <a:rPr lang="en-US" sz="3600" b="1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Complaints?</a:t>
            </a:r>
          </a:p>
          <a:p>
            <a:r>
              <a:rPr lang="en-US" sz="3600" b="1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jmoore@armadaschools.org</a:t>
            </a:r>
            <a:endParaRPr lang="en-US" sz="3600" b="1" dirty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endParaRPr lang="en-US" sz="3600" b="1" dirty="0" smtClean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11" r="22222" b="-1"/>
          <a:stretch/>
        </p:blipFill>
        <p:spPr>
          <a:xfrm>
            <a:off x="-1659835" y="-62948"/>
            <a:ext cx="533400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52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solidFill>
                <a:srgbClr val="000000"/>
              </a:solidFill>
              <a:latin typeface="Goudy Old Style" pitchFamily="18" charset="0"/>
            </a:endParaRPr>
          </a:p>
        </p:txBody>
      </p:sp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0" y="333375"/>
            <a:ext cx="9144000" cy="1434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u="sng" dirty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Welcome to your favorite part of the day</a:t>
            </a:r>
          </a:p>
          <a:p>
            <a:pPr algn="ctr"/>
            <a:endParaRPr lang="en-US" altLang="en-US" sz="3600" b="1" dirty="0">
              <a:solidFill>
                <a:srgbClr val="FF99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4000" b="1" dirty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Aric Foster</a:t>
            </a:r>
          </a:p>
          <a:p>
            <a:pPr algn="ctr"/>
            <a:r>
              <a:rPr lang="en-US" altLang="en-US" sz="4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afoster@armadaschools.org</a:t>
            </a:r>
          </a:p>
          <a:p>
            <a:pPr algn="ctr"/>
            <a:r>
              <a:rPr lang="en-US" altLang="en-US" sz="4000" b="1" dirty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a</a:t>
            </a:r>
            <a:r>
              <a:rPr lang="en-US" altLang="en-US" sz="4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rmadafoster.weebly.org</a:t>
            </a:r>
          </a:p>
          <a:p>
            <a:pPr algn="ctr"/>
            <a:r>
              <a:rPr lang="en-US" altLang="en-US" sz="4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@aricfoster2</a:t>
            </a:r>
            <a:endParaRPr lang="en-US" altLang="en-US" sz="4000" b="1" dirty="0">
              <a:solidFill>
                <a:srgbClr val="FF99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4000" b="1" dirty="0">
              <a:solidFill>
                <a:srgbClr val="FF99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40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The Right Side of History</a:t>
            </a:r>
            <a:endParaRPr lang="en-US" altLang="en-US" sz="4000" b="1" u="sng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4000" b="1" dirty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One teacher’s </a:t>
            </a:r>
            <a:r>
              <a:rPr lang="en-US" altLang="en-US" sz="4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ELA journey </a:t>
            </a:r>
            <a:r>
              <a:rPr lang="en-US" altLang="en-US" sz="4000" b="1" dirty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through the </a:t>
            </a:r>
            <a:r>
              <a:rPr lang="en-US" altLang="en-US" sz="4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SBL process</a:t>
            </a:r>
            <a:r>
              <a:rPr lang="en-US" altLang="en-US" sz="4000" b="1" dirty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  <a:r>
              <a:rPr lang="en-US" altLang="en-US" sz="4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and into #</a:t>
            </a:r>
            <a:r>
              <a:rPr lang="en-US" altLang="en-US" sz="4000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ttog</a:t>
            </a:r>
            <a:r>
              <a:rPr lang="en-US" altLang="en-US" sz="4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.  </a:t>
            </a:r>
            <a:endParaRPr lang="en-US" altLang="en-US" sz="4000" b="1" dirty="0">
              <a:solidFill>
                <a:srgbClr val="FF99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</a:p>
          <a:p>
            <a:endParaRPr lang="en-US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4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5079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98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latin typeface="Goudy Old Style" pitchFamily="18" charset="0"/>
            </a:endParaRPr>
          </a:p>
        </p:txBody>
      </p:sp>
      <p:sp>
        <p:nvSpPr>
          <p:cNvPr id="10240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pic>
        <p:nvPicPr>
          <p:cNvPr id="102409" name="Picture 9" descr="Christm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28800"/>
            <a:ext cx="94488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11" name="Text Box 11"/>
          <p:cNvSpPr txBox="1">
            <a:spLocks noChangeArrowheads="1"/>
          </p:cNvSpPr>
          <p:nvPr/>
        </p:nvSpPr>
        <p:spPr bwMode="auto">
          <a:xfrm>
            <a:off x="0" y="333375"/>
            <a:ext cx="9144000" cy="1543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Downfalls</a:t>
            </a:r>
          </a:p>
          <a:p>
            <a:pPr algn="ctr"/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Front loading: 30 hours</a:t>
            </a:r>
          </a:p>
          <a:p>
            <a:pPr algn="ctr"/>
            <a:endParaRPr lang="en-US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Parents’ (</a:t>
            </a:r>
            <a:r>
              <a:rPr lang="en-US" alt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mis</a:t>
            </a: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)understanding</a:t>
            </a:r>
          </a:p>
          <a:p>
            <a:pPr algn="ctr"/>
            <a:endParaRPr lang="en-US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Grade chasers think </a:t>
            </a: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it is unfair to get graded again if they already got a 4</a:t>
            </a:r>
          </a:p>
          <a:p>
            <a:pPr algn="ctr"/>
            <a:endParaRPr lang="en-US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Onion kids still </a:t>
            </a: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sometimes just do nothing</a:t>
            </a:r>
          </a:p>
          <a:p>
            <a:pPr algn="ctr"/>
            <a:endParaRPr lang="en-US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Still need to include D.O.K. into activities </a:t>
            </a:r>
          </a:p>
          <a:p>
            <a:pPr algn="ctr"/>
            <a:endParaRPr lang="en-US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</a:p>
          <a:p>
            <a:endParaRPr lang="en-US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latin typeface="Goudy Old Style" pitchFamily="18" charset="0"/>
            </a:endParaRPr>
          </a:p>
        </p:txBody>
      </p:sp>
      <p:sp>
        <p:nvSpPr>
          <p:cNvPr id="165891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pic>
        <p:nvPicPr>
          <p:cNvPr id="165892" name="Picture 4" descr="Aa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0" y="-4648200"/>
            <a:ext cx="15240000" cy="1559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5893" name="Text Box 5"/>
          <p:cNvSpPr txBox="1">
            <a:spLocks noChangeArrowheads="1"/>
          </p:cNvSpPr>
          <p:nvPr/>
        </p:nvSpPr>
        <p:spPr bwMode="auto">
          <a:xfrm>
            <a:off x="0" y="333375"/>
            <a:ext cx="9144000" cy="1543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u="sng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Unforeseen benefits:</a:t>
            </a:r>
          </a:p>
          <a:p>
            <a:pPr>
              <a:buFontTx/>
              <a:buAutoNum type="arabicParenR"/>
            </a:pPr>
            <a:r>
              <a:rPr lang="en-US" alt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Consistent, more efficient grading with appropriate, accurate feedback on the rubrics</a:t>
            </a:r>
          </a:p>
          <a:p>
            <a:pPr>
              <a:buFontTx/>
              <a:buAutoNum type="arabicParenR"/>
            </a:pPr>
            <a:endParaRPr lang="en-US" altLang="en-US" sz="36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2) Deeper student understanding of expectations</a:t>
            </a:r>
          </a:p>
          <a:p>
            <a:r>
              <a:rPr lang="en-US" alt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3) “B/C” students turn into “A” students</a:t>
            </a:r>
          </a:p>
          <a:p>
            <a:r>
              <a:rPr lang="en-US" alt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4) Old assignment flexibility: LOTF essay became “Use this to replace any skills”</a:t>
            </a:r>
          </a:p>
          <a:p>
            <a:r>
              <a:rPr lang="en-US" alt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5) Sub plans: “Work day to replace your skills”</a:t>
            </a:r>
          </a:p>
          <a:p>
            <a:pPr algn="ctr"/>
            <a:endParaRPr lang="en-US" altLang="en-US" sz="36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4000" b="1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40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</a:p>
          <a:p>
            <a:endParaRPr lang="en-US" altLang="en-US" sz="40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4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4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latin typeface="Goudy Old Style" pitchFamily="18" charset="0"/>
            </a:endParaRPr>
          </a:p>
        </p:txBody>
      </p:sp>
      <p:sp>
        <p:nvSpPr>
          <p:cNvPr id="13926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139268" name="Text Box 4"/>
          <p:cNvSpPr txBox="1">
            <a:spLocks noChangeArrowheads="1"/>
          </p:cNvSpPr>
          <p:nvPr/>
        </p:nvSpPr>
        <p:spPr bwMode="auto">
          <a:xfrm>
            <a:off x="0" y="333375"/>
            <a:ext cx="9144000" cy="133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u="sng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SBG student:</a:t>
            </a:r>
          </a:p>
          <a:p>
            <a:pPr algn="ctr"/>
            <a:endParaRPr lang="en-US" altLang="en-US" sz="3600" b="1" u="sng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Teacher: “How are those two words similar?” </a:t>
            </a:r>
          </a:p>
          <a:p>
            <a:r>
              <a:rPr lang="en-US" alt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Student: “The suffixes are the same – makes them the same part of speech.” </a:t>
            </a:r>
          </a:p>
          <a:p>
            <a:endParaRPr lang="en-US" altLang="en-US" sz="2400" b="1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Student: “I should know what uniformity means, shouldn’t I?” </a:t>
            </a:r>
          </a:p>
          <a:p>
            <a:r>
              <a:rPr lang="en-US" alt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Teacher: “Maybe. What makes you think that you should know it?” </a:t>
            </a:r>
          </a:p>
          <a:p>
            <a:r>
              <a:rPr lang="en-US" alt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Student: “Cuz it has word parts and you will probably make me figure it out on my own.”</a:t>
            </a:r>
          </a:p>
          <a:p>
            <a:endParaRPr lang="en-US" altLang="en-US" sz="2400" b="1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This shows that the kids are understanding the skills </a:t>
            </a:r>
          </a:p>
          <a:p>
            <a:pPr algn="ctr"/>
            <a:r>
              <a:rPr lang="en-US" alt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and not just “doing a work sheet.”</a:t>
            </a:r>
          </a:p>
          <a:p>
            <a:r>
              <a:rPr lang="en-US" altLang="en-US" sz="40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</a:p>
          <a:p>
            <a:endParaRPr lang="en-US" altLang="en-US" sz="40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4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4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latin typeface="Goudy Old Style" pitchFamily="18" charset="0"/>
            </a:endParaRPr>
          </a:p>
        </p:txBody>
      </p:sp>
      <p:sp>
        <p:nvSpPr>
          <p:cNvPr id="137219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137220" name="Text Box 4"/>
          <p:cNvSpPr txBox="1">
            <a:spLocks noChangeArrowheads="1"/>
          </p:cNvSpPr>
          <p:nvPr/>
        </p:nvSpPr>
        <p:spPr bwMode="auto">
          <a:xfrm>
            <a:off x="0" y="333375"/>
            <a:ext cx="9144000" cy="1279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u="sng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Student reflections about SBG:</a:t>
            </a:r>
          </a:p>
          <a:p>
            <a:pPr algn="ctr"/>
            <a:r>
              <a:rPr lang="en-US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“Now our grade is only based on our skills in English”</a:t>
            </a:r>
          </a:p>
          <a:p>
            <a:r>
              <a:rPr lang="en-US" altLang="en-US" sz="24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“The only downfall is that other teachers don’t do it. We have been brainwashed to do school one way, and now I have to think differently about it in your class.”</a:t>
            </a:r>
          </a:p>
          <a:p>
            <a:r>
              <a:rPr lang="en-US" altLang="en-US" sz="24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“Grades aren’t based on just turning stuff in.”</a:t>
            </a:r>
          </a:p>
          <a:p>
            <a:r>
              <a:rPr lang="en-US" alt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  <a:r>
              <a:rPr lang="en-US" altLang="en-US" sz="24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“This kinda forces us to learn.”</a:t>
            </a:r>
          </a:p>
          <a:p>
            <a:r>
              <a:rPr lang="en-US" alt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“I was getting easy A’s, then your class came along, and I can’t play school anymore.” </a:t>
            </a:r>
          </a:p>
          <a:p>
            <a:pPr algn="ctr"/>
            <a:r>
              <a:rPr lang="en-US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“It’s all on us.”</a:t>
            </a:r>
          </a:p>
          <a:p>
            <a:r>
              <a:rPr lang="en-US" altLang="en-US" sz="24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“It actually shows how reliable you can be; it relates to the real world.”</a:t>
            </a:r>
          </a:p>
          <a:p>
            <a:r>
              <a:rPr lang="en-US" altLang="en-US" sz="24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“It forces you to do self-evaluation.”</a:t>
            </a:r>
          </a:p>
          <a:p>
            <a:r>
              <a:rPr lang="en-US" altLang="en-US" sz="24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“It easier to keep your grade up because you know you can always do better.”</a:t>
            </a:r>
          </a:p>
          <a:p>
            <a:endParaRPr lang="en-US" altLang="en-US" sz="2400" b="1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4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4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solidFill>
                <a:srgbClr val="000000"/>
              </a:solidFill>
              <a:latin typeface="Goudy Old Style" pitchFamily="18" charset="0"/>
            </a:endParaRP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33130"/>
            <a:ext cx="9144000" cy="7201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Creating SBL Classroom</a:t>
            </a:r>
          </a:p>
          <a:p>
            <a:r>
              <a:rPr lang="en-US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Step #1: Create Power </a:t>
            </a:r>
            <a:r>
              <a:rPr lang="en-US" alt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Standards</a:t>
            </a:r>
          </a:p>
          <a:p>
            <a:pPr algn="ctr"/>
            <a:endParaRPr lang="en-US" altLang="en-US" sz="35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35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Lakeshore </a:t>
            </a:r>
            <a:r>
              <a:rPr lang="en-US" altLang="en-US" sz="35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Model</a:t>
            </a:r>
            <a:endParaRPr lang="en-US" altLang="en-US" sz="3500" b="1" u="sng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>
              <a:buFontTx/>
              <a:buAutoNum type="arabicParenR"/>
            </a:pPr>
            <a:r>
              <a:rPr lang="en-US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Endurance: relevant in profession</a:t>
            </a:r>
          </a:p>
          <a:p>
            <a:pPr algn="ctr">
              <a:buFontTx/>
              <a:buAutoNum type="arabicParenR"/>
            </a:pPr>
            <a:r>
              <a:rPr lang="en-US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Leverage: relevant in other classes</a:t>
            </a:r>
          </a:p>
          <a:p>
            <a:pPr algn="ctr">
              <a:buFontTx/>
              <a:buAutoNum type="arabicParenR"/>
            </a:pPr>
            <a:r>
              <a:rPr lang="en-US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Readiness: relevant in next class</a:t>
            </a:r>
          </a:p>
          <a:p>
            <a:pPr algn="ctr"/>
            <a:endParaRPr lang="en-US" altLang="en-US" sz="4000" b="1" dirty="0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First 3 years = 15 standards = too many</a:t>
            </a:r>
          </a:p>
          <a:p>
            <a:pPr algn="ctr"/>
            <a:r>
              <a:rPr lang="en-US" alt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E11: 10 per 12 week trimester</a:t>
            </a:r>
          </a:p>
          <a:p>
            <a:pPr algn="ctr"/>
            <a:r>
              <a:rPr lang="en-US" alt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AP: 12, 6, 0</a:t>
            </a:r>
            <a:endParaRPr lang="en-US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  <a:endParaRPr lang="en-US" alt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8550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latin typeface="Goudy Old Style" pitchFamily="18" charset="0"/>
            </a:endParaRPr>
          </a:p>
        </p:txBody>
      </p:sp>
      <p:sp>
        <p:nvSpPr>
          <p:cNvPr id="155651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155652" name="Text Box 4"/>
          <p:cNvSpPr txBox="1">
            <a:spLocks noChangeArrowheads="1"/>
          </p:cNvSpPr>
          <p:nvPr/>
        </p:nvSpPr>
        <p:spPr bwMode="auto">
          <a:xfrm>
            <a:off x="0" y="333375"/>
            <a:ext cx="9144000" cy="13049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Student reflections about SBG</a:t>
            </a:r>
            <a:r>
              <a:rPr lang="en-US" altLang="en-US" sz="36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:</a:t>
            </a:r>
          </a:p>
          <a:p>
            <a:r>
              <a:rPr lang="en-US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“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How do you fail this class?” </a:t>
            </a:r>
          </a:p>
          <a:p>
            <a:r>
              <a:rPr lang="en-US" altLang="en-US" sz="2800" dirty="0">
                <a:solidFill>
                  <a:schemeClr val="accent2"/>
                </a:solidFill>
                <a:latin typeface="Goudy Old Style" pitchFamily="18" charset="0"/>
              </a:rPr>
              <a:t> </a:t>
            </a:r>
            <a:r>
              <a:rPr lang="en-US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“This is like a real job.”</a:t>
            </a:r>
          </a:p>
          <a:p>
            <a:r>
              <a:rPr lang="en-US" alt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“This motivates me to take your class more seriously…like a job.”</a:t>
            </a:r>
          </a:p>
          <a:p>
            <a:r>
              <a:rPr lang="en-US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  <a:r>
              <a:rPr lang="en-US" alt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“(Citizenship) </a:t>
            </a:r>
            <a:r>
              <a:rPr lang="en-US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fixes the problem of waiting until the end (of the grading period) to redo (all the assignments).”</a:t>
            </a:r>
          </a:p>
          <a:p>
            <a:r>
              <a:rPr lang="en-US" altLang="en-US" sz="2400" b="1" dirty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“This </a:t>
            </a:r>
            <a:r>
              <a:rPr lang="en-US" altLang="en-US" sz="24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year was </a:t>
            </a:r>
            <a:r>
              <a:rPr lang="en-US" altLang="en-US" sz="2400" b="1" dirty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way harder than last </a:t>
            </a:r>
            <a:r>
              <a:rPr lang="en-US" altLang="en-US" sz="24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year, but I learned more.”</a:t>
            </a:r>
            <a:endParaRPr lang="en-US" altLang="en-US" sz="2400" b="1" dirty="0">
              <a:solidFill>
                <a:srgbClr val="FF99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“It’s easy to get caught back up.” From a student who earned a 24.4%</a:t>
            </a:r>
          </a:p>
          <a:p>
            <a:r>
              <a:rPr lang="en-US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  <a:r>
              <a:rPr lang="en-US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“If you do bad, you can redo everything.” </a:t>
            </a:r>
          </a:p>
          <a:p>
            <a:r>
              <a:rPr lang="en-US" altLang="en-US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“It’s easy to recover.”</a:t>
            </a:r>
          </a:p>
          <a:p>
            <a:r>
              <a:rPr lang="en-US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“You can’t fail unless you really try to.”</a:t>
            </a:r>
          </a:p>
          <a:p>
            <a:r>
              <a:rPr lang="en-US" altLang="en-US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“The best part of this class was the </a:t>
            </a:r>
            <a:r>
              <a:rPr lang="en-US" altLang="en-US" sz="28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(SBL) grading</a:t>
            </a:r>
            <a:r>
              <a:rPr lang="en-US" altLang="en-US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.”</a:t>
            </a:r>
          </a:p>
          <a:p>
            <a:endParaRPr lang="en-US" altLang="en-US" sz="2800" b="1" dirty="0">
              <a:solidFill>
                <a:srgbClr val="FF99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latin typeface="Goudy Old Style" pitchFamily="18" charset="0"/>
            </a:endParaRPr>
          </a:p>
        </p:txBody>
      </p:sp>
      <p:sp>
        <p:nvSpPr>
          <p:cNvPr id="106499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pic>
        <p:nvPicPr>
          <p:cNvPr id="106503" name="Picture 7" descr="Aa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81800" y="-11353800"/>
            <a:ext cx="18440400" cy="2468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504" name="Text Box 8"/>
          <p:cNvSpPr txBox="1">
            <a:spLocks noChangeArrowheads="1"/>
          </p:cNvSpPr>
          <p:nvPr/>
        </p:nvSpPr>
        <p:spPr bwMode="auto">
          <a:xfrm>
            <a:off x="0" y="333375"/>
            <a:ext cx="9144000" cy="1201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en-US" altLang="en-US" sz="2800" b="1" u="sng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r"/>
            <a:endParaRPr lang="en-US" altLang="en-US" sz="2800" b="1" u="sng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r"/>
            <a:r>
              <a:rPr lang="en-US" altLang="en-US" sz="2800" b="1" u="sng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\</a:t>
            </a:r>
          </a:p>
          <a:p>
            <a:pPr algn="r"/>
            <a:endParaRPr lang="en-US" altLang="en-US" sz="2800" b="1" u="sng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r"/>
            <a:r>
              <a:rPr lang="en-US" altLang="en-US" sz="3200" b="1" u="sng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Questions? Concerns? Criticisms?</a:t>
            </a:r>
          </a:p>
          <a:p>
            <a:pPr algn="r"/>
            <a:r>
              <a:rPr lang="en-US" altLang="en-US" sz="3200" b="1" u="sng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afoster@armadaschools.org</a:t>
            </a:r>
          </a:p>
          <a:p>
            <a:pPr algn="r"/>
            <a:r>
              <a:rPr lang="en-US" altLang="en-US" sz="3200" b="1" u="sng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Armadafoster.weebly.com</a:t>
            </a:r>
          </a:p>
          <a:p>
            <a:pPr algn="r"/>
            <a:r>
              <a:rPr lang="en-US" altLang="en-US" sz="40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  <a:r>
              <a:rPr lang="en-US" altLang="en-US" sz="3600" b="1" u="sng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Aric Foster</a:t>
            </a:r>
          </a:p>
          <a:p>
            <a:endParaRPr lang="en-US" altLang="en-US" sz="4000" b="1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4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4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latin typeface="Goudy Old Style" pitchFamily="18" charset="0"/>
            </a:endParaRPr>
          </a:p>
        </p:txBody>
      </p:sp>
      <p:sp>
        <p:nvSpPr>
          <p:cNvPr id="14131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141317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622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Why are you here?</a:t>
            </a:r>
          </a:p>
          <a:p>
            <a:pPr>
              <a:buFontTx/>
              <a:buAutoNum type="arabicParenR"/>
            </a:pP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To get seat time hours</a:t>
            </a:r>
          </a:p>
          <a:p>
            <a:pPr>
              <a:buFontTx/>
              <a:buAutoNum type="arabicParenR"/>
            </a:pP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Principal “insisted” on it</a:t>
            </a:r>
          </a:p>
          <a:p>
            <a:pPr>
              <a:buFontTx/>
              <a:buAutoNum type="arabicParenR"/>
            </a:pP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Truly interested in improving as a teacher</a:t>
            </a:r>
          </a:p>
          <a:p>
            <a:pPr>
              <a:buFontTx/>
              <a:buAutoNum type="arabicParenR"/>
            </a:pP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Trying to find a suitable significant other</a:t>
            </a:r>
          </a:p>
          <a:p>
            <a:pPr algn="ctr"/>
            <a:endParaRPr lang="en-US" altLang="en-US" sz="3600" b="1" u="sng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4000" b="1" u="sng" dirty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Ironic Hypocrisy of PD:</a:t>
            </a:r>
          </a:p>
          <a:p>
            <a:pPr algn="ctr"/>
            <a:r>
              <a:rPr lang="en-US" altLang="en-US" sz="4000" b="1" dirty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Consultants present brilliant strategies while using ineffective strategies.</a:t>
            </a:r>
            <a:r>
              <a:rPr lang="en-US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</a:p>
          <a:p>
            <a:pPr algn="ctr"/>
            <a:endParaRPr lang="en-US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Pretest</a:t>
            </a:r>
          </a:p>
          <a:p>
            <a:pPr algn="ctr"/>
            <a:endParaRPr lang="en-US" alt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</a:p>
          <a:p>
            <a:endParaRPr lang="en-US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9944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latin typeface="Goudy Old Style" pitchFamily="18" charset="0"/>
            </a:endParaRP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33130"/>
            <a:ext cx="9144000" cy="7263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Creating SBL Classroom</a:t>
            </a:r>
            <a:endParaRPr lang="en-US" altLang="en-US" sz="3600" b="1" u="sng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Step #1: Create Power Standards</a:t>
            </a:r>
          </a:p>
          <a:p>
            <a:r>
              <a:rPr lang="en-US" alt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Step #2: Create Matrix</a:t>
            </a:r>
            <a:endParaRPr lang="en-US" alt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35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35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Standards Matrix</a:t>
            </a:r>
            <a:endParaRPr lang="en-US" altLang="en-US" sz="3500" b="1" u="sng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marL="571500" indent="-571500">
              <a:buBlip>
                <a:blip r:embed="rId3"/>
              </a:buBlip>
            </a:pPr>
            <a:r>
              <a:rPr lang="en-US" alt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All standards with 4.0 descriptors</a:t>
            </a:r>
          </a:p>
          <a:p>
            <a:pPr marL="457200" lvl="1" indent="0"/>
            <a:r>
              <a:rPr lang="en-US" alt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	</a:t>
            </a:r>
            <a:r>
              <a:rPr lang="en-US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4.0 = Beyond expectations in quantity and 			complexity and maturity</a:t>
            </a:r>
          </a:p>
          <a:p>
            <a:pPr marL="457200" lvl="1" indent="0"/>
            <a:r>
              <a:rPr lang="en-US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	</a:t>
            </a:r>
            <a:r>
              <a:rPr lang="en-US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3.0 = Proficient, “I got this”</a:t>
            </a:r>
          </a:p>
          <a:p>
            <a:pPr marL="457200" lvl="1" indent="0"/>
            <a:r>
              <a:rPr lang="en-US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	</a:t>
            </a:r>
            <a:r>
              <a:rPr lang="en-US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2.0 = Inconsistent, “</a:t>
            </a:r>
            <a:r>
              <a:rPr lang="en-US" alt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Kinda</a:t>
            </a:r>
            <a:r>
              <a:rPr lang="en-US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got this” “I get the basic 		parts and struggle with the tough parts”</a:t>
            </a:r>
          </a:p>
          <a:p>
            <a:pPr marL="457200" lvl="1" indent="0"/>
            <a:r>
              <a:rPr lang="en-US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	</a:t>
            </a:r>
            <a:r>
              <a:rPr lang="en-US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1.0 = Emerging, “I need teacher help to do this”</a:t>
            </a:r>
          </a:p>
          <a:p>
            <a:pPr algn="ctr"/>
            <a:endParaRPr lang="en-US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4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  <a:endParaRPr lang="en-US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74638"/>
            <a:ext cx="4858385" cy="6072982"/>
          </a:xfrm>
        </p:spPr>
      </p:pic>
    </p:spTree>
    <p:extLst>
      <p:ext uri="{BB962C8B-B14F-4D97-AF65-F5344CB8AC3E}">
        <p14:creationId xmlns:p14="http://schemas.microsoft.com/office/powerpoint/2010/main" val="386883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solidFill>
                <a:srgbClr val="000000"/>
              </a:solidFill>
              <a:latin typeface="Goudy Old Style" pitchFamily="18" charset="0"/>
            </a:endParaRP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33130"/>
            <a:ext cx="9144000" cy="529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Creating SBL Classroom</a:t>
            </a:r>
          </a:p>
          <a:p>
            <a:r>
              <a:rPr lang="en-US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Step #1: Create Power Standards</a:t>
            </a:r>
          </a:p>
          <a:p>
            <a:r>
              <a:rPr lang="en-US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Step #2: Create Matrix</a:t>
            </a:r>
            <a:endParaRPr lang="en-US" alt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35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35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Standards Matrix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All standards with 4.0 descriptors</a:t>
            </a:r>
          </a:p>
          <a:p>
            <a:pPr marL="571500" indent="-571500">
              <a:buBlip>
                <a:blip r:embed="rId3"/>
              </a:buBlip>
            </a:pPr>
            <a:r>
              <a:rPr lang="en-US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“Final exam” on first day </a:t>
            </a:r>
            <a:r>
              <a:rPr lang="en-US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(page </a:t>
            </a:r>
            <a:r>
              <a:rPr lang="en-US" alt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2)</a:t>
            </a:r>
            <a:endParaRPr lang="en-US" alt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  <a:endParaRPr lang="en-US" alt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5944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solidFill>
                <a:srgbClr val="000000"/>
              </a:solidFill>
              <a:latin typeface="Goudy Old Style" pitchFamily="18" charset="0"/>
            </a:endParaRP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33130"/>
            <a:ext cx="9144000" cy="652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Creating SBL Classroom</a:t>
            </a:r>
          </a:p>
          <a:p>
            <a:r>
              <a:rPr lang="en-US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Step #1: Create Power Standards</a:t>
            </a:r>
          </a:p>
          <a:p>
            <a:r>
              <a:rPr lang="en-US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Step #2: Create Matrix</a:t>
            </a:r>
            <a:endParaRPr lang="en-US" alt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35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35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Standards Matrix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All standards with 4.0 descriptors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“</a:t>
            </a:r>
            <a:r>
              <a:rPr lang="en-US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Final exam” on first day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Altered per marking period based on FA and SA performances. </a:t>
            </a:r>
          </a:p>
          <a:p>
            <a:pPr algn="ctr"/>
            <a:endParaRPr lang="en-US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  <a:endParaRPr lang="en-US" alt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745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6565" y="0"/>
            <a:ext cx="5486400" cy="68580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Standards Matrix Evolution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Reading &amp; Writing…</a:t>
            </a:r>
          </a:p>
          <a:p>
            <a:pPr algn="l"/>
            <a:endParaRPr lang="en-US" sz="3600" dirty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algn="l"/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     Do I need to add Speaking 	</a:t>
            </a:r>
          </a:p>
          <a:p>
            <a:pPr algn="l"/>
            <a:r>
              <a:rPr lang="en-US" sz="3600" dirty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    and Listening?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33"/>
          <a:stretch/>
        </p:blipFill>
        <p:spPr>
          <a:xfrm>
            <a:off x="5257800" y="0"/>
            <a:ext cx="3886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4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6565" y="0"/>
            <a:ext cx="5655365" cy="6858000"/>
          </a:xfrm>
        </p:spPr>
        <p:txBody>
          <a:bodyPr/>
          <a:lstStyle/>
          <a:p>
            <a:pPr lvl="0"/>
            <a:r>
              <a:rPr lang="en-US" sz="3600" b="1" dirty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Standards Matrix Evolution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Reading &amp; Writing 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Reading: </a:t>
            </a:r>
          </a:p>
          <a:p>
            <a:pPr algn="l"/>
            <a:r>
              <a:rPr lang="en-US" sz="3600" dirty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   What was said? = Literal</a:t>
            </a:r>
          </a:p>
          <a:p>
            <a:pPr algn="l"/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    How was it said? = Author’s Craft</a:t>
            </a:r>
          </a:p>
          <a:p>
            <a:pPr algn="l"/>
            <a:r>
              <a:rPr lang="en-US" sz="3600" dirty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   Why was it said? = Theme</a:t>
            </a:r>
          </a:p>
          <a:p>
            <a:pPr algn="l"/>
            <a:r>
              <a:rPr lang="en-US" sz="3600" dirty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    So What? = Connections (old)</a:t>
            </a:r>
          </a:p>
          <a:p>
            <a:pPr algn="l"/>
            <a:endParaRPr lang="en-US" sz="3600" dirty="0" smtClean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33"/>
          <a:stretch/>
        </p:blipFill>
        <p:spPr>
          <a:xfrm>
            <a:off x="5638800" y="0"/>
            <a:ext cx="3505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00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6565" y="0"/>
            <a:ext cx="5486400" cy="6858000"/>
          </a:xfrm>
        </p:spPr>
        <p:txBody>
          <a:bodyPr/>
          <a:lstStyle/>
          <a:p>
            <a:pPr lvl="0"/>
            <a:r>
              <a:rPr lang="en-US" sz="3600" b="1" dirty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Standards Matrix Evolution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Reading &amp; Writing 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Reading: Literal, Craft, Theme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Vocab in reading </a:t>
            </a:r>
          </a:p>
          <a:p>
            <a:pPr marL="914400" lvl="1" indent="-457200" algn="l"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Skills not words</a:t>
            </a:r>
          </a:p>
          <a:p>
            <a:pPr marL="914400" lvl="1" indent="-457200" algn="l"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Context Clues</a:t>
            </a:r>
          </a:p>
          <a:p>
            <a:pPr marL="914400" lvl="1" indent="-457200" algn="l"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Word Parts (Affixes &amp; Greek/Latin)</a:t>
            </a:r>
          </a:p>
          <a:p>
            <a:pPr marL="914400" lvl="1" indent="-457200" algn="l"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Parts of Speech</a:t>
            </a:r>
          </a:p>
          <a:p>
            <a:pPr marL="914400" lvl="1" indent="-457200" algn="l"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Assessment: our words, affix variations, new words in context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33"/>
          <a:stretch/>
        </p:blipFill>
        <p:spPr>
          <a:xfrm>
            <a:off x="5257800" y="0"/>
            <a:ext cx="3886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11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6565" y="0"/>
            <a:ext cx="5486400" cy="6858000"/>
          </a:xfrm>
        </p:spPr>
        <p:txBody>
          <a:bodyPr/>
          <a:lstStyle/>
          <a:p>
            <a:pPr lvl="0"/>
            <a:r>
              <a:rPr lang="en-US" sz="3600" b="1" dirty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Standards Matrix Evolution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Reading &amp; Writing 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Reading: Literal, Craft, Theme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Vocab skills not words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Infer poor, switch to 1</a:t>
            </a:r>
            <a:r>
              <a:rPr lang="en-US" sz="3600" baseline="300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st</a:t>
            </a: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 &amp; 2</a:t>
            </a:r>
            <a:r>
              <a:rPr lang="en-US" sz="3600" baseline="300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nd</a:t>
            </a: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33"/>
          <a:stretch/>
        </p:blipFill>
        <p:spPr>
          <a:xfrm>
            <a:off x="5257800" y="0"/>
            <a:ext cx="3886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14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latin typeface="Goudy Old Style" pitchFamily="18" charset="0"/>
            </a:endParaRPr>
          </a:p>
        </p:txBody>
      </p:sp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0" y="333375"/>
            <a:ext cx="9144000" cy="1134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Question #1:</a:t>
            </a:r>
          </a:p>
          <a:p>
            <a:pPr algn="ctr"/>
            <a:endParaRPr lang="en-US" altLang="en-US" sz="3600" b="1" u="sng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6600" dirty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How many years have I been teaching?</a:t>
            </a:r>
            <a:r>
              <a:rPr lang="en-US" alt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</a:p>
          <a:p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</a:p>
          <a:p>
            <a:endParaRPr lang="en-US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6565" y="0"/>
            <a:ext cx="5486400" cy="6858000"/>
          </a:xfrm>
        </p:spPr>
        <p:txBody>
          <a:bodyPr/>
          <a:lstStyle/>
          <a:p>
            <a:pPr lvl="0"/>
            <a:r>
              <a:rPr lang="en-US" sz="3600" b="1" dirty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Standards Matrix Evolution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Reading &amp; Writing 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Reading: Literal, Craft, Theme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Vocab skills not words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Infer poor, switch to 1</a:t>
            </a:r>
            <a:r>
              <a:rPr lang="en-US" sz="3600" baseline="300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st</a:t>
            </a: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 &amp; 2</a:t>
            </a:r>
            <a:r>
              <a:rPr lang="en-US" sz="3600" baseline="300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nd</a:t>
            </a:r>
          </a:p>
          <a:p>
            <a:pPr marL="457200" lvl="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Writing </a:t>
            </a:r>
          </a:p>
          <a:p>
            <a:pPr marL="914400" lvl="1" indent="-457200" algn="l"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Purpose: Persuade, Inform, Nar.</a:t>
            </a:r>
          </a:p>
          <a:p>
            <a:pPr marL="914400" lvl="1" indent="-457200" algn="l"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Organization: Structure &amp; Trans</a:t>
            </a:r>
          </a:p>
          <a:p>
            <a:pPr marL="914400" lvl="1" indent="-457200" algn="l"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Support: Evidence for purpose</a:t>
            </a:r>
          </a:p>
          <a:p>
            <a:pPr marL="914400" lvl="1" indent="-457200" algn="l"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Mechanics: Grammar &amp; </a:t>
            </a:r>
            <a:r>
              <a:rPr lang="en-US" sz="3200" dirty="0" err="1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Punct</a:t>
            </a:r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.</a:t>
            </a:r>
          </a:p>
          <a:p>
            <a:pPr marL="914400" lvl="1" indent="-457200" algn="l"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Style: Diction &amp; Syntax</a:t>
            </a:r>
            <a:endParaRPr lang="en-US" sz="3200" dirty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33"/>
          <a:stretch/>
        </p:blipFill>
        <p:spPr>
          <a:xfrm>
            <a:off x="5257800" y="0"/>
            <a:ext cx="3886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94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6565" y="0"/>
            <a:ext cx="5486400" cy="6858000"/>
          </a:xfrm>
        </p:spPr>
        <p:txBody>
          <a:bodyPr/>
          <a:lstStyle/>
          <a:p>
            <a:pPr lvl="0"/>
            <a:r>
              <a:rPr lang="en-US" sz="3600" b="1" dirty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Standards Matrix Evolution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Reading &amp; Writing 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Reading: Literal, Craft, Theme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Vocab skills not words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Infer poor, switch to 1</a:t>
            </a:r>
            <a:r>
              <a:rPr lang="en-US" sz="3600" baseline="300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st</a:t>
            </a: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 &amp; 2</a:t>
            </a:r>
            <a:r>
              <a:rPr lang="en-US" sz="3600" baseline="300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nd</a:t>
            </a:r>
          </a:p>
          <a:p>
            <a:pPr marL="457200" lvl="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Writing: </a:t>
            </a:r>
            <a:r>
              <a:rPr lang="en-US" sz="20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Purpose, Org, Support, Mechanics, Style</a:t>
            </a:r>
          </a:p>
          <a:p>
            <a:pPr marL="457200" lvl="0" indent="-457200" algn="l"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Old </a:t>
            </a: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Standards: </a:t>
            </a:r>
            <a:r>
              <a:rPr lang="en-US" sz="3600" dirty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Research, Use </a:t>
            </a: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Technology, </a:t>
            </a:r>
            <a:r>
              <a:rPr lang="en-US" sz="3600" dirty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Follow Directions, Group Work, Present </a:t>
            </a: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Information</a:t>
            </a:r>
            <a:r>
              <a:rPr lang="en-US" sz="3600" dirty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, Publish.</a:t>
            </a:r>
          </a:p>
          <a:p>
            <a:pPr marL="457200" lvl="0" indent="-457200" algn="l">
              <a:buFont typeface="Wingdings" panose="05000000000000000000" pitchFamily="2" charset="2"/>
              <a:buChar char="ü"/>
            </a:pPr>
            <a:endParaRPr lang="en-US" sz="2000" dirty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33"/>
          <a:stretch/>
        </p:blipFill>
        <p:spPr>
          <a:xfrm>
            <a:off x="5257800" y="0"/>
            <a:ext cx="3886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10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solidFill>
                <a:srgbClr val="000000"/>
              </a:solidFill>
              <a:latin typeface="Goudy Old Style" pitchFamily="18" charset="0"/>
            </a:endParaRP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33130"/>
            <a:ext cx="9144000" cy="7140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Creating SBL Classroom</a:t>
            </a:r>
          </a:p>
          <a:p>
            <a:r>
              <a:rPr lang="en-US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Step #1: Create Power Standards</a:t>
            </a:r>
          </a:p>
          <a:p>
            <a:r>
              <a:rPr lang="en-US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Step #2: Create Matrix</a:t>
            </a:r>
            <a:endParaRPr lang="en-US" alt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35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35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Standards Matrix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All standards with 4.0 descriptors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“Final exam” on first day</a:t>
            </a:r>
          </a:p>
          <a:p>
            <a:pPr marL="571500" lvl="0" indent="-571500">
              <a:buBlip>
                <a:blip r:embed="rId3"/>
              </a:buBlip>
            </a:pPr>
            <a:r>
              <a:rPr lang="en-US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Altered per marking period based on FA and SA performances. </a:t>
            </a:r>
            <a:endParaRPr lang="en-US" altLang="en-US" sz="4000" b="1" dirty="0" smtClean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Copy/paste </a:t>
            </a:r>
            <a:r>
              <a:rPr lang="en-US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master document for FA’s</a:t>
            </a:r>
          </a:p>
          <a:p>
            <a:pPr algn="ctr"/>
            <a:endParaRPr lang="en-US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  <a:endParaRPr lang="en-US" alt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4499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solidFill>
                <a:srgbClr val="000000"/>
              </a:solidFill>
              <a:latin typeface="Goudy Old Style" pitchFamily="18" charset="0"/>
            </a:endParaRPr>
          </a:p>
        </p:txBody>
      </p:sp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750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2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4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4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  <p:graphicFrame>
        <p:nvGraphicFramePr>
          <p:cNvPr id="96305" name="Group 49"/>
          <p:cNvGraphicFramePr>
            <a:graphicFrameLocks noGrp="1"/>
          </p:cNvGraphicFramePr>
          <p:nvPr>
            <p:extLst/>
          </p:nvPr>
        </p:nvGraphicFramePr>
        <p:xfrm>
          <a:off x="381000" y="247651"/>
          <a:ext cx="8382000" cy="6096000"/>
        </p:xfrm>
        <a:graphic>
          <a:graphicData uri="http://schemas.openxmlformats.org/drawingml/2006/table">
            <a:tbl>
              <a:tblPr/>
              <a:tblGrid>
                <a:gridCol w="1828800"/>
                <a:gridCol w="1524000"/>
                <a:gridCol w="1676400"/>
                <a:gridCol w="1676400"/>
                <a:gridCol w="1676400"/>
              </a:tblGrid>
              <a:tr h="6667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udy Old Style" pitchFamily="18" charset="0"/>
                        </a:rPr>
                        <a:t>Learning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udy Old Style" pitchFamily="18" charset="0"/>
                        </a:rPr>
                        <a:t>Target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oudy Old Style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udy Old Style" pitchFamily="18" charset="0"/>
                        </a:rPr>
                        <a:t>4.0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udy Old Style" pitchFamily="18" charset="0"/>
                        </a:rPr>
                        <a:t>3.0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udy Old Style" pitchFamily="18" charset="0"/>
                        </a:rPr>
                        <a:t>2.0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udy Old Style" pitchFamily="18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Comprehend</a:t>
                      </a:r>
                      <a:r>
                        <a:rPr lang="en-US" sz="2000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and </a:t>
                      </a:r>
                      <a:endParaRPr lang="en-US" sz="2400" dirty="0">
                        <a:effectLst/>
                        <a:latin typeface="Goudy Old Styl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explain the </a:t>
                      </a:r>
                      <a:r>
                        <a:rPr lang="en-US" sz="2000" b="1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literal</a:t>
                      </a:r>
                      <a:r>
                        <a:rPr lang="en-US" sz="2000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main </a:t>
                      </a:r>
                      <a:r>
                        <a:rPr lang="en-US" sz="2000" dirty="0" smtClean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ideas </a:t>
                      </a:r>
                      <a:r>
                        <a:rPr lang="en-US" sz="2000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and detail of a text </a:t>
                      </a:r>
                      <a:endParaRPr lang="en-US" sz="2400" dirty="0">
                        <a:effectLst/>
                        <a:latin typeface="Goudy Old Styl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 can</a:t>
                      </a:r>
                      <a:r>
                        <a:rPr lang="en-US" sz="1600" b="1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insightfully </a:t>
                      </a:r>
                      <a:endParaRPr lang="en-US" sz="1600" dirty="0">
                        <a:effectLst/>
                        <a:latin typeface="Goudy Old Styl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explain</a:t>
                      </a:r>
                      <a:r>
                        <a:rPr lang="en-US" sz="1600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the author’s </a:t>
                      </a:r>
                      <a:endParaRPr lang="en-US" sz="1600" dirty="0">
                        <a:effectLst/>
                        <a:latin typeface="Goudy Old Styl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1600" u="sng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big picture” &amp; </a:t>
                      </a:r>
                      <a:r>
                        <a:rPr lang="en-US" sz="1600" u="sng" dirty="0" smtClean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details </a:t>
                      </a:r>
                      <a:r>
                        <a:rPr lang="en-US" sz="1600" b="1" dirty="0" smtClean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accurately </a:t>
                      </a:r>
                      <a:r>
                        <a:rPr lang="en-US" sz="1600" b="1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beyond </a:t>
                      </a:r>
                      <a:r>
                        <a:rPr lang="en-US" sz="1600" b="1" dirty="0" smtClean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teacher’s </a:t>
                      </a:r>
                      <a:r>
                        <a:rPr lang="en-US" sz="1600" b="1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expectations.</a:t>
                      </a:r>
                      <a:endParaRPr lang="en-US" sz="1600" dirty="0">
                        <a:effectLst/>
                        <a:latin typeface="Goudy Old Styl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 can</a:t>
                      </a:r>
                      <a:r>
                        <a:rPr lang="en-US" sz="1600" b="1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plainly explain</a:t>
                      </a:r>
                      <a:r>
                        <a:rPr lang="en-US" sz="1600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600" dirty="0">
                        <a:effectLst/>
                        <a:latin typeface="Goudy Old Styl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author’s “</a:t>
                      </a:r>
                      <a:r>
                        <a:rPr lang="en-US" sz="1600" u="sng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big </a:t>
                      </a:r>
                      <a:endParaRPr lang="en-US" sz="1600" dirty="0">
                        <a:effectLst/>
                        <a:latin typeface="Goudy Old Styl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sng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picture” &amp; details</a:t>
                      </a:r>
                      <a:r>
                        <a:rPr lang="en-US" sz="1600" b="1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relatively </a:t>
                      </a:r>
                      <a:r>
                        <a:rPr lang="en-US" sz="1600" b="1" dirty="0" smtClean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accurately </a:t>
                      </a:r>
                      <a:r>
                        <a:rPr lang="en-US" sz="1600" b="1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and </a:t>
                      </a:r>
                      <a:r>
                        <a:rPr lang="en-US" sz="1600" b="1" dirty="0" smtClean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consistently</a:t>
                      </a:r>
                      <a:r>
                        <a:rPr lang="en-US" sz="1600" b="1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600" dirty="0">
                        <a:effectLst/>
                        <a:latin typeface="Goudy Old Styl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 can</a:t>
                      </a:r>
                      <a:r>
                        <a:rPr lang="en-US" sz="1600" b="1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just mention</a:t>
                      </a:r>
                      <a:r>
                        <a:rPr lang="en-US" sz="1600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the </a:t>
                      </a:r>
                      <a:endParaRPr lang="en-US" sz="1600" dirty="0">
                        <a:effectLst/>
                        <a:latin typeface="Goudy Old Styl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author’s “</a:t>
                      </a:r>
                      <a:r>
                        <a:rPr lang="en-US" sz="1600" u="sng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big picture” &amp; details</a:t>
                      </a:r>
                      <a:r>
                        <a:rPr lang="en-US" sz="1600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smtClean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somewhat </a:t>
                      </a:r>
                      <a:r>
                        <a:rPr lang="en-US" sz="1600" b="1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accurately and </a:t>
                      </a:r>
                      <a:endParaRPr lang="en-US" sz="1600" dirty="0">
                        <a:effectLst/>
                        <a:latin typeface="Goudy Old Styl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somewhat consistently.</a:t>
                      </a:r>
                      <a:endParaRPr lang="en-US" sz="1600" dirty="0">
                        <a:effectLst/>
                        <a:latin typeface="Goudy Old Styl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 struggle to</a:t>
                      </a:r>
                      <a:r>
                        <a:rPr lang="en-US" sz="1600" b="1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identify</a:t>
                      </a:r>
                      <a:r>
                        <a:rPr lang="en-US" sz="1600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1600" dirty="0">
                        <a:effectLst/>
                        <a:latin typeface="Goudy Old Styl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author’s “</a:t>
                      </a:r>
                      <a:r>
                        <a:rPr lang="en-US" sz="1600" u="sng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big picture”  &amp; </a:t>
                      </a:r>
                      <a:r>
                        <a:rPr lang="en-US" sz="1600" u="sng" dirty="0" smtClean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details</a:t>
                      </a:r>
                      <a:r>
                        <a:rPr lang="en-US" sz="1600" u="none" dirty="0" smtClean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smtClean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en-US" sz="1600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have </a:t>
                      </a:r>
                      <a:r>
                        <a:rPr lang="en-US" sz="1600" b="1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some inaccuracies </a:t>
                      </a:r>
                      <a:endParaRPr lang="en-US" sz="1600" dirty="0">
                        <a:effectLst/>
                        <a:latin typeface="Goudy Old Styl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and/or need teacher assistance.</a:t>
                      </a:r>
                      <a:endParaRPr lang="en-US" sz="1600" dirty="0">
                        <a:effectLst/>
                        <a:latin typeface="Goudy Old Styl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39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Common Core Standards:</a:t>
                      </a:r>
                      <a:endParaRPr lang="en-US" sz="3600" dirty="0">
                        <a:effectLst/>
                        <a:latin typeface="Goudy Old Styl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Fiction Reading: R1, R2, R3, R10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Informational Reading: R1, R2, R3, R10</a:t>
                      </a: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oudy Old Style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oudy Old Style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oudy Old Style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oudy Old Style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u="sng" dirty="0" smtClean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Mechanics</a:t>
                      </a:r>
                      <a:r>
                        <a:rPr lang="en-US" sz="2000" b="1" dirty="0" smtClean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= </a:t>
                      </a:r>
                      <a:r>
                        <a:rPr lang="en-US" sz="2000" dirty="0" smtClean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Produce writing that </a:t>
                      </a:r>
                      <a:endParaRPr lang="en-US" sz="2000" dirty="0" smtClean="0">
                        <a:effectLst/>
                        <a:latin typeface="Goudy Old Styl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follows convention: </a:t>
                      </a:r>
                      <a:endParaRPr lang="en-US" sz="2000" dirty="0" smtClean="0">
                        <a:effectLst/>
                        <a:latin typeface="Goudy Old Styl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accurate </a:t>
                      </a:r>
                      <a:r>
                        <a:rPr lang="en-US" sz="2000" b="1" dirty="0" smtClean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grammar</a:t>
                      </a:r>
                      <a:r>
                        <a:rPr lang="en-US" sz="2000" dirty="0" smtClean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endParaRPr lang="en-US" sz="2000" dirty="0" smtClean="0">
                        <a:effectLst/>
                        <a:latin typeface="Goudy Old Styl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punctuation, &amp; mechanics</a:t>
                      </a:r>
                      <a:endParaRPr lang="en-US" sz="2000" dirty="0">
                        <a:effectLst/>
                        <a:latin typeface="Goudy Old Styl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 can</a:t>
                      </a:r>
                      <a:r>
                        <a:rPr lang="en-US" sz="1600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display an </a:t>
                      </a:r>
                      <a:r>
                        <a:rPr lang="en-US" sz="1600" b="1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advanced</a:t>
                      </a:r>
                      <a:r>
                        <a:rPr lang="en-US" sz="1600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smtClean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use </a:t>
                      </a:r>
                      <a:r>
                        <a:rPr lang="en-US" sz="1600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of Standard American </a:t>
                      </a:r>
                      <a:endParaRPr lang="en-US" sz="1600" dirty="0">
                        <a:effectLst/>
                        <a:latin typeface="Goudy Old Styl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English </a:t>
                      </a:r>
                      <a:r>
                        <a:rPr lang="en-US" sz="1600" u="sng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grammar, </a:t>
                      </a:r>
                      <a:endParaRPr lang="en-US" sz="1600" dirty="0">
                        <a:effectLst/>
                        <a:latin typeface="Goudy Old Styl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sng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punctuation &amp; mechanics.</a:t>
                      </a:r>
                      <a:endParaRPr lang="en-US" sz="1600" dirty="0">
                        <a:effectLst/>
                        <a:latin typeface="Goudy Old Styl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 can</a:t>
                      </a:r>
                      <a:r>
                        <a:rPr lang="en-US" sz="1600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display a s</a:t>
                      </a:r>
                      <a:r>
                        <a:rPr lang="en-US" sz="1600" b="1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ufficient</a:t>
                      </a:r>
                      <a:r>
                        <a:rPr lang="en-US" sz="1600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smtClean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control </a:t>
                      </a:r>
                      <a:r>
                        <a:rPr lang="en-US" sz="1600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over Standard </a:t>
                      </a:r>
                      <a:r>
                        <a:rPr lang="en-US" sz="1600" dirty="0" smtClean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American </a:t>
                      </a:r>
                      <a:r>
                        <a:rPr lang="en-US" sz="1600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English </a:t>
                      </a:r>
                      <a:r>
                        <a:rPr lang="en-US" sz="1600" u="sng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grammar, </a:t>
                      </a:r>
                      <a:endParaRPr lang="en-US" sz="1600" dirty="0">
                        <a:effectLst/>
                        <a:latin typeface="Goudy Old Styl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sng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punctuation &amp; mechanics.</a:t>
                      </a:r>
                      <a:endParaRPr lang="en-US" sz="1600" dirty="0">
                        <a:effectLst/>
                        <a:latin typeface="Goudy Old Styl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 can only</a:t>
                      </a:r>
                      <a:r>
                        <a:rPr lang="en-US" sz="1600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display an </a:t>
                      </a:r>
                      <a:endParaRPr lang="en-US" sz="1600" dirty="0">
                        <a:effectLst/>
                        <a:latin typeface="Goudy Old Styl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inconsistent or partial </a:t>
                      </a:r>
                      <a:r>
                        <a:rPr lang="en-US" sz="1600" dirty="0" smtClean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control </a:t>
                      </a:r>
                      <a:r>
                        <a:rPr lang="en-US" sz="1600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over </a:t>
                      </a:r>
                      <a:r>
                        <a:rPr lang="en-US" sz="1600" u="sng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grammar, </a:t>
                      </a:r>
                      <a:r>
                        <a:rPr lang="en-US" sz="1600" u="sng" dirty="0" smtClean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punctuation </a:t>
                      </a:r>
                      <a:r>
                        <a:rPr lang="en-US" sz="1600" u="sng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&amp; mechanics.</a:t>
                      </a:r>
                      <a:endParaRPr lang="en-US" sz="1600" dirty="0">
                        <a:effectLst/>
                        <a:latin typeface="Goudy Old Styl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 have</a:t>
                      </a:r>
                      <a:r>
                        <a:rPr lang="en-US" sz="1600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multiple miscues </a:t>
                      </a:r>
                      <a:r>
                        <a:rPr lang="en-US" sz="1600" dirty="0" smtClean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 </a:t>
                      </a:r>
                      <a:r>
                        <a:rPr lang="en-US" sz="1600" u="sng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grammar, punctuation </a:t>
                      </a:r>
                      <a:r>
                        <a:rPr lang="en-US" sz="1600" u="sng" dirty="0" smtClean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&amp; </a:t>
                      </a:r>
                      <a:r>
                        <a:rPr lang="en-US" sz="1600" u="sng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mechanics</a:t>
                      </a:r>
                      <a:r>
                        <a:rPr lang="en-US" sz="1600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my </a:t>
                      </a:r>
                      <a:r>
                        <a:rPr lang="en-US" sz="1600" b="1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errors </a:t>
                      </a:r>
                      <a:endParaRPr lang="en-US" sz="1600" dirty="0">
                        <a:effectLst/>
                        <a:latin typeface="Goudy Old Styl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distracted from meaning</a:t>
                      </a:r>
                      <a:endParaRPr lang="en-US" sz="1600" dirty="0">
                        <a:effectLst/>
                        <a:latin typeface="Goudy Old Styl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34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Common Core Standards:</a:t>
                      </a:r>
                      <a:endParaRPr lang="en-US" sz="3600" dirty="0" smtClean="0">
                        <a:effectLst/>
                        <a:latin typeface="Goudy Old Styl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oudy Old Style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dirty="0" smtClean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</a:rPr>
                        <a:t>Writing: W1d, W2e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dirty="0" smtClean="0">
                          <a:effectLst/>
                          <a:latin typeface="Aparajita" panose="020B0604020202020204" pitchFamily="34" charset="0"/>
                          <a:ea typeface="Times New Roman" panose="02020603050405020304" pitchFamily="18" charset="0"/>
                        </a:rPr>
                        <a:t>Language: L1a, L1b, L2, L3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oudy Old Style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oudy Old Style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oudy Old Style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oudy Old Style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45076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152400"/>
            <a:ext cx="82296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F</a:t>
            </a:r>
            <a:r>
              <a:rPr lang="en-US" sz="40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ormal</a:t>
            </a:r>
            <a:r>
              <a:rPr lang="en-US" sz="4000" dirty="0" smtClean="0">
                <a:solidFill>
                  <a:schemeClr val="bg1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lang="en-US" sz="4000" dirty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Formative </a:t>
            </a:r>
            <a:r>
              <a:rPr lang="en-US" sz="40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Assessment:</a:t>
            </a:r>
          </a:p>
          <a:p>
            <a:pPr algn="ctr"/>
            <a:r>
              <a:rPr lang="en-US" sz="40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Writing choices</a:t>
            </a:r>
          </a:p>
          <a:p>
            <a:pPr algn="ctr"/>
            <a:r>
              <a:rPr lang="en-US" sz="40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Three </a:t>
            </a:r>
            <a:r>
              <a:rPr lang="en-US" sz="40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learning targets (1 reading &amp; 2 writing), </a:t>
            </a:r>
            <a:r>
              <a:rPr lang="en-US" sz="4000" dirty="0" smtClean="0">
                <a:solidFill>
                  <a:schemeClr val="bg1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Exemplar </a:t>
            </a:r>
            <a:r>
              <a:rPr lang="en-US" sz="4000" dirty="0" smtClean="0">
                <a:solidFill>
                  <a:schemeClr val="bg1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WITH FEEDBACK</a:t>
            </a:r>
          </a:p>
          <a:p>
            <a:pPr algn="ctr"/>
            <a:endParaRPr lang="en-US" sz="4000" dirty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algn="ctr"/>
            <a:r>
              <a:rPr lang="en-US" sz="4000" i="1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  <a:hlinkClick r:id="rId2"/>
              </a:rPr>
              <a:t>Lord of the Flies </a:t>
            </a:r>
            <a:r>
              <a:rPr lang="en-US" sz="40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  <a:hlinkClick r:id="rId2"/>
              </a:rPr>
              <a:t>Chapter 3 Response</a:t>
            </a:r>
            <a:endParaRPr lang="en-US" sz="4000" dirty="0" smtClean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algn="ctr"/>
            <a:endParaRPr lang="en-US" sz="3200" dirty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algn="ctr"/>
            <a:r>
              <a:rPr lang="en-US" sz="4000" b="1" dirty="0" smtClean="0">
                <a:solidFill>
                  <a:srgbClr val="FFFF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(pages 3-4)</a:t>
            </a:r>
            <a:endParaRPr lang="en-US" sz="4000" b="1" dirty="0">
              <a:solidFill>
                <a:srgbClr val="FFFF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46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solidFill>
                <a:srgbClr val="000000"/>
              </a:solidFill>
              <a:latin typeface="Goudy Old Style" pitchFamily="18" charset="0"/>
            </a:endParaRP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33130"/>
            <a:ext cx="9144000" cy="5847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Creating SBL Classroom</a:t>
            </a:r>
          </a:p>
          <a:p>
            <a:r>
              <a:rPr lang="en-US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Step #1: Create Power Standards</a:t>
            </a:r>
          </a:p>
          <a:p>
            <a:r>
              <a:rPr lang="en-US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Step #2: Create Matrix</a:t>
            </a:r>
          </a:p>
          <a:p>
            <a:r>
              <a:rPr lang="en-US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Step #3: </a:t>
            </a:r>
            <a:r>
              <a:rPr lang="en-US" alt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Create </a:t>
            </a:r>
            <a:r>
              <a:rPr lang="en-US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Formative Assessments</a:t>
            </a:r>
            <a:endParaRPr lang="en-US" altLang="en-US" sz="35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3500" b="1" u="sng" dirty="0" smtClean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35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Formative </a:t>
            </a:r>
            <a:r>
              <a:rPr lang="en-US" altLang="en-US" sz="35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Assessments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Exemplars with feedback</a:t>
            </a:r>
            <a:endParaRPr lang="en-US" alt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Kept tally so all are “covered”</a:t>
            </a:r>
          </a:p>
          <a:p>
            <a:pPr algn="ctr"/>
            <a:endParaRPr lang="en-US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  <a:endParaRPr lang="en-US" alt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8862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solidFill>
                <a:srgbClr val="000000"/>
              </a:solidFill>
              <a:latin typeface="Goudy Old Style" pitchFamily="18" charset="0"/>
            </a:endParaRP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33130"/>
            <a:ext cx="9144000" cy="646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Creating SBL Classroom</a:t>
            </a:r>
          </a:p>
          <a:p>
            <a:r>
              <a:rPr lang="en-US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Step #1: Create Power Standards</a:t>
            </a:r>
          </a:p>
          <a:p>
            <a:r>
              <a:rPr lang="en-US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Step #2: Create Matrix</a:t>
            </a:r>
          </a:p>
          <a:p>
            <a:r>
              <a:rPr lang="en-US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Step #3: Create Formative Assessments</a:t>
            </a:r>
            <a:endParaRPr lang="en-US" altLang="en-US" sz="35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3500" b="1" u="sng" dirty="0" smtClean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35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Formative </a:t>
            </a:r>
            <a:r>
              <a:rPr lang="en-US" altLang="en-US" sz="35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Assessments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Exemplars with feedback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Kept </a:t>
            </a:r>
            <a:r>
              <a:rPr lang="en-US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tally so all are “covered</a:t>
            </a:r>
            <a:r>
              <a:rPr lang="en-US" alt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”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All online: armadafoster.weebly.com</a:t>
            </a:r>
            <a:endParaRPr lang="en-US" alt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  <a:endParaRPr lang="en-US" alt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6375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solidFill>
                <a:srgbClr val="000000"/>
              </a:solidFill>
              <a:latin typeface="Goudy Old Style" pitchFamily="18" charset="0"/>
            </a:endParaRP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33130"/>
            <a:ext cx="9144000" cy="578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Creating SBL Classroom</a:t>
            </a:r>
          </a:p>
          <a:p>
            <a:r>
              <a:rPr lang="en-US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Step #1: Create Power Standards</a:t>
            </a:r>
          </a:p>
          <a:p>
            <a:r>
              <a:rPr lang="en-US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Step #2: Create Matrix</a:t>
            </a:r>
          </a:p>
          <a:p>
            <a:r>
              <a:rPr lang="en-US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Step #3: Create Formative Assessments </a:t>
            </a:r>
            <a:endParaRPr lang="en-US" altLang="en-US" sz="3600" b="1" dirty="0" smtClean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Step #4: Create Summative Assessment</a:t>
            </a:r>
            <a:endParaRPr lang="en-US" alt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35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35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Summative Assessment</a:t>
            </a:r>
            <a:endParaRPr lang="en-US" altLang="en-US" sz="3500" b="1" u="sng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Covers all standards (best in chunks)</a:t>
            </a:r>
            <a:endParaRPr lang="en-US" alt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  <a:endParaRPr lang="en-US" alt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0489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solidFill>
                <a:srgbClr val="000000"/>
              </a:solidFill>
              <a:latin typeface="Goudy Old Style" pitchFamily="18" charset="0"/>
            </a:endParaRP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33130"/>
            <a:ext cx="9144000" cy="6401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Creating SBL Classroom</a:t>
            </a:r>
          </a:p>
          <a:p>
            <a:r>
              <a:rPr lang="en-US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Step #1: Create Power Standards</a:t>
            </a:r>
          </a:p>
          <a:p>
            <a:r>
              <a:rPr lang="en-US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Step #2: Create Matrix</a:t>
            </a:r>
          </a:p>
          <a:p>
            <a:r>
              <a:rPr lang="en-US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Step #3: Create Formative Assessments </a:t>
            </a:r>
          </a:p>
          <a:p>
            <a:r>
              <a:rPr lang="en-US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Step #4: Create Summative Assessment</a:t>
            </a:r>
            <a:endParaRPr lang="en-US" alt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35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35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Summative Assessment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Covers all standards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Stand alone assessment with new text</a:t>
            </a:r>
          </a:p>
          <a:p>
            <a:pPr algn="ctr"/>
            <a:endParaRPr lang="en-US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  <a:endParaRPr lang="en-US" alt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3377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solidFill>
                <a:srgbClr val="000000"/>
              </a:solidFill>
              <a:latin typeface="Goudy Old Style" pitchFamily="18" charset="0"/>
            </a:endParaRP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33130"/>
            <a:ext cx="9144000" cy="7632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Creating SBL Classroom</a:t>
            </a:r>
          </a:p>
          <a:p>
            <a:r>
              <a:rPr lang="en-US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Step #1: Create Power Standards</a:t>
            </a:r>
          </a:p>
          <a:p>
            <a:r>
              <a:rPr lang="en-US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Step #2: Create Matrix</a:t>
            </a:r>
          </a:p>
          <a:p>
            <a:r>
              <a:rPr lang="en-US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Step #3: Create Formative Assessments </a:t>
            </a:r>
          </a:p>
          <a:p>
            <a:r>
              <a:rPr lang="en-US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Step #4: Create Summative Assessment</a:t>
            </a:r>
            <a:endParaRPr lang="en-US" alt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35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35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Summative Assessment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Covers all standards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Stand alone assessment with new text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Differentiated instruction “show me you know it</a:t>
            </a:r>
            <a:r>
              <a:rPr lang="en-US" alt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” </a:t>
            </a:r>
            <a:r>
              <a:rPr lang="en-US" alt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(pages 5-6)</a:t>
            </a:r>
            <a:endParaRPr lang="en-US" alt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  <a:endParaRPr lang="en-US" alt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3902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latin typeface="Goudy Old Style" pitchFamily="18" charset="0"/>
            </a:endParaRPr>
          </a:p>
        </p:txBody>
      </p:sp>
      <p:sp>
        <p:nvSpPr>
          <p:cNvPr id="17203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pic>
        <p:nvPicPr>
          <p:cNvPr id="172036" name="Picture 4" descr="Coaching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8762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037" name="Picture 5" descr="Coaching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-1066800"/>
            <a:ext cx="4565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2039" name="Text Box 7"/>
          <p:cNvSpPr txBox="1">
            <a:spLocks noChangeArrowheads="1"/>
          </p:cNvSpPr>
          <p:nvPr/>
        </p:nvSpPr>
        <p:spPr bwMode="auto">
          <a:xfrm>
            <a:off x="-533400" y="228600"/>
            <a:ext cx="9144000" cy="7602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2000" b="1" u="sng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Just finished </a:t>
            </a:r>
          </a:p>
          <a:p>
            <a:pPr algn="ctr"/>
            <a:r>
              <a:rPr lang="en-US" alt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year</a:t>
            </a:r>
            <a:r>
              <a:rPr lang="en-US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  <a:r>
              <a:rPr lang="en-US" alt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14 </a:t>
            </a: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in Armada</a:t>
            </a:r>
          </a:p>
          <a:p>
            <a:pPr algn="ctr"/>
            <a:endParaRPr lang="en-US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English 11, </a:t>
            </a:r>
          </a:p>
          <a:p>
            <a:pPr algn="ctr"/>
            <a:r>
              <a:rPr lang="en-US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AP Lit/Comp, </a:t>
            </a:r>
            <a:endParaRPr lang="en-US" altLang="en-US" sz="20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Coaching:</a:t>
            </a:r>
            <a:r>
              <a:rPr lang="en-US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</a:p>
          <a:p>
            <a:pPr algn="ctr"/>
            <a:r>
              <a:rPr lang="en-US" altLang="en-US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wrestling</a:t>
            </a:r>
            <a:r>
              <a:rPr lang="en-US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, track</a:t>
            </a:r>
          </a:p>
          <a:p>
            <a:pPr algn="ctr"/>
            <a:r>
              <a:rPr lang="en-US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</a:p>
          <a:p>
            <a:r>
              <a:rPr lang="en-US" altLang="en-US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</a:p>
          <a:p>
            <a:endParaRPr lang="en-US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2000" b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2000" b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2000" b="1" dirty="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2000" b="1" dirty="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2000" b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2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2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2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2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0263"/>
            <a:ext cx="9144000" cy="513635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solidFill>
                <a:srgbClr val="000000"/>
              </a:solidFill>
              <a:latin typeface="Goudy Old Style" pitchFamily="18" charset="0"/>
            </a:endParaRP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33130"/>
            <a:ext cx="9144000" cy="55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3600" b="1" u="sng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36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2015-16 Amendments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N</a:t>
            </a:r>
            <a:r>
              <a:rPr lang="en-US" alt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ew SAT: revisit standards, if we do SAT literary analysis, I have to change all of my first and second trimester summatives from solely persuasive</a:t>
            </a:r>
            <a:endParaRPr lang="en-US" alt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marL="0" indent="0"/>
            <a:endParaRPr lang="en-US" alt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  <a:endParaRPr lang="en-US" alt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1830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solidFill>
                <a:srgbClr val="000000"/>
              </a:solidFill>
              <a:latin typeface="Goudy Old Style" pitchFamily="18" charset="0"/>
            </a:endParaRP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33130"/>
            <a:ext cx="9144000" cy="612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3600" b="1" u="sng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36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2015-16 Amendments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Amendments for new SAT</a:t>
            </a:r>
            <a:endParaRPr lang="en-US" alt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Revise Summative </a:t>
            </a:r>
            <a:r>
              <a:rPr lang="en-US" alt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Assessments based on 2014-2015 student performance: more exemplars with feedback, clarify infer with metaphors, songs for author’s craft practice</a:t>
            </a:r>
            <a:endParaRPr lang="en-US" alt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  <a:endParaRPr lang="en-US" alt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2227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solidFill>
                <a:srgbClr val="000000"/>
              </a:solidFill>
              <a:latin typeface="Goudy Old Style" pitchFamily="18" charset="0"/>
            </a:endParaRP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33130"/>
            <a:ext cx="9144000" cy="612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3600" b="1" u="sng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36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2015-16 Amendments</a:t>
            </a:r>
          </a:p>
          <a:p>
            <a:pPr marL="571500" lvl="0" indent="-571500">
              <a:buBlip>
                <a:blip r:embed="rId3"/>
              </a:buBlip>
            </a:pPr>
            <a:r>
              <a:rPr lang="en-US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Amendments for new SAT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Revise </a:t>
            </a:r>
            <a:r>
              <a:rPr lang="en-US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Summative Assessments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Revise Formative </a:t>
            </a:r>
            <a:r>
              <a:rPr lang="en-US" alt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Assessments to mimic, prepare, and enforce the format, intent, and standards of the summative</a:t>
            </a:r>
            <a:endParaRPr lang="en-US" alt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  <a:endParaRPr lang="en-US" alt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8384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solidFill>
                <a:srgbClr val="000000"/>
              </a:solidFill>
              <a:latin typeface="Goudy Old Style" pitchFamily="18" charset="0"/>
            </a:endParaRP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33130"/>
            <a:ext cx="9144000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3600" b="1" u="sng" dirty="0" smtClean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36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2015-16 Amendments</a:t>
            </a:r>
            <a:endParaRPr lang="en-US" altLang="en-US" sz="3600" b="1" u="sng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marL="571500" lvl="0" indent="-571500">
              <a:buBlip>
                <a:blip r:embed="rId3"/>
              </a:buBlip>
            </a:pPr>
            <a:r>
              <a:rPr lang="en-US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Amendments for new SAT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Revise Summative Assessments</a:t>
            </a:r>
            <a:endParaRPr lang="en-US" alt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Revise Formative Assessments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Keep “Summative First” mentality</a:t>
            </a:r>
            <a:endParaRPr lang="en-US" alt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  <a:endParaRPr lang="en-US" alt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247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latin typeface="Goudy Old Style" pitchFamily="18" charset="0"/>
            </a:endParaRPr>
          </a:p>
        </p:txBody>
      </p:sp>
      <p:sp>
        <p:nvSpPr>
          <p:cNvPr id="147459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14746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750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2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4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4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  <p:sp>
        <p:nvSpPr>
          <p:cNvPr id="147482" name="Text Box 26"/>
          <p:cNvSpPr txBox="1">
            <a:spLocks noChangeArrowheads="1"/>
          </p:cNvSpPr>
          <p:nvPr/>
        </p:nvSpPr>
        <p:spPr bwMode="auto">
          <a:xfrm>
            <a:off x="5257800" y="0"/>
            <a:ext cx="388620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3600" dirty="0" smtClean="0">
              <a:latin typeface="Goudy Old Style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 sz="3600" dirty="0">
              <a:latin typeface="Goudy Old Style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3600" dirty="0" smtClean="0">
                <a:latin typeface="Goudy Old Style" pitchFamily="18" charset="0"/>
              </a:rPr>
              <a:t>That’s nice, but how do you calculate a student’s final grade?</a:t>
            </a:r>
            <a:endParaRPr lang="en-US" altLang="en-US" sz="3600" dirty="0">
              <a:latin typeface="Goudy Old Style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7999" cy="51435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solidFill>
                <a:srgbClr val="000000"/>
              </a:solidFill>
              <a:latin typeface="Goudy Old Style" pitchFamily="18" charset="0"/>
            </a:endParaRPr>
          </a:p>
        </p:txBody>
      </p:sp>
      <p:sp>
        <p:nvSpPr>
          <p:cNvPr id="147459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746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750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2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4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4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  <p:sp>
        <p:nvSpPr>
          <p:cNvPr id="147482" name="Text Box 26"/>
          <p:cNvSpPr txBox="1">
            <a:spLocks noChangeArrowheads="1"/>
          </p:cNvSpPr>
          <p:nvPr/>
        </p:nvSpPr>
        <p:spPr bwMode="auto">
          <a:xfrm>
            <a:off x="5257800" y="0"/>
            <a:ext cx="3886200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altLang="en-US" sz="3600" dirty="0">
                <a:solidFill>
                  <a:srgbClr val="000000"/>
                </a:solidFill>
                <a:latin typeface="Goudy Old Style" pitchFamily="18" charset="0"/>
              </a:rPr>
              <a:t>That’s nice, but how do you calculate a student’s final grade?</a:t>
            </a:r>
          </a:p>
          <a:p>
            <a:pPr>
              <a:spcBef>
                <a:spcPct val="50000"/>
              </a:spcBef>
            </a:pPr>
            <a:endParaRPr lang="en-US" altLang="en-US" sz="3600" dirty="0" smtClean="0">
              <a:solidFill>
                <a:srgbClr val="000000"/>
              </a:solidFill>
              <a:latin typeface="Goudy Old Style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3600" dirty="0" smtClean="0">
                <a:solidFill>
                  <a:srgbClr val="FF0000"/>
                </a:solidFill>
                <a:latin typeface="Goudy Old Style" pitchFamily="18" charset="0"/>
              </a:rPr>
              <a:t>Average of a student’s performance in all standards on summative</a:t>
            </a:r>
            <a:endParaRPr lang="en-US" altLang="en-US" sz="3600" dirty="0">
              <a:solidFill>
                <a:srgbClr val="FF0000"/>
              </a:solidFill>
              <a:latin typeface="Goudy Old Style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7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9128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solidFill>
                <a:srgbClr val="000000"/>
              </a:solidFill>
              <a:latin typeface="Goudy Old Style" pitchFamily="18" charset="0"/>
            </a:endParaRP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33130"/>
            <a:ext cx="9144000" cy="433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Final Grade </a:t>
            </a:r>
            <a:r>
              <a:rPr lang="en-US" altLang="en-US" sz="36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Principles</a:t>
            </a:r>
            <a:endParaRPr lang="en-US" altLang="en-US" sz="3600" b="1" u="sng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Final grade is proficiency on standards and THAT IS IT. Separate proficiency from behavior. </a:t>
            </a:r>
            <a:endParaRPr lang="en-US" alt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marL="571500" indent="-571500">
              <a:buFontTx/>
              <a:buBlip>
                <a:blip r:embed="rId3"/>
              </a:buBlip>
            </a:pPr>
            <a:endParaRPr lang="en-US" alt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  <a:endParaRPr lang="en-US" alt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5797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"/>
            <a:ext cx="7467600" cy="5600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62100" y="59436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rgbClr val="FF99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Fair Isn’t Always Equal </a:t>
            </a:r>
            <a:r>
              <a:rPr lang="en-US" sz="3200" dirty="0" smtClean="0">
                <a:solidFill>
                  <a:srgbClr val="FF99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by Rick </a:t>
            </a:r>
            <a:r>
              <a:rPr lang="en-US" sz="3200" dirty="0" err="1" smtClean="0">
                <a:solidFill>
                  <a:srgbClr val="FF99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Wormeli</a:t>
            </a:r>
            <a:endParaRPr lang="en-US" sz="3200" dirty="0">
              <a:solidFill>
                <a:srgbClr val="FF99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02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solidFill>
                <a:srgbClr val="000000"/>
              </a:solidFill>
              <a:latin typeface="Goudy Old Style" pitchFamily="18" charset="0"/>
            </a:endParaRP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33130"/>
            <a:ext cx="9144000" cy="7417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Final Grade </a:t>
            </a:r>
            <a:r>
              <a:rPr lang="en-US" altLang="en-US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Principles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Final grade is proficiency on standards and THAT IS IT. Separate proficiency from behavior</a:t>
            </a:r>
            <a:r>
              <a:rPr lang="en-US" alt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.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Late work, missing work, work habits, employability, participation, citizenship, etc. ARE important and deserve feedback and need to be reported…separately. </a:t>
            </a:r>
            <a:endParaRPr lang="en-US" alt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marL="571500" indent="-571500">
              <a:buFontTx/>
              <a:buBlip>
                <a:blip r:embed="rId3"/>
              </a:buBlip>
            </a:pPr>
            <a:endParaRPr lang="en-US" alt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  <a:endParaRPr lang="en-US" alt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9743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77962"/>
          </a:xfrm>
        </p:spPr>
        <p:txBody>
          <a:bodyPr/>
          <a:lstStyle/>
          <a:p>
            <a:r>
              <a:rPr lang="en-US" b="1" dirty="0" smtClean="0">
                <a:solidFill>
                  <a:srgbClr val="0066FF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Citizenship district-wide </a:t>
            </a:r>
            <a:br>
              <a:rPr lang="en-US" b="1" dirty="0" smtClean="0">
                <a:solidFill>
                  <a:srgbClr val="0066FF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</a:br>
            <a:r>
              <a:rPr lang="en-US" b="1" dirty="0" smtClean="0">
                <a:solidFill>
                  <a:srgbClr val="0066FF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should have consistency and “teeth”</a:t>
            </a:r>
            <a:endParaRPr lang="en-US" b="1" dirty="0">
              <a:solidFill>
                <a:srgbClr val="0066FF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rgbClr val="FF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“Cardinal Code” in Davison</a:t>
            </a:r>
          </a:p>
          <a:p>
            <a:r>
              <a:rPr lang="en-US" sz="4000" b="1" dirty="0" smtClean="0">
                <a:latin typeface="Aparajita" panose="020B0604020202020204" pitchFamily="34" charset="0"/>
                <a:cs typeface="Aparajita" panose="020B0604020202020204" pitchFamily="34" charset="0"/>
              </a:rPr>
              <a:t>“Creek Code” in Swartz Creek</a:t>
            </a:r>
          </a:p>
          <a:p>
            <a:r>
              <a:rPr lang="en-US" sz="4000" b="1" dirty="0" smtClean="0">
                <a:solidFill>
                  <a:srgbClr val="008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Similar code in Grosse Ile</a:t>
            </a:r>
          </a:p>
          <a:p>
            <a:r>
              <a:rPr lang="en-US" sz="4000" b="1" dirty="0" smtClean="0">
                <a:solidFill>
                  <a:srgbClr val="FF99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Armada: no code and two poor scores per marking period = ineligible (</a:t>
            </a:r>
            <a:r>
              <a:rPr lang="en-US" sz="4000" b="1" dirty="0" err="1" smtClean="0">
                <a:solidFill>
                  <a:srgbClr val="FF99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kinda</a:t>
            </a:r>
            <a:r>
              <a:rPr lang="en-US" sz="4000" b="1" dirty="0" smtClean="0">
                <a:solidFill>
                  <a:srgbClr val="FF99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)</a:t>
            </a:r>
            <a:endParaRPr lang="en-US" sz="4000" b="1" dirty="0">
              <a:solidFill>
                <a:srgbClr val="FF99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23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latin typeface="Goudy Old Style" pitchFamily="18" charset="0"/>
            </a:endParaRPr>
          </a:p>
        </p:txBody>
      </p:sp>
      <p:sp>
        <p:nvSpPr>
          <p:cNvPr id="11059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110596" name="Text Box 4"/>
          <p:cNvSpPr txBox="1">
            <a:spLocks noChangeArrowheads="1"/>
          </p:cNvSpPr>
          <p:nvPr/>
        </p:nvSpPr>
        <p:spPr bwMode="auto">
          <a:xfrm>
            <a:off x="0" y="333375"/>
            <a:ext cx="9144000" cy="1144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Question #2:</a:t>
            </a:r>
          </a:p>
          <a:p>
            <a:pPr algn="ctr"/>
            <a:endParaRPr lang="en-US" altLang="en-US" sz="3600" b="1" u="sng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6600" dirty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How many </a:t>
            </a:r>
            <a:r>
              <a:rPr lang="en-US" altLang="en-US" sz="6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times have I made this presentation?</a:t>
            </a:r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</a:p>
          <a:p>
            <a:endParaRPr lang="en-US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solidFill>
                <a:srgbClr val="000000"/>
              </a:solidFill>
              <a:latin typeface="Goudy Old Style" pitchFamily="18" charset="0"/>
            </a:endParaRP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33130"/>
            <a:ext cx="9144000" cy="433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Final Grade </a:t>
            </a:r>
            <a:r>
              <a:rPr lang="en-US" altLang="en-US" sz="36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Specifics</a:t>
            </a:r>
            <a:endParaRPr lang="en-US" altLang="en-US" sz="3600" b="1" u="sng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Formatives earn students scores and feedback, but don’t count towards final grade.</a:t>
            </a:r>
          </a:p>
          <a:p>
            <a:pPr marL="571500" indent="-571500">
              <a:buFontTx/>
              <a:buBlip>
                <a:blip r:embed="rId3"/>
              </a:buBlip>
            </a:pPr>
            <a:endParaRPr lang="en-US" alt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  <a:endParaRPr lang="en-US" alt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2723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solidFill>
                <a:srgbClr val="000000"/>
              </a:solidFill>
              <a:latin typeface="Goudy Old Style" pitchFamily="18" charset="0"/>
            </a:endParaRP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33130"/>
            <a:ext cx="9144000" cy="4955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Final </a:t>
            </a:r>
            <a:r>
              <a:rPr lang="en-US" altLang="en-US" sz="36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Grade Specifics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Formatives earn students scores and feedback, but don’t count towards final grade.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Formative scores &amp; feedback logged in PowerSchool, Seesaw, and on paper.</a:t>
            </a:r>
            <a:endParaRPr lang="en-US" alt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  <a:endParaRPr lang="en-US" alt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8698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032" y="0"/>
            <a:ext cx="4907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04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solidFill>
                <a:srgbClr val="000000"/>
              </a:solidFill>
              <a:latin typeface="Goudy Old Style" pitchFamily="18" charset="0"/>
            </a:endParaRP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33130"/>
            <a:ext cx="9144000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Final Grade </a:t>
            </a:r>
            <a:r>
              <a:rPr lang="en-US" altLang="en-US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Specifics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Formatives earn students scores and feedback, but don’t count towards final grade.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Formative scores &amp; feedback logged in PowerSchool, Seesaw and on paper</a:t>
            </a:r>
            <a:r>
              <a:rPr lang="en-US" alt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.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Only performance on summative counts. </a:t>
            </a:r>
            <a:endParaRPr lang="en-US" alt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  <a:endParaRPr lang="en-US" alt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0293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latin typeface="Goudy Old Style" pitchFamily="18" charset="0"/>
            </a:endParaRPr>
          </a:p>
        </p:txBody>
      </p:sp>
      <p:sp>
        <p:nvSpPr>
          <p:cNvPr id="124934" name="Text Box 6"/>
          <p:cNvSpPr txBox="1">
            <a:spLocks noChangeArrowheads="1"/>
          </p:cNvSpPr>
          <p:nvPr/>
        </p:nvSpPr>
        <p:spPr bwMode="auto">
          <a:xfrm>
            <a:off x="-1" y="0"/>
            <a:ext cx="6934201" cy="6986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3600" b="1" u="sng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4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Missy O. earned</a:t>
            </a:r>
            <a:endParaRPr lang="en-US" altLang="en-US" sz="48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48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2, 3, 3, 4 in “Grammar”</a:t>
            </a:r>
          </a:p>
          <a:p>
            <a:pPr algn="ctr"/>
            <a:endParaRPr lang="en-US" altLang="en-US" sz="48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4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Averaging </a:t>
            </a:r>
          </a:p>
          <a:p>
            <a:pPr algn="ctr"/>
            <a:r>
              <a:rPr lang="en-US" altLang="en-US" sz="4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over time: </a:t>
            </a:r>
            <a:r>
              <a:rPr lang="en-US" altLang="en-US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3</a:t>
            </a:r>
          </a:p>
          <a:p>
            <a:pPr algn="ctr"/>
            <a:endParaRPr lang="en-US" altLang="en-US" sz="4400" b="1" dirty="0" smtClean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4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Final performance on summative: 4</a:t>
            </a:r>
            <a:endParaRPr lang="en-US" altLang="en-US" sz="44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4" t="-1111" r="36033" b="-1"/>
          <a:stretch/>
        </p:blipFill>
        <p:spPr>
          <a:xfrm>
            <a:off x="7000461" y="-66261"/>
            <a:ext cx="2133600" cy="6934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solidFill>
                <a:srgbClr val="000000"/>
              </a:solidFill>
              <a:latin typeface="Goudy Old Style" pitchFamily="18" charset="0"/>
            </a:endParaRP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33130"/>
            <a:ext cx="9144000" cy="8032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Final Grade </a:t>
            </a:r>
            <a:r>
              <a:rPr lang="en-US" altLang="en-US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Specifics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Formatives earn students scores and feedback, but don’t count towards final grade.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Formative scores &amp; feedback logged in PowerSchool, Seesaw and on paper</a:t>
            </a:r>
            <a:r>
              <a:rPr lang="en-US" alt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.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Only performance on summative counts. 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Can revise summative if not on the ICU list. ICU Formatives = “Retake Ticket” </a:t>
            </a:r>
            <a:endParaRPr lang="en-US" alt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  <a:endParaRPr lang="en-US" alt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5132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solidFill>
                <a:srgbClr val="000000"/>
              </a:solidFill>
              <a:latin typeface="Goudy Old Style" pitchFamily="18" charset="0"/>
            </a:endParaRPr>
          </a:p>
        </p:txBody>
      </p:sp>
      <p:sp>
        <p:nvSpPr>
          <p:cNvPr id="124934" name="Text Box 6"/>
          <p:cNvSpPr txBox="1">
            <a:spLocks noChangeArrowheads="1"/>
          </p:cNvSpPr>
          <p:nvPr/>
        </p:nvSpPr>
        <p:spPr bwMode="auto">
          <a:xfrm>
            <a:off x="-1" y="0"/>
            <a:ext cx="6934201" cy="6678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3600" b="1" u="sng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Wait…Students get zero extrinsic final grade motivation to do “homework”? They won’t do it if it’s not for points!</a:t>
            </a:r>
          </a:p>
          <a:p>
            <a:pPr algn="ctr"/>
            <a:endParaRPr lang="en-US" altLang="en-US" sz="48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4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Oh really? </a:t>
            </a:r>
          </a:p>
          <a:p>
            <a:pPr algn="ctr"/>
            <a:endParaRPr lang="en-US" altLang="en-US" sz="48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4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BUILD A CULTURE</a:t>
            </a:r>
            <a:endParaRPr lang="en-US" altLang="en-US" sz="44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2" t="-144" r="50948"/>
          <a:stretch/>
        </p:blipFill>
        <p:spPr>
          <a:xfrm>
            <a:off x="7010399" y="-9939"/>
            <a:ext cx="2133601" cy="686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41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52400"/>
            <a:ext cx="8839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Intensive Care Unit List </a:t>
            </a:r>
            <a:r>
              <a:rPr lang="en-US" sz="3600" b="1" dirty="0" smtClean="0">
                <a:latin typeface="Aparajita" panose="020B0604020202020204" pitchFamily="34" charset="0"/>
                <a:cs typeface="Aparajita" panose="020B0604020202020204" pitchFamily="34" charset="0"/>
              </a:rPr>
              <a:t>= Magical Excel Spreadsheet</a:t>
            </a:r>
          </a:p>
          <a:p>
            <a:pPr algn="ctr"/>
            <a:r>
              <a:rPr lang="en-US" sz="3600" b="1" dirty="0" smtClean="0">
                <a:solidFill>
                  <a:srgbClr val="FFFF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(page 7)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0752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52400"/>
            <a:ext cx="8839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Intensive Care Unit List</a:t>
            </a:r>
            <a:endParaRPr lang="en-US" sz="4000" dirty="0" smtClean="0">
              <a:solidFill>
                <a:srgbClr val="000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algn="ctr"/>
            <a:endParaRPr lang="en-US" sz="4000" dirty="0">
              <a:solidFill>
                <a:srgbClr val="000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algn="ctr"/>
            <a:r>
              <a:rPr lang="en-US" sz="40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Intensive Care and “Aggressive Compassion” </a:t>
            </a:r>
          </a:p>
        </p:txBody>
      </p:sp>
    </p:spTree>
    <p:extLst>
      <p:ext uri="{BB962C8B-B14F-4D97-AF65-F5344CB8AC3E}">
        <p14:creationId xmlns:p14="http://schemas.microsoft.com/office/powerpoint/2010/main" val="91878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52400"/>
            <a:ext cx="88392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Intensive Care Unit List 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Intensive Care and “Aggressive Compassion” </a:t>
            </a:r>
          </a:p>
          <a:p>
            <a:pPr algn="ctr"/>
            <a:endParaRPr lang="en-US" sz="4400" dirty="0" smtClean="0">
              <a:solidFill>
                <a:srgbClr val="000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algn="ctr"/>
            <a:endParaRPr lang="en-US" sz="4400" dirty="0">
              <a:solidFill>
                <a:srgbClr val="000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algn="ctr"/>
            <a:r>
              <a:rPr lang="en-US" sz="44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If I am convinced a task will help a student learn and grow, why would I “give up” on insisting they do it? </a:t>
            </a:r>
          </a:p>
        </p:txBody>
      </p:sp>
    </p:spTree>
    <p:extLst>
      <p:ext uri="{BB962C8B-B14F-4D97-AF65-F5344CB8AC3E}">
        <p14:creationId xmlns:p14="http://schemas.microsoft.com/office/powerpoint/2010/main" val="23832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latin typeface="Goudy Old Style" pitchFamily="18" charset="0"/>
            </a:endParaRPr>
          </a:p>
        </p:txBody>
      </p:sp>
      <p:sp>
        <p:nvSpPr>
          <p:cNvPr id="11264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pic>
        <p:nvPicPr>
          <p:cNvPr id="112647" name="Picture 7" descr="paintb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" y="-2895600"/>
            <a:ext cx="9144000" cy="998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48" name="Text Box 8"/>
          <p:cNvSpPr txBox="1">
            <a:spLocks noChangeArrowheads="1"/>
          </p:cNvSpPr>
          <p:nvPr/>
        </p:nvSpPr>
        <p:spPr bwMode="auto">
          <a:xfrm>
            <a:off x="-152400" y="4191000"/>
            <a:ext cx="9601200" cy="1027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Answer #2:</a:t>
            </a:r>
          </a:p>
          <a:p>
            <a:pPr algn="ctr"/>
            <a:r>
              <a:rPr lang="en-US" altLang="en-US" sz="6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Zero, but SBL 4 years;</a:t>
            </a:r>
            <a:endParaRPr lang="en-US" altLang="en-US" sz="66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j</a:t>
            </a:r>
            <a:r>
              <a:rPr lang="en-US" altLang="en-US" sz="6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ust </a:t>
            </a:r>
            <a:r>
              <a:rPr lang="en-US" alt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a “normal” </a:t>
            </a:r>
            <a:r>
              <a:rPr lang="en-US" altLang="en-US" sz="6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teacher</a:t>
            </a:r>
            <a:endParaRPr lang="en-US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52400"/>
            <a:ext cx="8839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Intensive Care Unit List 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Intensive Care and “Aggressive Compassion” 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Never give up!</a:t>
            </a:r>
          </a:p>
          <a:p>
            <a:pPr algn="ctr"/>
            <a:endParaRPr lang="en-US" sz="4800" dirty="0" smtClean="0">
              <a:solidFill>
                <a:srgbClr val="000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algn="ctr"/>
            <a:r>
              <a:rPr lang="en-US" sz="48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Feedback/scores are TIMELY</a:t>
            </a:r>
          </a:p>
        </p:txBody>
      </p:sp>
    </p:spTree>
    <p:extLst>
      <p:ext uri="{BB962C8B-B14F-4D97-AF65-F5344CB8AC3E}">
        <p14:creationId xmlns:p14="http://schemas.microsoft.com/office/powerpoint/2010/main" val="261415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52400"/>
            <a:ext cx="8839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Intensive Care Unit List 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Intensive Care and “Aggressive Compassion” </a:t>
            </a:r>
          </a:p>
          <a:p>
            <a:pPr lvl="0" algn="ctr"/>
            <a:r>
              <a:rPr lang="en-US" sz="2800" dirty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Never give up!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Feedback/scores are TIMELY</a:t>
            </a:r>
          </a:p>
          <a:p>
            <a:pPr algn="ctr"/>
            <a:endParaRPr lang="en-US" sz="2800" dirty="0" smtClean="0">
              <a:solidFill>
                <a:srgbClr val="000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algn="ctr"/>
            <a:r>
              <a:rPr lang="en-US" sz="40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Proficient in all standards on a given task = off list</a:t>
            </a:r>
          </a:p>
        </p:txBody>
      </p:sp>
    </p:spTree>
    <p:extLst>
      <p:ext uri="{BB962C8B-B14F-4D97-AF65-F5344CB8AC3E}">
        <p14:creationId xmlns:p14="http://schemas.microsoft.com/office/powerpoint/2010/main" val="328515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52400"/>
            <a:ext cx="88392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Intensive Care Unit List 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Intensive Care and “Aggressive Compassion” </a:t>
            </a:r>
          </a:p>
          <a:p>
            <a:pPr lvl="0" algn="ctr"/>
            <a:r>
              <a:rPr lang="en-US" sz="2800" dirty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Never give up!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Feedback/scores are TIMELY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Proficient in all standards = off list</a:t>
            </a:r>
          </a:p>
          <a:p>
            <a:pPr algn="ctr"/>
            <a:endParaRPr lang="en-US" sz="4000" dirty="0" smtClean="0">
              <a:solidFill>
                <a:srgbClr val="000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algn="ctr"/>
            <a:r>
              <a:rPr lang="en-US" sz="40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Stand at the door and increase consequences:</a:t>
            </a:r>
          </a:p>
          <a:p>
            <a:pPr algn="ctr"/>
            <a:r>
              <a:rPr lang="en-US" sz="40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Guilt and Remind 101 EVERY DAY</a:t>
            </a:r>
          </a:p>
        </p:txBody>
      </p:sp>
    </p:spTree>
    <p:extLst>
      <p:ext uri="{BB962C8B-B14F-4D97-AF65-F5344CB8AC3E}">
        <p14:creationId xmlns:p14="http://schemas.microsoft.com/office/powerpoint/2010/main" val="361506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52400"/>
            <a:ext cx="883920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Intensive Care Unit List 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Intensive Care and “Aggressive Compassion” </a:t>
            </a:r>
          </a:p>
          <a:p>
            <a:pPr lvl="0" algn="ctr"/>
            <a:r>
              <a:rPr lang="en-US" sz="2800" dirty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Never give up!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Feedback/scores are TIMELY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Proficient in all standards = off list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Stand at the door  and increase consequences: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Guilt &amp; Remind 101 Everyday!</a:t>
            </a:r>
          </a:p>
          <a:p>
            <a:pPr algn="ctr"/>
            <a:endParaRPr lang="en-US" sz="4000" dirty="0" smtClean="0">
              <a:solidFill>
                <a:srgbClr val="000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algn="ctr"/>
            <a:r>
              <a:rPr lang="en-US" sz="40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Work in hall until you address feedback </a:t>
            </a:r>
          </a:p>
          <a:p>
            <a:pPr algn="ctr"/>
            <a:r>
              <a:rPr lang="en-US" sz="40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and revise to proficiency. </a:t>
            </a:r>
          </a:p>
          <a:p>
            <a:pPr algn="ctr"/>
            <a:r>
              <a:rPr lang="en-US" sz="40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(I usually bring them back in after 10 minutes-</a:t>
            </a:r>
            <a:r>
              <a:rPr lang="en-US" sz="4000" dirty="0" err="1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ish</a:t>
            </a:r>
            <a:r>
              <a:rPr lang="en-US" sz="40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465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52400"/>
            <a:ext cx="88392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Intensive Care Unit List 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Intensive Care and “Aggressive Compassion” 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Never give up!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Feedback/scores are TIMELY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Proficient in all standards = off list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Stand at the door  and increase consequences: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Guilt &amp; Remind 101 &amp; Work in hall</a:t>
            </a:r>
          </a:p>
          <a:p>
            <a:pPr algn="ctr"/>
            <a:endParaRPr lang="en-US" sz="2800" dirty="0" smtClean="0">
              <a:solidFill>
                <a:srgbClr val="000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algn="ctr"/>
            <a:endParaRPr lang="en-US" sz="2800" dirty="0">
              <a:solidFill>
                <a:srgbClr val="000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algn="ctr"/>
            <a:r>
              <a:rPr lang="en-US" sz="44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Donate your time: before school, after, lunch with “Name on the board” </a:t>
            </a:r>
            <a:r>
              <a:rPr lang="en-US" sz="44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  <a:sym typeface="Wingdings" panose="05000000000000000000" pitchFamily="2" charset="2"/>
              </a:rPr>
              <a:t></a:t>
            </a:r>
            <a:endParaRPr lang="en-US" sz="4400" dirty="0" smtClean="0">
              <a:solidFill>
                <a:srgbClr val="000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15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52400"/>
            <a:ext cx="88392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Intensive Care Unit List 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Intensive Care and “Aggressive Compassion” 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Never give up!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Feedback/scores are TIMELY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Proficient in all standards = off list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Stand at the door  and increase consequences: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Guilt &amp; Remind 101 &amp; </a:t>
            </a:r>
            <a:r>
              <a:rPr lang="en-US" sz="2800" dirty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Work </a:t>
            </a:r>
            <a:r>
              <a:rPr lang="en-US" sz="28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in hall &amp; Donate your time</a:t>
            </a:r>
          </a:p>
          <a:p>
            <a:pPr algn="ctr"/>
            <a:endParaRPr lang="en-US" sz="2800" dirty="0" smtClean="0">
              <a:solidFill>
                <a:srgbClr val="000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algn="ctr"/>
            <a:r>
              <a:rPr lang="en-US" sz="44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Home contact: phone call, email, </a:t>
            </a:r>
          </a:p>
          <a:p>
            <a:pPr algn="ctr"/>
            <a:r>
              <a:rPr lang="en-US" sz="44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paper letter that student writes</a:t>
            </a:r>
          </a:p>
        </p:txBody>
      </p:sp>
    </p:spTree>
    <p:extLst>
      <p:ext uri="{BB962C8B-B14F-4D97-AF65-F5344CB8AC3E}">
        <p14:creationId xmlns:p14="http://schemas.microsoft.com/office/powerpoint/2010/main" val="31642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52400"/>
            <a:ext cx="88392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Intensive Care Unit List 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Intensive Care and “Aggressive Compassion” 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Never give up!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Feedback/scores are TIMELY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Proficient in all standards = off list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Stand at the door  and increase consequences: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Guilt &amp; Remind 101 &amp; Hall &amp; Time &amp; Home contact</a:t>
            </a:r>
          </a:p>
          <a:p>
            <a:pPr algn="ctr"/>
            <a:endParaRPr lang="en-US" sz="2800" dirty="0" smtClean="0">
              <a:solidFill>
                <a:srgbClr val="000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algn="ctr"/>
            <a:r>
              <a:rPr lang="en-US" sz="40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Explain how and why you are </a:t>
            </a:r>
          </a:p>
          <a:p>
            <a:pPr algn="ctr"/>
            <a:r>
              <a:rPr lang="en-US" sz="40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on the ICU list to the principal</a:t>
            </a:r>
          </a:p>
        </p:txBody>
      </p:sp>
    </p:spTree>
    <p:extLst>
      <p:ext uri="{BB962C8B-B14F-4D97-AF65-F5344CB8AC3E}">
        <p14:creationId xmlns:p14="http://schemas.microsoft.com/office/powerpoint/2010/main" val="199286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52400"/>
            <a:ext cx="88392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Intensive Care Unit List 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Intensive Care and “Aggressive Compassion” 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Never give up!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Feedback/scores are TIMELY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Proficient in all standards = off list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Stand at the door  and increase consequences:</a:t>
            </a:r>
          </a:p>
          <a:p>
            <a:pPr lvl="0" algn="ctr"/>
            <a:r>
              <a:rPr lang="en-US" sz="2800" dirty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Guilt &amp; Remind 101 &amp; Hall &amp; Time &amp; Home </a:t>
            </a:r>
            <a:r>
              <a:rPr lang="en-US" sz="28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&amp; Principal</a:t>
            </a:r>
            <a:endParaRPr lang="en-US" sz="2800" dirty="0">
              <a:solidFill>
                <a:srgbClr val="000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algn="ctr"/>
            <a:endParaRPr lang="en-US" sz="2800" dirty="0" smtClean="0">
              <a:solidFill>
                <a:srgbClr val="000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algn="ctr"/>
            <a:r>
              <a:rPr lang="en-US" sz="44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No “recess” = </a:t>
            </a:r>
            <a:r>
              <a:rPr lang="en-US" sz="4400" dirty="0" err="1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Dpop</a:t>
            </a:r>
            <a:r>
              <a:rPr lang="en-US" sz="44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, auditorium, outside</a:t>
            </a:r>
          </a:p>
          <a:p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39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52400"/>
            <a:ext cx="8839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Intensive Care Unit List 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Intensive Care and “Aggressive Compassion” 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Never give up!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Feedback/scores are TIMELY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Proficient in all standards = off list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Stand at the door  and increase consequences: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Guilt &amp; Remind 101 &amp; Hall &amp; Time &amp; Home </a:t>
            </a:r>
            <a:r>
              <a:rPr lang="en-US" sz="28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&amp; Principal &amp; Recess</a:t>
            </a:r>
            <a:endParaRPr lang="en-US" sz="2800" dirty="0">
              <a:solidFill>
                <a:srgbClr val="000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algn="ctr"/>
            <a:endParaRPr lang="en-US" sz="2800" b="1" dirty="0" smtClean="0">
              <a:solidFill>
                <a:schemeClr val="bg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r>
              <a:rPr lang="en-US" sz="2800" b="1" dirty="0" smtClean="0">
                <a:solidFill>
                  <a:schemeClr val="bg1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www.poweroficu.com				Danny </a:t>
            </a:r>
            <a:r>
              <a:rPr lang="en-US" sz="2800" b="1" dirty="0">
                <a:solidFill>
                  <a:schemeClr val="bg1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Hill &amp; Jason </a:t>
            </a:r>
            <a:r>
              <a:rPr lang="en-US" sz="2800" b="1" dirty="0" smtClean="0">
                <a:solidFill>
                  <a:schemeClr val="bg1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Nave</a:t>
            </a:r>
          </a:p>
          <a:p>
            <a:r>
              <a:rPr lang="en-US" sz="2800" b="1" dirty="0" smtClean="0">
                <a:solidFill>
                  <a:schemeClr val="bg1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@</a:t>
            </a:r>
            <a:r>
              <a:rPr lang="en-US" sz="2800" b="1" dirty="0" err="1" smtClean="0">
                <a:solidFill>
                  <a:schemeClr val="bg1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PowerofICU</a:t>
            </a:r>
            <a:r>
              <a:rPr lang="en-US" sz="2800" b="1" dirty="0" smtClean="0">
                <a:solidFill>
                  <a:schemeClr val="bg1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		       </a:t>
            </a:r>
            <a:r>
              <a:rPr lang="en-US" sz="2800" b="1" dirty="0" err="1" smtClean="0">
                <a:solidFill>
                  <a:schemeClr val="bg1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Brickhouse</a:t>
            </a:r>
            <a:r>
              <a:rPr lang="en-US" sz="2800" b="1" dirty="0" smtClean="0">
                <a:solidFill>
                  <a:schemeClr val="bg1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 Culture: Defeat Student Apathy</a:t>
            </a:r>
            <a:endParaRPr lang="en-US" sz="2800" b="1" dirty="0">
              <a:solidFill>
                <a:schemeClr val="bg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07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52400"/>
            <a:ext cx="8839200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Intensive Care Unit List 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Does it work?</a:t>
            </a:r>
          </a:p>
          <a:p>
            <a:pPr algn="ctr"/>
            <a:endParaRPr lang="en-US" sz="2400" b="1" dirty="0" smtClean="0">
              <a:solidFill>
                <a:srgbClr val="000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For the past three years that I have been doing SBL, I have had about 100 Armada Juniors in four classes of English 11 per trimester. This is about </a:t>
            </a:r>
            <a:r>
              <a:rPr lang="en-US" sz="3200" b="1" dirty="0" smtClean="0">
                <a:solidFill>
                  <a:srgbClr val="FFFFFF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80% of all Armada Juniors</a:t>
            </a:r>
            <a:r>
              <a:rPr lang="en-US" sz="3200" b="1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. </a:t>
            </a:r>
          </a:p>
          <a:p>
            <a:pPr algn="ctr"/>
            <a:endParaRPr lang="en-US" sz="3200" b="1" dirty="0">
              <a:solidFill>
                <a:srgbClr val="000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algn="ctr"/>
            <a:r>
              <a:rPr lang="en-US" sz="3200" b="1" dirty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For the past three years that I have been doing SBL</a:t>
            </a:r>
            <a:r>
              <a:rPr lang="en-US" sz="3200" b="1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, Armada’s </a:t>
            </a:r>
            <a:r>
              <a:rPr lang="en-US" sz="3200" b="1" dirty="0" smtClean="0">
                <a:solidFill>
                  <a:srgbClr val="FFFFFF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ACT scores </a:t>
            </a:r>
            <a:r>
              <a:rPr lang="en-US" sz="3200" b="1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in English have been the </a:t>
            </a:r>
            <a:r>
              <a:rPr lang="en-US" sz="3200" b="1" dirty="0" smtClean="0">
                <a:solidFill>
                  <a:srgbClr val="FFFFFF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highest in the history of the school</a:t>
            </a:r>
            <a:r>
              <a:rPr lang="en-US" sz="3200" b="1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, breaking its own record each year. In 2015, the AHS ACT composite score was the highest in school history. </a:t>
            </a:r>
          </a:p>
          <a:p>
            <a:pPr algn="ctr"/>
            <a:endParaRPr lang="en-US" sz="2400" dirty="0"/>
          </a:p>
          <a:p>
            <a:endParaRPr lang="en-US" sz="3200" b="1" dirty="0">
              <a:solidFill>
                <a:srgbClr val="FFFFFF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29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latin typeface="Goudy Old Style" pitchFamily="18" charset="0"/>
            </a:endParaRPr>
          </a:p>
        </p:txBody>
      </p:sp>
      <p:sp>
        <p:nvSpPr>
          <p:cNvPr id="114691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0" y="333375"/>
            <a:ext cx="9144000" cy="1235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Question #3:</a:t>
            </a:r>
          </a:p>
          <a:p>
            <a:pPr algn="ctr"/>
            <a:endParaRPr lang="en-US" altLang="en-US" sz="3600" b="1" u="sng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6600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6600" dirty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How many children do I have?</a:t>
            </a:r>
            <a:r>
              <a:rPr lang="en-US" alt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</a:p>
          <a:p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</a:p>
          <a:p>
            <a:endParaRPr lang="en-US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52400"/>
            <a:ext cx="88392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Intensive Care Unit List 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Does it work?</a:t>
            </a:r>
          </a:p>
          <a:p>
            <a:endParaRPr lang="en-US" sz="2800" dirty="0">
              <a:solidFill>
                <a:srgbClr val="000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100 Armada Juniors in four classes of English 11 per trimester</a:t>
            </a:r>
          </a:p>
          <a:p>
            <a:pPr algn="ctr"/>
            <a:endParaRPr lang="en-US" sz="2400" dirty="0" smtClean="0">
              <a:solidFill>
                <a:srgbClr val="000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300 </a:t>
            </a:r>
            <a:r>
              <a:rPr lang="en-US" sz="3200" b="1" dirty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English 11 junior final grades and </a:t>
            </a:r>
            <a:endParaRPr lang="en-US" sz="3200" b="1" dirty="0" smtClean="0">
              <a:solidFill>
                <a:srgbClr val="000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FIVE final </a:t>
            </a:r>
            <a:r>
              <a:rPr lang="en-US" sz="3200" b="1" dirty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trimester grades were E’s. </a:t>
            </a:r>
            <a:endParaRPr lang="en-US" sz="3200" b="1" dirty="0" smtClean="0">
              <a:solidFill>
                <a:srgbClr val="000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algn="ctr"/>
            <a:endParaRPr lang="en-US" sz="3200" b="1" dirty="0" smtClean="0">
              <a:solidFill>
                <a:srgbClr val="000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Two </a:t>
            </a:r>
            <a:r>
              <a:rPr lang="en-US" sz="3200" b="1" dirty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for lack of proficiency and </a:t>
            </a:r>
            <a:endParaRPr lang="en-US" sz="3200" b="1" dirty="0" smtClean="0">
              <a:solidFill>
                <a:srgbClr val="000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algn="ctr"/>
            <a:r>
              <a:rPr lang="en-US" sz="3200" b="1" dirty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t</a:t>
            </a:r>
            <a:r>
              <a:rPr lang="en-US" sz="3200" b="1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hree didn’t </a:t>
            </a:r>
            <a:r>
              <a:rPr lang="en-US" sz="3200" b="1" dirty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complete summative.</a:t>
            </a:r>
          </a:p>
          <a:p>
            <a:endParaRPr lang="en-US" sz="2400" u="sng" dirty="0">
              <a:solidFill>
                <a:srgbClr val="000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34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52400"/>
            <a:ext cx="8839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Intensive Care Unit List 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Does it work?</a:t>
            </a:r>
          </a:p>
          <a:p>
            <a:endParaRPr lang="en-US" sz="2800" dirty="0">
              <a:solidFill>
                <a:srgbClr val="000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100 Armada Juniors in four classes of English 11 per trimester</a:t>
            </a:r>
          </a:p>
          <a:p>
            <a:pPr algn="ctr"/>
            <a:r>
              <a:rPr lang="en-US" sz="24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300 </a:t>
            </a:r>
            <a:r>
              <a:rPr lang="en-US" sz="2400" dirty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English 11 junior final grades and </a:t>
            </a:r>
            <a:r>
              <a:rPr lang="en-US" sz="24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FIVE final </a:t>
            </a:r>
            <a:r>
              <a:rPr lang="en-US" sz="2400" dirty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trimester grades were E’s. </a:t>
            </a:r>
            <a:endParaRPr lang="en-US" sz="2400" dirty="0" smtClean="0">
              <a:solidFill>
                <a:srgbClr val="000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endParaRPr lang="en-US" sz="2400" u="sng" dirty="0">
              <a:solidFill>
                <a:srgbClr val="000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r>
              <a:rPr lang="en-US" sz="2800" b="1" u="sng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1</a:t>
            </a:r>
            <a:r>
              <a:rPr lang="en-US" sz="2800" b="1" u="sng" baseline="300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st</a:t>
            </a:r>
            <a:r>
              <a:rPr lang="en-US" sz="2800" b="1" u="sng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 trimester</a:t>
            </a:r>
            <a:r>
              <a:rPr lang="en-US" sz="2800" b="1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:  1,449 total student tasks proficient/1,550 total = </a:t>
            </a:r>
            <a:r>
              <a:rPr lang="en-US" sz="2800" b="1" dirty="0" smtClean="0">
                <a:solidFill>
                  <a:srgbClr val="FFFFFF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93.5%</a:t>
            </a:r>
          </a:p>
          <a:p>
            <a:r>
              <a:rPr lang="en-US" sz="2800" b="1" u="sng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2</a:t>
            </a:r>
            <a:r>
              <a:rPr lang="en-US" sz="2800" b="1" u="sng" baseline="300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nd</a:t>
            </a:r>
            <a:r>
              <a:rPr lang="en-US" sz="2800" b="1" u="sng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 trimester</a:t>
            </a:r>
            <a:r>
              <a:rPr lang="en-US" sz="2800" b="1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: 1,460 </a:t>
            </a:r>
            <a:r>
              <a:rPr lang="en-US" sz="2800" b="1" dirty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total student tasks </a:t>
            </a:r>
            <a:r>
              <a:rPr lang="en-US" sz="2800" b="1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proficient/1,536 total = </a:t>
            </a:r>
            <a:r>
              <a:rPr lang="en-US" sz="2800" b="1" dirty="0" smtClean="0">
                <a:solidFill>
                  <a:srgbClr val="FFFFFF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95%</a:t>
            </a:r>
            <a:endParaRPr lang="en-US" sz="2800" b="1" dirty="0">
              <a:solidFill>
                <a:srgbClr val="FFFFFF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r>
              <a:rPr lang="en-US" sz="2800" b="1" u="sng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3</a:t>
            </a:r>
            <a:r>
              <a:rPr lang="en-US" sz="2800" b="1" u="sng" baseline="300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rd</a:t>
            </a:r>
            <a:r>
              <a:rPr lang="en-US" sz="2800" b="1" u="sng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 trimester</a:t>
            </a:r>
            <a:r>
              <a:rPr lang="en-US" sz="2800" b="1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: 984 total </a:t>
            </a:r>
            <a:r>
              <a:rPr lang="en-US" sz="2800" b="1" dirty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student tasks </a:t>
            </a:r>
            <a:r>
              <a:rPr lang="en-US" sz="2800" b="1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proficient/1,057 total </a:t>
            </a:r>
            <a:r>
              <a:rPr lang="en-US" sz="2800" b="1" dirty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= </a:t>
            </a:r>
            <a:r>
              <a:rPr lang="en-US" sz="2800" b="1" dirty="0" smtClean="0">
                <a:solidFill>
                  <a:srgbClr val="FFFFFF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93.1%</a:t>
            </a:r>
            <a:endParaRPr lang="en-US" sz="2800" b="1" dirty="0">
              <a:solidFill>
                <a:srgbClr val="FFFFFF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78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52400"/>
            <a:ext cx="88392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Intensive Care Unit List 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Does it work?</a:t>
            </a:r>
          </a:p>
          <a:p>
            <a:endParaRPr lang="en-US" sz="2800" dirty="0">
              <a:solidFill>
                <a:srgbClr val="000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lvl="0" algn="ctr"/>
            <a:r>
              <a:rPr lang="en-US" sz="2400" dirty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100 Armada Juniors in four classes of English 11 per trimester</a:t>
            </a:r>
          </a:p>
          <a:p>
            <a:pPr lvl="0" algn="ctr"/>
            <a:r>
              <a:rPr lang="en-US" sz="2400" dirty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300 English 11 junior final grades and FIVE final trimester grades were E’s. </a:t>
            </a:r>
          </a:p>
          <a:p>
            <a:endParaRPr lang="en-US" sz="2400" u="sng" dirty="0">
              <a:solidFill>
                <a:srgbClr val="000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r>
              <a:rPr lang="en-US" sz="2400" u="sng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First trimester</a:t>
            </a:r>
            <a:r>
              <a:rPr lang="en-US" sz="24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:  1,449 total student tasks proficient/1,550 total = 93.5%</a:t>
            </a:r>
          </a:p>
          <a:p>
            <a:r>
              <a:rPr lang="en-US" sz="2400" u="sng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Second trimester</a:t>
            </a:r>
            <a:r>
              <a:rPr lang="en-US" sz="24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: 1,460 </a:t>
            </a:r>
            <a:r>
              <a:rPr lang="en-US" sz="2400" dirty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total student tasks </a:t>
            </a:r>
            <a:r>
              <a:rPr lang="en-US" sz="24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proficient/1,536 total = 95%</a:t>
            </a:r>
            <a:endParaRPr lang="en-US" sz="2400" dirty="0">
              <a:solidFill>
                <a:srgbClr val="000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r>
              <a:rPr lang="en-US" sz="2400" u="sng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Third trimester</a:t>
            </a:r>
            <a:r>
              <a:rPr lang="en-US" sz="24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: 984 total </a:t>
            </a:r>
            <a:r>
              <a:rPr lang="en-US" sz="2400" dirty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student tasks </a:t>
            </a:r>
            <a:r>
              <a:rPr lang="en-US" sz="24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proficient/1,057 total </a:t>
            </a:r>
            <a:r>
              <a:rPr lang="en-US" sz="2400" dirty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= </a:t>
            </a:r>
            <a:r>
              <a:rPr lang="en-US" sz="24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93.1%</a:t>
            </a:r>
            <a:endParaRPr lang="en-US" sz="2400" dirty="0">
              <a:solidFill>
                <a:srgbClr val="000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endParaRPr lang="en-US" sz="2400" dirty="0">
              <a:solidFill>
                <a:srgbClr val="000000"/>
              </a:solidFill>
            </a:endParaRP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Total all year: </a:t>
            </a: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4,143 total student tasks on the ICU list. </a:t>
            </a:r>
            <a:endParaRPr lang="en-US" sz="2400" b="1" dirty="0">
              <a:solidFill>
                <a:srgbClr val="000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33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52400"/>
            <a:ext cx="8839200" cy="11880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Intensive Care Unit List 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Does it work?</a:t>
            </a:r>
          </a:p>
          <a:p>
            <a:endParaRPr lang="en-US" sz="2800" dirty="0">
              <a:solidFill>
                <a:srgbClr val="000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lvl="0" algn="ctr"/>
            <a:r>
              <a:rPr lang="en-US" sz="2400" dirty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100 Armada Juniors in four classes of English 11 per trimester</a:t>
            </a:r>
          </a:p>
          <a:p>
            <a:pPr lvl="0" algn="ctr"/>
            <a:r>
              <a:rPr lang="en-US" sz="2400" dirty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300 English 11 junior final grades and FIVE final trimester grades were E’s. </a:t>
            </a:r>
          </a:p>
          <a:p>
            <a:endParaRPr lang="en-US" sz="2400" u="sng" dirty="0">
              <a:solidFill>
                <a:srgbClr val="000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r>
              <a:rPr lang="en-US" sz="2400" u="sng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First trimester</a:t>
            </a:r>
            <a:r>
              <a:rPr lang="en-US" sz="24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:  1,449 total student tasks proficient/1,550 total = 93.5%</a:t>
            </a:r>
          </a:p>
          <a:p>
            <a:r>
              <a:rPr lang="en-US" sz="2400" u="sng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Second trimester</a:t>
            </a:r>
            <a:r>
              <a:rPr lang="en-US" sz="24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: 1,460 </a:t>
            </a:r>
            <a:r>
              <a:rPr lang="en-US" sz="2400" dirty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total student tasks </a:t>
            </a:r>
            <a:r>
              <a:rPr lang="en-US" sz="24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proficient/1,536 total = 95%</a:t>
            </a:r>
            <a:endParaRPr lang="en-US" sz="2400" dirty="0">
              <a:solidFill>
                <a:srgbClr val="000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r>
              <a:rPr lang="en-US" sz="2400" u="sng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Third trimester</a:t>
            </a:r>
            <a:r>
              <a:rPr lang="en-US" sz="24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: 984 total </a:t>
            </a:r>
            <a:r>
              <a:rPr lang="en-US" sz="2400" dirty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student tasks </a:t>
            </a:r>
            <a:r>
              <a:rPr lang="en-US" sz="24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proficient/1,057 total </a:t>
            </a:r>
            <a:r>
              <a:rPr lang="en-US" sz="2400" dirty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= </a:t>
            </a:r>
            <a:r>
              <a:rPr lang="en-US" sz="24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93.1%</a:t>
            </a:r>
            <a:endParaRPr lang="en-US" sz="2400" dirty="0">
              <a:solidFill>
                <a:srgbClr val="000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algn="ctr"/>
            <a:r>
              <a:rPr lang="en-US" sz="2800" u="sng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Total all year</a:t>
            </a:r>
            <a:r>
              <a:rPr lang="en-US" sz="28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4,143 total student tasks on the ICU list. </a:t>
            </a:r>
            <a:endParaRPr lang="en-US" sz="2800" dirty="0">
              <a:solidFill>
                <a:srgbClr val="000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3,893 student tasks completed proficiently with timely, narrative, descriptive, standards-based feedback, </a:t>
            </a: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which is </a:t>
            </a:r>
            <a:r>
              <a:rPr lang="en-US" sz="3200" b="1" dirty="0" smtClean="0">
                <a:solidFill>
                  <a:srgbClr val="FFFFFF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94% </a:t>
            </a:r>
            <a:r>
              <a:rPr lang="en-US" sz="3200" b="1" dirty="0" smtClean="0">
                <a:solidFill>
                  <a:srgbClr val="FFFFFF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completion proficiently with zero numerical contribution to their final grade</a:t>
            </a:r>
            <a:r>
              <a:rPr lang="en-US" sz="3200" b="1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. </a:t>
            </a:r>
            <a:r>
              <a:rPr lang="en-US" sz="3200" b="1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  <a:sym typeface="Wingdings" panose="05000000000000000000" pitchFamily="2" charset="2"/>
              </a:rPr>
              <a:t> </a:t>
            </a:r>
            <a:endParaRPr lang="en-US" sz="3200" b="1" dirty="0" smtClean="0">
              <a:solidFill>
                <a:srgbClr val="000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algn="ctr"/>
            <a:endParaRPr lang="en-US" sz="2400" dirty="0">
              <a:solidFill>
                <a:srgbClr val="000000"/>
              </a:solidFill>
            </a:endParaRPr>
          </a:p>
          <a:p>
            <a:endParaRPr lang="en-US" sz="2400" dirty="0">
              <a:solidFill>
                <a:srgbClr val="000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endParaRPr lang="en-US" sz="2400" dirty="0">
              <a:solidFill>
                <a:srgbClr val="000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failed. All </a:t>
            </a:r>
            <a:r>
              <a:rPr lang="en-US" sz="2400" dirty="0" err="1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yearmeet</a:t>
            </a:r>
            <a:r>
              <a:rPr lang="en-US" sz="24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 at door to check (About 70% of students turn it in)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Give feedback &amp; numbers. If student is proficient in all learning targets on the first try, they are off the ICU list. If not, they are given specific direction on how to revise. </a:t>
            </a:r>
          </a:p>
          <a:p>
            <a:r>
              <a:rPr lang="en-US" sz="2400" u="sng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1 day late</a:t>
            </a:r>
            <a:r>
              <a:rPr lang="en-US" sz="24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: door check and disappointment. Exit reminder. Remind 101 (85%)</a:t>
            </a:r>
          </a:p>
          <a:p>
            <a:r>
              <a:rPr lang="en-US" sz="2400" u="sng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2 days </a:t>
            </a:r>
            <a:r>
              <a:rPr lang="en-US" sz="2400" u="sng" dirty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late</a:t>
            </a:r>
            <a:r>
              <a:rPr lang="en-US" sz="2400" dirty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: door </a:t>
            </a:r>
            <a:r>
              <a:rPr lang="en-US" sz="24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check and more disappointment. Exit reminder. Remind 101 (90%)</a:t>
            </a:r>
          </a:p>
          <a:p>
            <a:r>
              <a:rPr lang="en-US" sz="2400" u="sng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3 days late</a:t>
            </a:r>
            <a:r>
              <a:rPr lang="en-US" sz="24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: door check, wait in hall and work on it until it is done. (96%)</a:t>
            </a:r>
          </a:p>
          <a:p>
            <a:r>
              <a:rPr lang="en-US" sz="2200" u="sng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4 days late</a:t>
            </a:r>
            <a:r>
              <a:rPr lang="en-US" sz="22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: door check, students pick which chunk of their time they want to donate (99%)</a:t>
            </a:r>
          </a:p>
          <a:p>
            <a:r>
              <a:rPr lang="en-US" sz="2200" u="sng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Other methods</a:t>
            </a:r>
            <a:r>
              <a:rPr lang="en-US" sz="22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: call home, email home, paper letter home, send student to other teachers/principal to explain ICU list and that they are on it, they can’t go to “recess” until it is done, do it in gym, etc. 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pPr algn="ctr"/>
            <a:r>
              <a:rPr lang="en-US" sz="3200" b="1" dirty="0" smtClean="0">
                <a:solidFill>
                  <a:srgbClr val="FFFFFF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@</a:t>
            </a:r>
            <a:r>
              <a:rPr lang="en-US" sz="3200" b="1" dirty="0" err="1" smtClean="0">
                <a:solidFill>
                  <a:srgbClr val="FFFFFF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PowerofICU</a:t>
            </a:r>
            <a:r>
              <a:rPr lang="en-US" sz="3200" b="1" dirty="0" smtClean="0">
                <a:solidFill>
                  <a:srgbClr val="FFFFFF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	</a:t>
            </a:r>
            <a:r>
              <a:rPr lang="en-US" sz="3200" b="1" dirty="0" err="1" smtClean="0">
                <a:solidFill>
                  <a:srgbClr val="FFFFFF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Brickhouse</a:t>
            </a:r>
            <a:r>
              <a:rPr lang="en-US" sz="3200" b="1" dirty="0" smtClean="0">
                <a:solidFill>
                  <a:srgbClr val="FFFFFF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	Defeating Student Apathy</a:t>
            </a:r>
            <a:endParaRPr lang="en-US" sz="3200" b="1" dirty="0">
              <a:solidFill>
                <a:srgbClr val="FFFFFF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33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7924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u="sng" dirty="0" smtClean="0">
                <a:latin typeface="Aparajita" panose="020B0604020202020204" pitchFamily="34" charset="0"/>
                <a:cs typeface="Aparajita" panose="020B0604020202020204" pitchFamily="34" charset="0"/>
              </a:rPr>
              <a:t>Shameless Plug</a:t>
            </a:r>
          </a:p>
          <a:p>
            <a:pPr marL="0" indent="0" algn="ctr">
              <a:buNone/>
            </a:pPr>
            <a:r>
              <a:rPr lang="en-US" sz="4400" dirty="0" smtClean="0">
                <a:latin typeface="Aparajita" panose="020B0604020202020204" pitchFamily="34" charset="0"/>
                <a:cs typeface="Aparajita" panose="020B0604020202020204" pitchFamily="34" charset="0"/>
              </a:rPr>
              <a:t>STEM vs. “Flower” classes </a:t>
            </a:r>
          </a:p>
          <a:p>
            <a:pPr marL="0" indent="0" algn="ctr">
              <a:buNone/>
            </a:pPr>
            <a:r>
              <a:rPr lang="en-US" sz="4400" dirty="0" smtClean="0">
                <a:latin typeface="Aparajita" panose="020B0604020202020204" pitchFamily="34" charset="0"/>
                <a:cs typeface="Aparajita" panose="020B0604020202020204" pitchFamily="34" charset="0"/>
              </a:rPr>
              <a:t>are very different</a:t>
            </a:r>
          </a:p>
          <a:p>
            <a:pPr marL="0" indent="0" algn="ctr">
              <a:buNone/>
            </a:pPr>
            <a:endParaRPr lang="en-US" sz="4400" dirty="0" smtClean="0"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marL="0" indent="0" algn="ctr">
              <a:buNone/>
            </a:pPr>
            <a:r>
              <a:rPr lang="en-US" sz="4400" dirty="0" smtClean="0">
                <a:latin typeface="Aparajita" panose="020B0604020202020204" pitchFamily="34" charset="0"/>
                <a:cs typeface="Aparajita" panose="020B0604020202020204" pitchFamily="34" charset="0"/>
              </a:rPr>
              <a:t>Stemflower.weebly.com</a:t>
            </a:r>
          </a:p>
          <a:p>
            <a:pPr marL="0" indent="0" algn="ctr">
              <a:buNone/>
            </a:pPr>
            <a:r>
              <a:rPr lang="en-US" sz="4400" dirty="0" smtClean="0">
                <a:solidFill>
                  <a:srgbClr val="FFFFFF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@</a:t>
            </a:r>
            <a:r>
              <a:rPr lang="en-US" sz="4400" dirty="0" err="1" smtClean="0">
                <a:solidFill>
                  <a:srgbClr val="FFFFFF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stemflowerlc</a:t>
            </a:r>
            <a:endParaRPr lang="en-US" sz="4400" dirty="0" smtClean="0">
              <a:solidFill>
                <a:srgbClr val="FFFFFF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marL="0" indent="0" algn="ctr">
              <a:buNone/>
            </a:pPr>
            <a:r>
              <a:rPr lang="en-US" sz="4400" dirty="0" smtClean="0">
                <a:latin typeface="Aparajita" panose="020B0604020202020204" pitchFamily="34" charset="0"/>
                <a:cs typeface="Aparajita" panose="020B0604020202020204" pitchFamily="34" charset="0"/>
              </a:rPr>
              <a:t>stemflowerlc@gmail.com</a:t>
            </a:r>
          </a:p>
          <a:p>
            <a:pPr marL="0" indent="0" algn="ctr">
              <a:buNone/>
            </a:pPr>
            <a:endParaRPr lang="en-US" sz="4000" dirty="0"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77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WWE Interlude</a:t>
            </a:r>
            <a:endParaRPr lang="en-US" dirty="0"/>
          </a:p>
        </p:txBody>
      </p:sp>
      <p:pic>
        <p:nvPicPr>
          <p:cNvPr id="4" name="WWE Moore Fost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5853" y="1600200"/>
            <a:ext cx="8190947" cy="467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60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92362"/>
          </a:xfrm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What if there were NO GRADES? No numbers, percentages, or indicators?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19400"/>
            <a:ext cx="8229600" cy="3306763"/>
          </a:xfrm>
        </p:spPr>
        <p:txBody>
          <a:bodyPr/>
          <a:lstStyle/>
          <a:p>
            <a:pPr marL="0" indent="0" algn="ctr">
              <a:buNone/>
            </a:pPr>
            <a:endParaRPr lang="en-US" dirty="0" smtClean="0">
              <a:solidFill>
                <a:srgbClr val="FFC000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FFC000"/>
                </a:solidFill>
              </a:rPr>
              <a:t>Discuss at your table and pick one “pro” and one “con” group member to share out in three minutes. 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72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51525"/>
          </a:xfrm>
        </p:spPr>
        <p:txBody>
          <a:bodyPr/>
          <a:lstStyle/>
          <a:p>
            <a:r>
              <a:rPr lang="en-US" sz="3200" dirty="0" smtClean="0">
                <a:solidFill>
                  <a:srgbClr val="FFC000"/>
                </a:solidFill>
              </a:rPr>
              <a:t>I realized that eventually, if kids understand growth mindset, culture of learning, and are “in,” then they don’t need numbers. </a:t>
            </a:r>
            <a:endParaRPr lang="en-US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87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43500" y="-1"/>
            <a:ext cx="4000500" cy="6838121"/>
          </a:xfrm>
        </p:spPr>
        <p:txBody>
          <a:bodyPr/>
          <a:lstStyle/>
          <a:p>
            <a:r>
              <a:rPr lang="en-US" sz="2800" b="1" dirty="0" smtClean="0">
                <a:latin typeface="Aparajita" panose="020B0604020202020204" pitchFamily="34" charset="0"/>
                <a:cs typeface="Aparajita" panose="020B0604020202020204" pitchFamily="34" charset="0"/>
              </a:rPr>
              <a:t>Which is the most effective feedback for mi </a:t>
            </a:r>
            <a:r>
              <a:rPr lang="en-US" sz="2800" b="1" dirty="0" err="1" smtClean="0">
                <a:latin typeface="Aparajita" panose="020B0604020202020204" pitchFamily="34" charset="0"/>
                <a:cs typeface="Aparajita" panose="020B0604020202020204" pitchFamily="34" charset="0"/>
              </a:rPr>
              <a:t>hijito</a:t>
            </a:r>
            <a:r>
              <a:rPr lang="en-US" sz="2800" b="1" dirty="0" smtClean="0">
                <a:latin typeface="Aparajita" panose="020B0604020202020204" pitchFamily="34" charset="0"/>
                <a:cs typeface="Aparajita" panose="020B0604020202020204" pitchFamily="34" charset="0"/>
              </a:rPr>
              <a:t>?</a:t>
            </a:r>
          </a:p>
          <a:p>
            <a:endParaRPr lang="en-US" sz="3200" dirty="0" smtClean="0">
              <a:solidFill>
                <a:srgbClr val="FF0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r>
              <a:rPr lang="en-US" sz="3200" dirty="0" smtClean="0">
                <a:solidFill>
                  <a:srgbClr val="FF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“Good job”</a:t>
            </a:r>
          </a:p>
          <a:p>
            <a:endParaRPr lang="en-US" sz="3200" dirty="0" smtClean="0">
              <a:solidFill>
                <a:srgbClr val="FF0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r>
              <a:rPr lang="en-US" sz="3200" dirty="0" smtClean="0">
                <a:solidFill>
                  <a:srgbClr val="0066FF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2.0 in focus</a:t>
            </a:r>
          </a:p>
          <a:p>
            <a:r>
              <a:rPr lang="en-US" sz="3200" dirty="0" smtClean="0">
                <a:solidFill>
                  <a:srgbClr val="0066FF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1.5 in speed</a:t>
            </a:r>
          </a:p>
          <a:p>
            <a:r>
              <a:rPr lang="en-US" sz="3200" dirty="0" smtClean="0">
                <a:solidFill>
                  <a:srgbClr val="0066FF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3.0 in aesthetics</a:t>
            </a:r>
          </a:p>
          <a:p>
            <a:r>
              <a:rPr lang="en-US" sz="3200" dirty="0" smtClean="0">
                <a:solidFill>
                  <a:srgbClr val="0066FF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2.0 in splashing</a:t>
            </a:r>
          </a:p>
          <a:p>
            <a:endParaRPr lang="en-US" sz="3200" dirty="0">
              <a:solidFill>
                <a:srgbClr val="0066FF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r>
              <a:rPr lang="en-US" sz="3200" dirty="0" smtClean="0">
                <a:solidFill>
                  <a:srgbClr val="660066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“Too slow; try again”</a:t>
            </a:r>
            <a:endParaRPr lang="en-US" sz="2800" dirty="0" smtClean="0">
              <a:solidFill>
                <a:srgbClr val="660066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37371"/>
            <a:ext cx="6857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3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43500" y="-1"/>
            <a:ext cx="4000500" cy="6838121"/>
          </a:xfrm>
        </p:spPr>
        <p:txBody>
          <a:bodyPr/>
          <a:lstStyle/>
          <a:p>
            <a:r>
              <a:rPr lang="en-US" sz="2800" b="1" dirty="0" smtClean="0">
                <a:latin typeface="Aparajita" panose="020B0604020202020204" pitchFamily="34" charset="0"/>
                <a:cs typeface="Aparajita" panose="020B0604020202020204" pitchFamily="34" charset="0"/>
              </a:rPr>
              <a:t>Which is the most effective feedback for mi </a:t>
            </a:r>
            <a:r>
              <a:rPr lang="en-US" sz="2800" b="1" dirty="0" err="1" smtClean="0">
                <a:latin typeface="Aparajita" panose="020B0604020202020204" pitchFamily="34" charset="0"/>
                <a:cs typeface="Aparajita" panose="020B0604020202020204" pitchFamily="34" charset="0"/>
              </a:rPr>
              <a:t>hijito</a:t>
            </a:r>
            <a:r>
              <a:rPr lang="en-US" sz="2800" b="1" dirty="0" smtClean="0">
                <a:latin typeface="Aparajita" panose="020B0604020202020204" pitchFamily="34" charset="0"/>
                <a:cs typeface="Aparajita" panose="020B0604020202020204" pitchFamily="34" charset="0"/>
              </a:rPr>
              <a:t>?</a:t>
            </a:r>
          </a:p>
          <a:p>
            <a:endParaRPr lang="en-US" sz="3200" b="1" dirty="0" smtClean="0">
              <a:solidFill>
                <a:srgbClr val="008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r>
              <a:rPr lang="en-US" sz="3200" b="1" dirty="0" smtClean="0">
                <a:solidFill>
                  <a:srgbClr val="008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“I see you running. Is it challenging to run in the water? Why? What are you doing with your feet? What do you notice? I notice that the faster you run, the more you splash. Show me again. I can’t wait to see you run in the water again.”</a:t>
            </a:r>
            <a:endParaRPr lang="en-US" sz="3200" b="1" dirty="0">
              <a:solidFill>
                <a:srgbClr val="008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37371"/>
            <a:ext cx="6857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14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latin typeface="Goudy Old Style" pitchFamily="18" charset="0"/>
            </a:endParaRPr>
          </a:p>
        </p:txBody>
      </p:sp>
      <p:sp>
        <p:nvSpPr>
          <p:cNvPr id="116739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116751" name="Text Box 15"/>
          <p:cNvSpPr txBox="1">
            <a:spLocks noChangeArrowheads="1"/>
          </p:cNvSpPr>
          <p:nvPr/>
        </p:nvSpPr>
        <p:spPr bwMode="auto">
          <a:xfrm>
            <a:off x="0" y="-26504"/>
            <a:ext cx="4289822" cy="13295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3600" b="1" u="sng" dirty="0" smtClean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36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Answer </a:t>
            </a:r>
            <a:r>
              <a:rPr lang="en-US" altLang="en-US" sz="36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#3:</a:t>
            </a:r>
          </a:p>
          <a:p>
            <a:pPr algn="ctr"/>
            <a:endParaRPr lang="en-US" altLang="en-US" sz="3600" b="1" u="sng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One </a:t>
            </a:r>
            <a:r>
              <a:rPr lang="en-US" altLang="en-US" sz="5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perfect child: </a:t>
            </a:r>
            <a:endParaRPr lang="en-US" altLang="en-US" sz="54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Aric </a:t>
            </a:r>
            <a:r>
              <a:rPr lang="en-US" altLang="en-US" sz="5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Victor </a:t>
            </a:r>
          </a:p>
          <a:p>
            <a:pPr algn="ctr"/>
            <a:r>
              <a:rPr lang="en-US" altLang="en-US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3 years old</a:t>
            </a:r>
            <a:endParaRPr lang="en-US" altLang="en-US" sz="54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</a:p>
          <a:p>
            <a:endParaRPr lang="en-US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822" y="-26504"/>
            <a:ext cx="4854178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43500" y="-1"/>
            <a:ext cx="4000500" cy="6838121"/>
          </a:xfrm>
        </p:spPr>
        <p:txBody>
          <a:bodyPr/>
          <a:lstStyle/>
          <a:p>
            <a:r>
              <a:rPr lang="en-US" sz="2800" dirty="0" smtClean="0">
                <a:latin typeface="Aparajita" panose="020B0604020202020204" pitchFamily="34" charset="0"/>
                <a:cs typeface="Aparajita" panose="020B0604020202020204" pitchFamily="34" charset="0"/>
              </a:rPr>
              <a:t>#TTOG = Teachers Throwing out grades</a:t>
            </a:r>
          </a:p>
          <a:p>
            <a:endParaRPr lang="en-US" sz="2800" dirty="0" smtClean="0"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r>
              <a:rPr lang="en-US" sz="3200" dirty="0" smtClean="0">
                <a:solidFill>
                  <a:srgbClr val="FF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Star </a:t>
            </a:r>
            <a:r>
              <a:rPr lang="en-US" sz="3200" dirty="0" err="1" smtClean="0">
                <a:solidFill>
                  <a:srgbClr val="FF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Sackstein</a:t>
            </a:r>
            <a:r>
              <a:rPr lang="en-US" sz="3200" dirty="0" smtClean="0">
                <a:solidFill>
                  <a:srgbClr val="FF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 @</a:t>
            </a:r>
            <a:r>
              <a:rPr lang="en-US" sz="3200" dirty="0" err="1" smtClean="0">
                <a:solidFill>
                  <a:srgbClr val="FF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mssackstein</a:t>
            </a:r>
            <a:endParaRPr lang="en-US" sz="3200" dirty="0" smtClean="0">
              <a:solidFill>
                <a:srgbClr val="FF0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endParaRPr lang="en-US" sz="3200" dirty="0">
              <a:solidFill>
                <a:srgbClr val="FF0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r>
              <a:rPr lang="en-US" sz="3200" dirty="0" smtClean="0">
                <a:solidFill>
                  <a:srgbClr val="FF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Mark Barnes</a:t>
            </a:r>
          </a:p>
          <a:p>
            <a:r>
              <a:rPr lang="en-US" sz="3200" dirty="0" smtClean="0">
                <a:solidFill>
                  <a:srgbClr val="FF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@markbarnes19</a:t>
            </a:r>
          </a:p>
          <a:p>
            <a:r>
              <a:rPr lang="en-US" sz="3200" i="1" dirty="0" smtClean="0">
                <a:solidFill>
                  <a:srgbClr val="FF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Assessment 3.0: Throw out your gradebook and inspire learning</a:t>
            </a:r>
            <a:endParaRPr lang="en-US" sz="3200" i="1" dirty="0" smtClean="0">
              <a:solidFill>
                <a:srgbClr val="0066FF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37371"/>
            <a:ext cx="6857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47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" t="8880" b="8437"/>
          <a:stretch/>
        </p:blipFill>
        <p:spPr>
          <a:xfrm rot="5400000">
            <a:off x="1622821" y="1463279"/>
            <a:ext cx="5898358" cy="3733800"/>
          </a:xfrm>
        </p:spPr>
      </p:pic>
    </p:spTree>
    <p:extLst>
      <p:ext uri="{BB962C8B-B14F-4D97-AF65-F5344CB8AC3E}">
        <p14:creationId xmlns:p14="http://schemas.microsoft.com/office/powerpoint/2010/main" val="388058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19600" y="76200"/>
            <a:ext cx="4724400" cy="6781800"/>
          </a:xfrm>
        </p:spPr>
        <p:txBody>
          <a:bodyPr/>
          <a:lstStyle/>
          <a:p>
            <a:r>
              <a:rPr lang="en-US" sz="28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SBL </a:t>
            </a:r>
            <a:r>
              <a:rPr lang="en-US" sz="28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  <a:sym typeface="Wingdings" panose="05000000000000000000" pitchFamily="2" charset="2"/>
              </a:rPr>
              <a:t> TTOG</a:t>
            </a:r>
            <a:endParaRPr lang="en-US" sz="2800" dirty="0" smtClean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r>
              <a:rPr lang="en-US" sz="48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AP Lit. Seniors</a:t>
            </a:r>
          </a:p>
          <a:p>
            <a:endParaRPr lang="en-US" sz="2800" dirty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" r="12509"/>
          <a:stretch/>
        </p:blipFill>
        <p:spPr>
          <a:xfrm>
            <a:off x="-689890" y="0"/>
            <a:ext cx="51094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6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19600" y="76200"/>
            <a:ext cx="4724400" cy="6781800"/>
          </a:xfrm>
        </p:spPr>
        <p:txBody>
          <a:bodyPr/>
          <a:lstStyle/>
          <a:p>
            <a:r>
              <a:rPr lang="en-US" sz="28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SBL </a:t>
            </a:r>
            <a:r>
              <a:rPr lang="en-US" sz="28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  <a:sym typeface="Wingdings" panose="05000000000000000000" pitchFamily="2" charset="2"/>
              </a:rPr>
              <a:t> TTOG</a:t>
            </a:r>
            <a:endParaRPr lang="en-US" sz="2800" dirty="0" smtClean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AP Lit. Seniors</a:t>
            </a:r>
          </a:p>
          <a:p>
            <a:r>
              <a:rPr lang="en-US" sz="48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LTs: 12, 6, 0</a:t>
            </a:r>
          </a:p>
          <a:p>
            <a:r>
              <a:rPr lang="en-US" sz="4400" b="1" dirty="0" smtClean="0">
                <a:solidFill>
                  <a:srgbClr val="FFFF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(page 8)</a:t>
            </a:r>
            <a:endParaRPr lang="en-US" sz="4400" b="1" dirty="0">
              <a:solidFill>
                <a:srgbClr val="FFFF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" r="12509"/>
          <a:stretch/>
        </p:blipFill>
        <p:spPr>
          <a:xfrm>
            <a:off x="-689890" y="0"/>
            <a:ext cx="51094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10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19600" y="76200"/>
            <a:ext cx="4724400" cy="6781800"/>
          </a:xfrm>
        </p:spPr>
        <p:txBody>
          <a:bodyPr/>
          <a:lstStyle/>
          <a:p>
            <a:r>
              <a:rPr lang="en-US" sz="28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SBL </a:t>
            </a:r>
            <a:r>
              <a:rPr lang="en-US" sz="28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  <a:sym typeface="Wingdings" panose="05000000000000000000" pitchFamily="2" charset="2"/>
              </a:rPr>
              <a:t> TTOG</a:t>
            </a:r>
            <a:endParaRPr lang="en-US" sz="2800" dirty="0" smtClean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AP Lit. Seniors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LTs: 12, 6, 0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SE2R: Summarize, Explain, Redirect, Resubmit</a:t>
            </a:r>
          </a:p>
          <a:p>
            <a:endParaRPr lang="en-US" sz="2800" dirty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00" b="1112"/>
          <a:stretch/>
        </p:blipFill>
        <p:spPr>
          <a:xfrm>
            <a:off x="0" y="0"/>
            <a:ext cx="48768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50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19600" y="76200"/>
            <a:ext cx="4724400" cy="6781800"/>
          </a:xfrm>
        </p:spPr>
        <p:txBody>
          <a:bodyPr/>
          <a:lstStyle/>
          <a:p>
            <a:r>
              <a:rPr lang="en-US" sz="28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SBL </a:t>
            </a:r>
            <a:r>
              <a:rPr lang="en-US" sz="28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  <a:sym typeface="Wingdings" panose="05000000000000000000" pitchFamily="2" charset="2"/>
              </a:rPr>
              <a:t> TTOG</a:t>
            </a:r>
            <a:endParaRPr lang="en-US" sz="2800" dirty="0" smtClean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AP Lit. Seniors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LTs: 12, 6, 0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SE2R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“Saw, didn’t see, how addresses specific standard, extra practice, resubmission”</a:t>
            </a:r>
          </a:p>
          <a:p>
            <a:r>
              <a:rPr lang="en-US" sz="3200" b="1" dirty="0" smtClean="0">
                <a:solidFill>
                  <a:srgbClr val="FFFF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(page 9)</a:t>
            </a:r>
          </a:p>
          <a:p>
            <a:endParaRPr lang="en-US" sz="2800" dirty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00" b="1112"/>
          <a:stretch/>
        </p:blipFill>
        <p:spPr>
          <a:xfrm>
            <a:off x="0" y="0"/>
            <a:ext cx="44958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4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85" y="152400"/>
            <a:ext cx="8835429" cy="4955755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154285" y="1828800"/>
            <a:ext cx="876111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572000" y="3810000"/>
            <a:ext cx="0" cy="914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54286" y="4724400"/>
            <a:ext cx="883542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680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8763000" cy="647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36" y="1752600"/>
            <a:ext cx="9030264" cy="2689347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13736" y="2819400"/>
            <a:ext cx="90302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863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6200" y="76200"/>
            <a:ext cx="5257800" cy="6781800"/>
          </a:xfrm>
        </p:spPr>
        <p:txBody>
          <a:bodyPr/>
          <a:lstStyle/>
          <a:p>
            <a:r>
              <a:rPr lang="en-US" sz="28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SBL </a:t>
            </a:r>
            <a:r>
              <a:rPr lang="en-US" sz="28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  <a:sym typeface="Wingdings" panose="05000000000000000000" pitchFamily="2" charset="2"/>
              </a:rPr>
              <a:t> TTOG</a:t>
            </a:r>
            <a:endParaRPr lang="en-US" sz="2800" dirty="0" smtClean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AP Lit. Seniors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LTs: 12, 6, 0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SE2R 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“Saw, standards, practice, resubmit”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Abundance, not format, for evidence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Excel and graphs (5 students)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4" t="1111" r="13844" b="-1111"/>
          <a:stretch/>
        </p:blipFill>
        <p:spPr>
          <a:xfrm>
            <a:off x="-9939" y="76200"/>
            <a:ext cx="381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26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91203"/>
            <a:ext cx="7802033" cy="5851525"/>
          </a:xfrm>
        </p:spPr>
      </p:pic>
    </p:spTree>
    <p:extLst>
      <p:ext uri="{BB962C8B-B14F-4D97-AF65-F5344CB8AC3E}">
        <p14:creationId xmlns:p14="http://schemas.microsoft.com/office/powerpoint/2010/main" val="222013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u="sng" dirty="0" smtClean="0">
                <a:latin typeface="Aparajita" panose="020B0604020202020204" pitchFamily="34" charset="0"/>
                <a:cs typeface="Aparajita" panose="020B0604020202020204" pitchFamily="34" charset="0"/>
              </a:rPr>
              <a:t>How much do we know?</a:t>
            </a:r>
            <a:endParaRPr lang="en-US" sz="5400" b="1" u="sng" dirty="0"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371600"/>
            <a:ext cx="8915400" cy="4754563"/>
          </a:xfrm>
        </p:spPr>
        <p:txBody>
          <a:bodyPr/>
          <a:lstStyle/>
          <a:p>
            <a:pPr marL="0" indent="0" algn="ctr">
              <a:buNone/>
            </a:pPr>
            <a:endParaRPr lang="en-US" sz="4400" u="sng" dirty="0" smtClean="0"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marL="0" indent="0" algn="ctr">
              <a:buNone/>
            </a:pPr>
            <a:r>
              <a:rPr lang="en-US" sz="4400" u="sng" dirty="0" smtClean="0">
                <a:latin typeface="Aparajita" panose="020B0604020202020204" pitchFamily="34" charset="0"/>
                <a:cs typeface="Aparajita" panose="020B0604020202020204" pitchFamily="34" charset="0"/>
              </a:rPr>
              <a:t>Elevated SBL Experience</a:t>
            </a:r>
            <a:endParaRPr lang="en-US" sz="4400" dirty="0" smtClean="0"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marL="0" indent="0">
              <a:buNone/>
            </a:pPr>
            <a:r>
              <a:rPr lang="en-US" sz="3600" dirty="0" smtClean="0">
                <a:latin typeface="Aparajita" panose="020B0604020202020204" pitchFamily="34" charset="0"/>
                <a:cs typeface="Aparajita" panose="020B0604020202020204" pitchFamily="34" charset="0"/>
              </a:rPr>
              <a:t>Standing </a:t>
            </a:r>
            <a:r>
              <a:rPr lang="en-US" sz="3600" dirty="0">
                <a:latin typeface="Aparajita" panose="020B0604020202020204" pitchFamily="34" charset="0"/>
                <a:cs typeface="Aparajita" panose="020B0604020202020204" pitchFamily="34" charset="0"/>
              </a:rPr>
              <a:t>on </a:t>
            </a:r>
            <a:r>
              <a:rPr lang="en-US" sz="3600" dirty="0" smtClean="0">
                <a:latin typeface="Aparajita" panose="020B0604020202020204" pitchFamily="34" charset="0"/>
                <a:cs typeface="Aparajita" panose="020B0604020202020204" pitchFamily="34" charset="0"/>
              </a:rPr>
              <a:t>chair: </a:t>
            </a:r>
            <a:r>
              <a:rPr lang="en-US" sz="3600" dirty="0" err="1" smtClean="0">
                <a:latin typeface="Aparajita" panose="020B0604020202020204" pitchFamily="34" charset="0"/>
                <a:cs typeface="Aparajita" panose="020B0604020202020204" pitchFamily="34" charset="0"/>
              </a:rPr>
              <a:t>Wormeli</a:t>
            </a:r>
            <a:r>
              <a:rPr lang="en-US" sz="3600" dirty="0" smtClean="0">
                <a:latin typeface="Aparajita" panose="020B0604020202020204" pitchFamily="34" charset="0"/>
                <a:cs typeface="Aparajita" panose="020B0604020202020204" pitchFamily="34" charset="0"/>
              </a:rPr>
              <a:t>/O’Connor/Hillman </a:t>
            </a:r>
          </a:p>
          <a:p>
            <a:pPr marL="0" indent="0">
              <a:buNone/>
            </a:pPr>
            <a:r>
              <a:rPr lang="en-US" sz="3600" dirty="0" smtClean="0">
                <a:latin typeface="Aparajita" panose="020B0604020202020204" pitchFamily="34" charset="0"/>
                <a:cs typeface="Aparajita" panose="020B0604020202020204" pitchFamily="34" charset="0"/>
              </a:rPr>
              <a:t>Standing </a:t>
            </a:r>
            <a:r>
              <a:rPr lang="en-US" sz="3600" dirty="0">
                <a:latin typeface="Aparajita" panose="020B0604020202020204" pitchFamily="34" charset="0"/>
                <a:cs typeface="Aparajita" panose="020B0604020202020204" pitchFamily="34" charset="0"/>
              </a:rPr>
              <a:t>on </a:t>
            </a:r>
            <a:r>
              <a:rPr lang="en-US" sz="3600" dirty="0" smtClean="0">
                <a:latin typeface="Aparajita" panose="020B0604020202020204" pitchFamily="34" charset="0"/>
                <a:cs typeface="Aparajita" panose="020B0604020202020204" pitchFamily="34" charset="0"/>
              </a:rPr>
              <a:t>floor: SBL teacher/admin for 3 or more years </a:t>
            </a:r>
          </a:p>
          <a:p>
            <a:pPr marL="0" indent="0">
              <a:buNone/>
            </a:pPr>
            <a:r>
              <a:rPr lang="en-US" sz="3600" dirty="0" smtClean="0">
                <a:latin typeface="Aparajita" panose="020B0604020202020204" pitchFamily="34" charset="0"/>
                <a:cs typeface="Aparajita" panose="020B0604020202020204" pitchFamily="34" charset="0"/>
              </a:rPr>
              <a:t>Sitting in chair: SBL rookie, got the gist, not proficient yet</a:t>
            </a:r>
          </a:p>
          <a:p>
            <a:pPr marL="0" indent="0">
              <a:buNone/>
            </a:pPr>
            <a:r>
              <a:rPr lang="en-US" sz="3600" dirty="0" smtClean="0">
                <a:latin typeface="Aparajita" panose="020B0604020202020204" pitchFamily="34" charset="0"/>
                <a:cs typeface="Aparajita" panose="020B0604020202020204" pitchFamily="34" charset="0"/>
              </a:rPr>
              <a:t>Sitting on floor: Thinks SBL is Spanish Blinking Librarian</a:t>
            </a:r>
          </a:p>
        </p:txBody>
      </p:sp>
    </p:spTree>
    <p:extLst>
      <p:ext uri="{BB962C8B-B14F-4D97-AF65-F5344CB8AC3E}">
        <p14:creationId xmlns:p14="http://schemas.microsoft.com/office/powerpoint/2010/main" val="333792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6200" y="76200"/>
            <a:ext cx="5257800" cy="6781800"/>
          </a:xfrm>
        </p:spPr>
        <p:txBody>
          <a:bodyPr/>
          <a:lstStyle/>
          <a:p>
            <a:r>
              <a:rPr lang="en-US" sz="28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SBL </a:t>
            </a:r>
            <a:r>
              <a:rPr lang="en-US" sz="28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  <a:sym typeface="Wingdings" panose="05000000000000000000" pitchFamily="2" charset="2"/>
              </a:rPr>
              <a:t> TTOG</a:t>
            </a:r>
            <a:endParaRPr lang="en-US" sz="2800" dirty="0" smtClean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AP Lit. Seniors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LTs: 12, 6, 0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SE2R 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“Saw, standards, practice, resubmit”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Abundance, not format, for evidence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Excel and graphs (5)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Physical Binder with dividers (11)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4" t="1111" r="13844" b="-1111"/>
          <a:stretch/>
        </p:blipFill>
        <p:spPr>
          <a:xfrm>
            <a:off x="-9939" y="76200"/>
            <a:ext cx="381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7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21783" y="274638"/>
            <a:ext cx="7965017" cy="5973763"/>
          </a:xfrm>
        </p:spPr>
      </p:pic>
    </p:spTree>
    <p:extLst>
      <p:ext uri="{BB962C8B-B14F-4D97-AF65-F5344CB8AC3E}">
        <p14:creationId xmlns:p14="http://schemas.microsoft.com/office/powerpoint/2010/main" val="364856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74638"/>
            <a:ext cx="4516636" cy="6022182"/>
          </a:xfrm>
        </p:spPr>
      </p:pic>
    </p:spTree>
    <p:extLst>
      <p:ext uri="{BB962C8B-B14F-4D97-AF65-F5344CB8AC3E}">
        <p14:creationId xmlns:p14="http://schemas.microsoft.com/office/powerpoint/2010/main" val="342611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" t="996" r="846" b="16305"/>
          <a:stretch/>
        </p:blipFill>
        <p:spPr>
          <a:xfrm>
            <a:off x="1905000" y="152400"/>
            <a:ext cx="5486400" cy="6324600"/>
          </a:xfrm>
        </p:spPr>
      </p:pic>
    </p:spTree>
    <p:extLst>
      <p:ext uri="{BB962C8B-B14F-4D97-AF65-F5344CB8AC3E}">
        <p14:creationId xmlns:p14="http://schemas.microsoft.com/office/powerpoint/2010/main" val="331212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" t="1683" r="2859" b="10769"/>
          <a:stretch/>
        </p:blipFill>
        <p:spPr>
          <a:xfrm>
            <a:off x="1981200" y="29817"/>
            <a:ext cx="5562600" cy="6887029"/>
          </a:xfrm>
        </p:spPr>
      </p:pic>
    </p:spTree>
    <p:extLst>
      <p:ext uri="{BB962C8B-B14F-4D97-AF65-F5344CB8AC3E}">
        <p14:creationId xmlns:p14="http://schemas.microsoft.com/office/powerpoint/2010/main" val="37310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4" t="1683" r="7348" b="5717"/>
          <a:stretch/>
        </p:blipFill>
        <p:spPr>
          <a:xfrm>
            <a:off x="2667000" y="381000"/>
            <a:ext cx="4038600" cy="6003325"/>
          </a:xfrm>
        </p:spPr>
      </p:pic>
    </p:spTree>
    <p:extLst>
      <p:ext uri="{BB962C8B-B14F-4D97-AF65-F5344CB8AC3E}">
        <p14:creationId xmlns:p14="http://schemas.microsoft.com/office/powerpoint/2010/main" val="289389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" t="13470" r="2017" b="20870"/>
          <a:stretch/>
        </p:blipFill>
        <p:spPr>
          <a:xfrm>
            <a:off x="457200" y="1414325"/>
            <a:ext cx="8315567" cy="4267199"/>
          </a:xfrm>
        </p:spPr>
      </p:pic>
    </p:spTree>
    <p:extLst>
      <p:ext uri="{BB962C8B-B14F-4D97-AF65-F5344CB8AC3E}">
        <p14:creationId xmlns:p14="http://schemas.microsoft.com/office/powerpoint/2010/main" val="305053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" t="3366" r="2860" b="7401"/>
          <a:stretch/>
        </p:blipFill>
        <p:spPr>
          <a:xfrm>
            <a:off x="2286000" y="297829"/>
            <a:ext cx="4648200" cy="5865584"/>
          </a:xfrm>
        </p:spPr>
      </p:pic>
    </p:spTree>
    <p:extLst>
      <p:ext uri="{BB962C8B-B14F-4D97-AF65-F5344CB8AC3E}">
        <p14:creationId xmlns:p14="http://schemas.microsoft.com/office/powerpoint/2010/main" val="211416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1" t="589" r="17520" b="2881"/>
          <a:stretch/>
        </p:blipFill>
        <p:spPr>
          <a:xfrm rot="5400000">
            <a:off x="1527465" y="225135"/>
            <a:ext cx="6400801" cy="6255332"/>
          </a:xfrm>
        </p:spPr>
      </p:pic>
    </p:spTree>
    <p:extLst>
      <p:ext uri="{BB962C8B-B14F-4D97-AF65-F5344CB8AC3E}">
        <p14:creationId xmlns:p14="http://schemas.microsoft.com/office/powerpoint/2010/main" val="252847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1" t="2835" r="9102" b="2882"/>
          <a:stretch/>
        </p:blipFill>
        <p:spPr>
          <a:xfrm rot="5400000">
            <a:off x="1275445" y="439055"/>
            <a:ext cx="6593109" cy="6019799"/>
          </a:xfrm>
        </p:spPr>
      </p:pic>
    </p:spTree>
    <p:extLst>
      <p:ext uri="{BB962C8B-B14F-4D97-AF65-F5344CB8AC3E}">
        <p14:creationId xmlns:p14="http://schemas.microsoft.com/office/powerpoint/2010/main" val="14420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latin typeface="Goudy Old Style" pitchFamily="18" charset="0"/>
            </a:endParaRPr>
          </a:p>
        </p:txBody>
      </p:sp>
      <p:sp>
        <p:nvSpPr>
          <p:cNvPr id="11878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118797" name="Text Box 13"/>
          <p:cNvSpPr txBox="1">
            <a:spLocks noChangeArrowheads="1"/>
          </p:cNvSpPr>
          <p:nvPr/>
        </p:nvSpPr>
        <p:spPr bwMode="auto">
          <a:xfrm>
            <a:off x="3829878" y="0"/>
            <a:ext cx="5181600" cy="18897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Why did I do this?</a:t>
            </a:r>
          </a:p>
          <a:p>
            <a:endParaRPr lang="en-US" altLang="en-US" sz="40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“Missy O.” &amp; “J. Day”</a:t>
            </a:r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“Students” vs. “Learners”</a:t>
            </a:r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                             </a:t>
            </a:r>
            <a:r>
              <a:rPr lang="en-US" alt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What does an </a:t>
            </a:r>
            <a:r>
              <a:rPr lang="en-US" alt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82% </a:t>
            </a:r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    </a:t>
            </a:r>
            <a:r>
              <a:rPr lang="en-US" alt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mean in my class?</a:t>
            </a:r>
          </a:p>
          <a:p>
            <a:pPr algn="ctr"/>
            <a:endParaRPr lang="en-US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4000" b="1" u="sng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3600" b="1" u="sng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</a:p>
          <a:p>
            <a:endParaRPr lang="en-US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0800" y="2514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1" r="436" b="-21095"/>
          <a:stretch/>
        </p:blipFill>
        <p:spPr>
          <a:xfrm rot="5400000">
            <a:off x="-2127803" y="814181"/>
            <a:ext cx="6828183" cy="519982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6200" y="76200"/>
            <a:ext cx="5257800" cy="6781800"/>
          </a:xfrm>
        </p:spPr>
        <p:txBody>
          <a:bodyPr/>
          <a:lstStyle/>
          <a:p>
            <a:r>
              <a:rPr lang="en-US" sz="28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SBL </a:t>
            </a:r>
            <a:r>
              <a:rPr lang="en-US" sz="28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  <a:sym typeface="Wingdings" panose="05000000000000000000" pitchFamily="2" charset="2"/>
              </a:rPr>
              <a:t> TTOG</a:t>
            </a:r>
            <a:endParaRPr lang="en-US" sz="2800" dirty="0" smtClean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AP Lit. Seniors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LTs: 12, 6, 0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SE2R 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“Saw, standards, practice, resubmit”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Abundance, not format, for evidence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Excel and graphs (5)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Physical Binder with dividers (11)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Blog (6)</a:t>
            </a:r>
          </a:p>
          <a:p>
            <a:pPr marL="0" lvl="1"/>
            <a:r>
              <a:rPr lang="en-US" sz="3200" dirty="0">
                <a:solidFill>
                  <a:srgbClr val="FFC000"/>
                </a:solidFill>
              </a:rPr>
              <a:t>Apfoster.wordpress.com</a:t>
            </a:r>
            <a:endParaRPr lang="en-US" sz="4000" dirty="0">
              <a:solidFill>
                <a:srgbClr val="FFC000"/>
              </a:solidFill>
            </a:endParaRPr>
          </a:p>
          <a:p>
            <a:endParaRPr lang="en-US" sz="3200" dirty="0" smtClean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4" t="1111" r="13844" b="-1111"/>
          <a:stretch/>
        </p:blipFill>
        <p:spPr>
          <a:xfrm>
            <a:off x="-9939" y="76200"/>
            <a:ext cx="381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35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6200" y="76200"/>
            <a:ext cx="5257800" cy="6781800"/>
          </a:xfrm>
        </p:spPr>
        <p:txBody>
          <a:bodyPr/>
          <a:lstStyle/>
          <a:p>
            <a:r>
              <a:rPr lang="en-US" sz="28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SBL </a:t>
            </a:r>
            <a:r>
              <a:rPr lang="en-US" sz="28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  <a:sym typeface="Wingdings" panose="05000000000000000000" pitchFamily="2" charset="2"/>
              </a:rPr>
              <a:t> TTOG</a:t>
            </a:r>
            <a:endParaRPr lang="en-US" sz="2800" dirty="0" smtClean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AP Lit. Seniors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LTs: 12, 6, 0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SE2R 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“Saw, standards, practice, resubmit”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Abundance, not format, for evidence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Excel graphs, binders, blogs</a:t>
            </a:r>
          </a:p>
          <a:p>
            <a:r>
              <a:rPr lang="en-US" sz="3200" dirty="0" err="1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Weebly</a:t>
            </a:r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 site (8)</a:t>
            </a:r>
          </a:p>
          <a:p>
            <a:pPr marL="0" lvl="1"/>
            <a:r>
              <a:rPr lang="en-US" sz="2800" dirty="0">
                <a:solidFill>
                  <a:srgbClr val="FFC000"/>
                </a:solidFill>
              </a:rPr>
              <a:t>Rachelsfeedback.weebly.com</a:t>
            </a:r>
            <a:endParaRPr lang="en-US" sz="3600" dirty="0">
              <a:solidFill>
                <a:srgbClr val="FFC000"/>
              </a:solidFill>
            </a:endParaRPr>
          </a:p>
          <a:p>
            <a:endParaRPr lang="en-US" sz="3200" dirty="0" smtClean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4" t="1111" r="13844" b="-1111"/>
          <a:stretch/>
        </p:blipFill>
        <p:spPr>
          <a:xfrm>
            <a:off x="-9939" y="76200"/>
            <a:ext cx="381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5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6200" y="76200"/>
            <a:ext cx="5257800" cy="6781800"/>
          </a:xfrm>
        </p:spPr>
        <p:txBody>
          <a:bodyPr/>
          <a:lstStyle/>
          <a:p>
            <a:r>
              <a:rPr lang="en-US" sz="28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SBL </a:t>
            </a:r>
            <a:r>
              <a:rPr lang="en-US" sz="28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  <a:sym typeface="Wingdings" panose="05000000000000000000" pitchFamily="2" charset="2"/>
              </a:rPr>
              <a:t> TTOG</a:t>
            </a:r>
            <a:endParaRPr lang="en-US" sz="2800" dirty="0" smtClean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AP Lit. Seniors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LTs: 12, 6, 0</a:t>
            </a:r>
          </a:p>
          <a:p>
            <a:pPr lvl="0"/>
            <a:r>
              <a:rPr lang="en-US" sz="3200" dirty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SE2R </a:t>
            </a:r>
          </a:p>
          <a:p>
            <a:pPr lvl="0"/>
            <a:r>
              <a:rPr lang="en-US" sz="3200" dirty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“Saw, standards, practice, resubmit”</a:t>
            </a:r>
          </a:p>
          <a:p>
            <a:pPr lvl="0"/>
            <a:r>
              <a:rPr lang="en-US" sz="3200" dirty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Abundance, not format, for evidence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Feedback form, whole class, Voxer, “see me”</a:t>
            </a:r>
          </a:p>
          <a:p>
            <a:endParaRPr lang="en-US" sz="2800" dirty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4" t="1111" r="13844" b="-1111"/>
          <a:stretch/>
        </p:blipFill>
        <p:spPr>
          <a:xfrm>
            <a:off x="-9939" y="76200"/>
            <a:ext cx="381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70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Whole Class Feedback</a:t>
            </a:r>
            <a:endParaRPr lang="en-US" sz="4800" b="1" dirty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r="833" b="25556"/>
          <a:stretch/>
        </p:blipFill>
        <p:spPr>
          <a:xfrm>
            <a:off x="457200" y="2376350"/>
            <a:ext cx="8229600" cy="297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1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6200" y="76200"/>
            <a:ext cx="5257800" cy="6781800"/>
          </a:xfrm>
        </p:spPr>
        <p:txBody>
          <a:bodyPr/>
          <a:lstStyle/>
          <a:p>
            <a:r>
              <a:rPr lang="en-US" sz="28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SBL </a:t>
            </a:r>
            <a:r>
              <a:rPr lang="en-US" sz="28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  <a:sym typeface="Wingdings" panose="05000000000000000000" pitchFamily="2" charset="2"/>
              </a:rPr>
              <a:t> TTOG</a:t>
            </a:r>
            <a:endParaRPr lang="en-US" sz="2800" dirty="0" smtClean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AP Lit. Seniors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LTs: 12, 6, 0</a:t>
            </a:r>
          </a:p>
          <a:p>
            <a:pPr lvl="0"/>
            <a:r>
              <a:rPr lang="en-US" sz="3200" dirty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SE2R </a:t>
            </a:r>
          </a:p>
          <a:p>
            <a:pPr lvl="0"/>
            <a:r>
              <a:rPr lang="en-US" sz="3200" dirty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“Saw, standards, practice, resubmit”</a:t>
            </a:r>
          </a:p>
          <a:p>
            <a:pPr lvl="0"/>
            <a:r>
              <a:rPr lang="en-US" sz="3200" dirty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Abundance, not format, for evidence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Feedback form, whole class, Voxer, “see me”</a:t>
            </a:r>
          </a:p>
          <a:p>
            <a:pPr lvl="0"/>
            <a:r>
              <a:rPr lang="en-US" sz="3200" dirty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Two mini-conferences, one final</a:t>
            </a:r>
          </a:p>
          <a:p>
            <a:pPr lvl="0"/>
            <a:r>
              <a:rPr lang="en-US" sz="3200" b="1" dirty="0" smtClean="0">
                <a:solidFill>
                  <a:srgbClr val="FFFF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(page 10-11)</a:t>
            </a:r>
            <a:endParaRPr lang="en-US" sz="3200" b="1" dirty="0">
              <a:solidFill>
                <a:srgbClr val="FFFF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endParaRPr lang="en-US" sz="2800" dirty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4" t="1111" r="13844" b="-1111"/>
          <a:stretch/>
        </p:blipFill>
        <p:spPr>
          <a:xfrm>
            <a:off x="-9939" y="76200"/>
            <a:ext cx="381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4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6200" y="76200"/>
            <a:ext cx="5257800" cy="6781800"/>
          </a:xfrm>
        </p:spPr>
        <p:txBody>
          <a:bodyPr/>
          <a:lstStyle/>
          <a:p>
            <a:r>
              <a:rPr lang="en-US" sz="28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SBL </a:t>
            </a:r>
            <a:r>
              <a:rPr lang="en-US" sz="28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  <a:sym typeface="Wingdings" panose="05000000000000000000" pitchFamily="2" charset="2"/>
              </a:rPr>
              <a:t> TTOG</a:t>
            </a:r>
            <a:endParaRPr lang="en-US" sz="2800" dirty="0" smtClean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AP Lit. Seniors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LTs: 12, 6, 0</a:t>
            </a:r>
          </a:p>
          <a:p>
            <a:pPr lvl="0"/>
            <a:r>
              <a:rPr lang="en-US" sz="3200" dirty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SE2R </a:t>
            </a:r>
          </a:p>
          <a:p>
            <a:pPr lvl="0"/>
            <a:r>
              <a:rPr lang="en-US" sz="3200" dirty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“Saw, standards, practice, resubmit”</a:t>
            </a:r>
          </a:p>
          <a:p>
            <a:pPr lvl="0"/>
            <a:r>
              <a:rPr lang="en-US" sz="3200" dirty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Abundance, not format, for evidence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Feedback form, whole class, Voxer, “see me”</a:t>
            </a:r>
          </a:p>
          <a:p>
            <a:pPr lvl="0"/>
            <a:r>
              <a:rPr lang="en-US" sz="3200" dirty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Two mini-conferences, one final</a:t>
            </a:r>
          </a:p>
          <a:p>
            <a:pPr lvl="0"/>
            <a:r>
              <a:rPr lang="en-US" sz="3200" dirty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Two down, </a:t>
            </a:r>
            <a:r>
              <a:rPr lang="en-US" sz="32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five up</a:t>
            </a:r>
            <a:endParaRPr lang="en-US" sz="3200" dirty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endParaRPr lang="en-US" sz="2800" dirty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4" t="1111" r="13844" b="-1111"/>
          <a:stretch/>
        </p:blipFill>
        <p:spPr>
          <a:xfrm>
            <a:off x="-9939" y="76200"/>
            <a:ext cx="381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69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0"/>
            <a:ext cx="5486400" cy="68580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Does it work?</a:t>
            </a:r>
          </a:p>
          <a:p>
            <a:endParaRPr lang="en-US" sz="3600" b="1" dirty="0" smtClean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endParaRPr lang="en-US" sz="2800" dirty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r="33333"/>
          <a:stretch/>
        </p:blipFill>
        <p:spPr>
          <a:xfrm>
            <a:off x="0" y="-9939"/>
            <a:ext cx="3657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90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0"/>
            <a:ext cx="5486400" cy="68580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Does it work?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Zero parent, student or admin complaints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r="33333"/>
          <a:stretch/>
        </p:blipFill>
        <p:spPr>
          <a:xfrm>
            <a:off x="0" y="-9939"/>
            <a:ext cx="3657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0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0"/>
            <a:ext cx="5486400" cy="68580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Does it work?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Zero parent, student or admin complaints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Kids’ positive </a:t>
            </a: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feedback: final critique rebuttal </a:t>
            </a: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  <a:sym typeface="Wingdings" panose="05000000000000000000" pitchFamily="2" charset="2"/>
              </a:rPr>
              <a:t> 12, 6, 0 &amp; could NOT do it on the 1</a:t>
            </a:r>
            <a:r>
              <a:rPr lang="en-US" sz="3600" baseline="300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  <a:sym typeface="Wingdings" panose="05000000000000000000" pitchFamily="2" charset="2"/>
              </a:rPr>
              <a:t>st</a:t>
            </a: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  <a:sym typeface="Wingdings" panose="05000000000000000000" pitchFamily="2" charset="2"/>
              </a:rPr>
              <a:t> day</a:t>
            </a: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endParaRPr lang="en-US" sz="3600" dirty="0" smtClean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algn="l"/>
            <a:r>
              <a:rPr lang="en-US" sz="3600" b="1" dirty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	</a:t>
            </a:r>
            <a:r>
              <a:rPr lang="en-US" sz="3600" b="1" dirty="0" smtClean="0">
                <a:solidFill>
                  <a:srgbClr val="FFFF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(page 12)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r="33333"/>
          <a:stretch/>
        </p:blipFill>
        <p:spPr>
          <a:xfrm>
            <a:off x="0" y="-9939"/>
            <a:ext cx="3657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9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0"/>
            <a:ext cx="5486400" cy="68580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Does it work?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Zero parent, student or admin complaints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Kids’ positive feedback 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Seniors felt respected, honored, &amp; heard.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r="33333"/>
          <a:stretch/>
        </p:blipFill>
        <p:spPr>
          <a:xfrm>
            <a:off x="0" y="-9939"/>
            <a:ext cx="3657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8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719950</TotalTime>
  <Words>4037</Words>
  <Application>Microsoft Office PowerPoint</Application>
  <PresentationFormat>On-screen Show (4:3)</PresentationFormat>
  <Paragraphs>987</Paragraphs>
  <Slides>112</Slides>
  <Notes>41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112</vt:i4>
      </vt:variant>
    </vt:vector>
  </HeadingPairs>
  <TitlesOfParts>
    <vt:vector size="118" baseType="lpstr">
      <vt:lpstr>Aparajita</vt:lpstr>
      <vt:lpstr>Arial</vt:lpstr>
      <vt:lpstr>Goudy Old Style</vt:lpstr>
      <vt:lpstr>Times New Roman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much do we know?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Citizenship district-wide  should have consistency and “teeth”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WWE Interlude</vt:lpstr>
      <vt:lpstr>What if there were NO GRADES? No numbers, percentages, or indicators?</vt:lpstr>
      <vt:lpstr>I realized that eventually, if kids understand growth mindset, culture of learning, and are “in,” then they don’t need numbers.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Whole Class Feedback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Armada Area Schools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Honors 10</dc:title>
  <dc:creator>Aric Foster</dc:creator>
  <cp:lastModifiedBy>aricfoster</cp:lastModifiedBy>
  <cp:revision>2781</cp:revision>
  <dcterms:created xsi:type="dcterms:W3CDTF">2007-04-03T20:19:52Z</dcterms:created>
  <dcterms:modified xsi:type="dcterms:W3CDTF">2015-06-14T20:24:04Z</dcterms:modified>
</cp:coreProperties>
</file>