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4" r:id="rId16"/>
    <p:sldId id="275" r:id="rId17"/>
    <p:sldId id="276" r:id="rId18"/>
    <p:sldId id="277" r:id="rId19"/>
    <p:sldId id="278" r:id="rId20"/>
    <p:sldId id="279" r:id="rId21"/>
    <p:sldId id="280" r:id="rId22"/>
    <p:sldId id="281" r:id="rId23"/>
    <p:sldId id="271" r:id="rId24"/>
    <p:sldId id="272" r:id="rId25"/>
    <p:sldId id="27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101B790-80C3-433F-A046-B1ADD087B131}" type="datetimeFigureOut">
              <a:rPr lang="en-US" smtClean="0"/>
              <a:t>8/27/2019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CE943D7-5773-4150-9219-E4EE1956D04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01B790-80C3-433F-A046-B1ADD087B131}"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943D7-5773-4150-9219-E4EE1956D04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01B790-80C3-433F-A046-B1ADD087B131}"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943D7-5773-4150-9219-E4EE1956D04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101B790-80C3-433F-A046-B1ADD087B131}" type="datetimeFigureOut">
              <a:rPr lang="en-US" smtClean="0"/>
              <a:t>8/27/2019</a:t>
            </a:fld>
            <a:endParaRPr lang="en-US"/>
          </a:p>
        </p:txBody>
      </p:sp>
      <p:sp>
        <p:nvSpPr>
          <p:cNvPr id="9" name="Slide Number Placeholder 8"/>
          <p:cNvSpPr>
            <a:spLocks noGrp="1"/>
          </p:cNvSpPr>
          <p:nvPr>
            <p:ph type="sldNum" sz="quarter" idx="15"/>
          </p:nvPr>
        </p:nvSpPr>
        <p:spPr/>
        <p:txBody>
          <a:bodyPr rtlCol="0"/>
          <a:lstStyle/>
          <a:p>
            <a:fld id="{6CE943D7-5773-4150-9219-E4EE1956D044}"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101B790-80C3-433F-A046-B1ADD087B131}" type="datetimeFigureOut">
              <a:rPr lang="en-US" smtClean="0"/>
              <a:t>8/27/2019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CE943D7-5773-4150-9219-E4EE1956D04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101B790-80C3-433F-A046-B1ADD087B131}" type="datetimeFigureOut">
              <a:rPr lang="en-US" smtClean="0"/>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943D7-5773-4150-9219-E4EE1956D044}"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101B790-80C3-433F-A046-B1ADD087B131}" type="datetimeFigureOut">
              <a:rPr lang="en-US" smtClean="0"/>
              <a:t>8/27/2019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943D7-5773-4150-9219-E4EE1956D044}"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101B790-80C3-433F-A046-B1ADD087B131}" type="datetimeFigureOut">
              <a:rPr lang="en-US" smtClean="0"/>
              <a:t>8/27/2019</a:t>
            </a:fld>
            <a:endParaRPr lang="en-US"/>
          </a:p>
        </p:txBody>
      </p:sp>
      <p:sp>
        <p:nvSpPr>
          <p:cNvPr id="7" name="Slide Number Placeholder 6"/>
          <p:cNvSpPr>
            <a:spLocks noGrp="1"/>
          </p:cNvSpPr>
          <p:nvPr>
            <p:ph type="sldNum" sz="quarter" idx="11"/>
          </p:nvPr>
        </p:nvSpPr>
        <p:spPr/>
        <p:txBody>
          <a:bodyPr rtlCol="0"/>
          <a:lstStyle/>
          <a:p>
            <a:fld id="{6CE943D7-5773-4150-9219-E4EE1956D044}"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1B790-80C3-433F-A046-B1ADD087B131}" type="datetimeFigureOut">
              <a:rPr lang="en-US" smtClean="0"/>
              <a:t>8/27/2019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943D7-5773-4150-9219-E4EE1956D04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101B790-80C3-433F-A046-B1ADD087B131}" type="datetimeFigureOut">
              <a:rPr lang="en-US" smtClean="0"/>
              <a:t>8/27/2019</a:t>
            </a:fld>
            <a:endParaRPr lang="en-US"/>
          </a:p>
        </p:txBody>
      </p:sp>
      <p:sp>
        <p:nvSpPr>
          <p:cNvPr id="22" name="Slide Number Placeholder 21"/>
          <p:cNvSpPr>
            <a:spLocks noGrp="1"/>
          </p:cNvSpPr>
          <p:nvPr>
            <p:ph type="sldNum" sz="quarter" idx="15"/>
          </p:nvPr>
        </p:nvSpPr>
        <p:spPr/>
        <p:txBody>
          <a:bodyPr rtlCol="0"/>
          <a:lstStyle/>
          <a:p>
            <a:fld id="{6CE943D7-5773-4150-9219-E4EE1956D044}"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101B790-80C3-433F-A046-B1ADD087B131}" type="datetimeFigureOut">
              <a:rPr lang="en-US" smtClean="0"/>
              <a:t>8/27/2019</a:t>
            </a:fld>
            <a:endParaRPr lang="en-US"/>
          </a:p>
        </p:txBody>
      </p:sp>
      <p:sp>
        <p:nvSpPr>
          <p:cNvPr id="18" name="Slide Number Placeholder 17"/>
          <p:cNvSpPr>
            <a:spLocks noGrp="1"/>
          </p:cNvSpPr>
          <p:nvPr>
            <p:ph type="sldNum" sz="quarter" idx="11"/>
          </p:nvPr>
        </p:nvSpPr>
        <p:spPr/>
        <p:txBody>
          <a:bodyPr rtlCol="0"/>
          <a:lstStyle/>
          <a:p>
            <a:fld id="{6CE943D7-5773-4150-9219-E4EE1956D044}"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101B790-80C3-433F-A046-B1ADD087B131}" type="datetimeFigureOut">
              <a:rPr lang="en-US" smtClean="0"/>
              <a:t>8/27/2019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CE943D7-5773-4150-9219-E4EE1956D04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humane.detroitzoo.org/dzs-humane-youth-award/" TargetMode="External"/><Relationship Id="rId2" Type="http://schemas.openxmlformats.org/officeDocument/2006/relationships/hyperlink" Target="https://www.familiesexploringdownsyndrome.org/" TargetMode="External"/><Relationship Id="rId1" Type="http://schemas.openxmlformats.org/officeDocument/2006/relationships/slideLayout" Target="../slideLayouts/slideLayout2.xml"/><Relationship Id="rId5" Type="http://schemas.openxmlformats.org/officeDocument/2006/relationships/hyperlink" Target="https://detroitzoo.org/support/volunteer/" TargetMode="External"/><Relationship Id="rId4" Type="http://schemas.openxmlformats.org/officeDocument/2006/relationships/hyperlink" Target="https://detroitzoo.org/education/kids-and-families/camp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obesitycampaign.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mlive.com/news/saginaw/index.ssf/2008/05/high_school_scary_but_students.html"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s://www.mlive.com/news/saginaw/index.ssf/2011/05/local_svsu_student_helps_high-.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College Prep </a:t>
            </a:r>
            <a:endParaRPr lang="en-US" dirty="0"/>
          </a:p>
        </p:txBody>
      </p:sp>
      <p:sp>
        <p:nvSpPr>
          <p:cNvPr id="3" name="Subtitle 2"/>
          <p:cNvSpPr>
            <a:spLocks noGrp="1"/>
          </p:cNvSpPr>
          <p:nvPr>
            <p:ph type="subTitle" idx="1"/>
          </p:nvPr>
        </p:nvSpPr>
        <p:spPr/>
        <p:txBody>
          <a:bodyPr/>
          <a:lstStyle/>
          <a:p>
            <a:r>
              <a:rPr lang="en-US" dirty="0" smtClean="0"/>
              <a:t>Senior Project</a:t>
            </a:r>
            <a:endParaRPr lang="en-US" dirty="0"/>
          </a:p>
        </p:txBody>
      </p:sp>
    </p:spTree>
    <p:extLst>
      <p:ext uri="{BB962C8B-B14F-4D97-AF65-F5344CB8AC3E}">
        <p14:creationId xmlns:p14="http://schemas.microsoft.com/office/powerpoint/2010/main" val="921341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 text</a:t>
            </a:r>
            <a:endParaRPr lang="en-US" dirty="0"/>
          </a:p>
        </p:txBody>
      </p:sp>
      <p:sp>
        <p:nvSpPr>
          <p:cNvPr id="3" name="Content Placeholder 2"/>
          <p:cNvSpPr>
            <a:spLocks noGrp="1"/>
          </p:cNvSpPr>
          <p:nvPr>
            <p:ph sz="quarter" idx="1"/>
          </p:nvPr>
        </p:nvSpPr>
        <p:spPr/>
        <p:txBody>
          <a:bodyPr/>
          <a:lstStyle/>
          <a:p>
            <a:endParaRPr lang="en-US" dirty="0"/>
          </a:p>
          <a:p>
            <a:pPr fontAlgn="base"/>
            <a:r>
              <a:rPr lang="en-US" dirty="0"/>
              <a:t>The foundation of the senior project will include at least one anchor text.  This text must be a minimum of one hundred pages in length and must be approved by the student’s mentor in the subject area of the chosen topic.</a:t>
            </a:r>
          </a:p>
          <a:p>
            <a:pPr lvl="1" fontAlgn="base"/>
            <a:r>
              <a:rPr lang="en-US" sz="2400" dirty="0"/>
              <a:t>Examples of anchor texts are fiction, nonfiction, biography, poetry anthology, epic poem, drama, etc. Students must have a minimum of one anchor text.</a:t>
            </a:r>
            <a:endParaRPr lang="en-US" sz="2400" b="1" dirty="0"/>
          </a:p>
          <a:p>
            <a:pPr lvl="1" fontAlgn="base"/>
            <a:r>
              <a:rPr lang="en-US" dirty="0"/>
              <a:t>Previously used classroom texts cannot be used as anchor texts</a:t>
            </a:r>
            <a:endParaRPr lang="en-US" b="1" dirty="0"/>
          </a:p>
          <a:p>
            <a:endParaRPr lang="en-US" dirty="0"/>
          </a:p>
        </p:txBody>
      </p:sp>
    </p:spTree>
    <p:extLst>
      <p:ext uri="{BB962C8B-B14F-4D97-AF65-F5344CB8AC3E}">
        <p14:creationId xmlns:p14="http://schemas.microsoft.com/office/powerpoint/2010/main" val="3319679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management</a:t>
            </a:r>
            <a:endParaRPr lang="en-US" dirty="0"/>
          </a:p>
        </p:txBody>
      </p:sp>
      <p:sp>
        <p:nvSpPr>
          <p:cNvPr id="3" name="Content Placeholder 2"/>
          <p:cNvSpPr>
            <a:spLocks noGrp="1"/>
          </p:cNvSpPr>
          <p:nvPr>
            <p:ph sz="quarter" idx="1"/>
          </p:nvPr>
        </p:nvSpPr>
        <p:spPr/>
        <p:txBody>
          <a:bodyPr/>
          <a:lstStyle/>
          <a:p>
            <a:pPr fontAlgn="base"/>
            <a:r>
              <a:rPr lang="en-US" dirty="0"/>
              <a:t>The project requires a minimum of fifteen hours outside of class</a:t>
            </a:r>
          </a:p>
          <a:p>
            <a:pPr lvl="1" fontAlgn="base"/>
            <a:r>
              <a:rPr lang="en-US" sz="2400" dirty="0"/>
              <a:t>Although the research and process project may require some class instruction, the paper and process should be completed independently and outside of regular class time.</a:t>
            </a:r>
          </a:p>
          <a:p>
            <a:pPr lvl="1"/>
            <a:r>
              <a:rPr lang="en-US" dirty="0" smtClean="0"/>
              <a:t>I will allow time in class whenever possible but plan on being responsible for managing your time because the project is due regardless of the time set aside for it in class.</a:t>
            </a:r>
          </a:p>
          <a:p>
            <a:pPr lvl="1"/>
            <a:r>
              <a:rPr lang="en-US" dirty="0" smtClean="0"/>
              <a:t>Bring your novels to class so that when there is time you are prepared to effectively use it.</a:t>
            </a:r>
            <a:endParaRPr lang="en-US" dirty="0"/>
          </a:p>
        </p:txBody>
      </p:sp>
    </p:spTree>
    <p:extLst>
      <p:ext uri="{BB962C8B-B14F-4D97-AF65-F5344CB8AC3E}">
        <p14:creationId xmlns:p14="http://schemas.microsoft.com/office/powerpoint/2010/main" val="975508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Essay</a:t>
            </a:r>
            <a:endParaRPr lang="en-US" dirty="0"/>
          </a:p>
        </p:txBody>
      </p:sp>
      <p:sp>
        <p:nvSpPr>
          <p:cNvPr id="3" name="Content Placeholder 2"/>
          <p:cNvSpPr>
            <a:spLocks noGrp="1"/>
          </p:cNvSpPr>
          <p:nvPr>
            <p:ph sz="quarter" idx="1"/>
          </p:nvPr>
        </p:nvSpPr>
        <p:spPr/>
        <p:txBody>
          <a:bodyPr>
            <a:normAutofit/>
          </a:bodyPr>
          <a:lstStyle/>
          <a:p>
            <a:pPr fontAlgn="base"/>
            <a:r>
              <a:rPr lang="en-US" dirty="0"/>
              <a:t>Write a formal research paper, which is supported by your anchor and linking texts (a minimum of two linking texts must be from MEL database).  Also include experience involving the community, leading and activity or event, and/or completing a job shadow. The research paper follows department guidelines which include:</a:t>
            </a:r>
          </a:p>
          <a:p>
            <a:pPr lvl="1" fontAlgn="base"/>
            <a:r>
              <a:rPr lang="en-US" sz="2400" dirty="0"/>
              <a:t>The paper will be 1300 – 1600 words in length</a:t>
            </a:r>
          </a:p>
          <a:p>
            <a:pPr lvl="1" fontAlgn="base"/>
            <a:r>
              <a:rPr lang="en-US" sz="2400" dirty="0"/>
              <a:t>APA format with a minimum of 8 quotations, 2 appendices, and 5 sources (a minimum of two from MEL database and the anchor text</a:t>
            </a:r>
            <a:r>
              <a:rPr lang="en-US" sz="2400" dirty="0" smtClean="0"/>
              <a:t>)</a:t>
            </a:r>
            <a:r>
              <a:rPr lang="en-US" dirty="0"/>
              <a:t/>
            </a:r>
            <a:br>
              <a:rPr lang="en-US" dirty="0"/>
            </a:br>
            <a:endParaRPr lang="en-US" dirty="0"/>
          </a:p>
        </p:txBody>
      </p:sp>
    </p:spTree>
    <p:extLst>
      <p:ext uri="{BB962C8B-B14F-4D97-AF65-F5344CB8AC3E}">
        <p14:creationId xmlns:p14="http://schemas.microsoft.com/office/powerpoint/2010/main" val="350180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Involve the community</a:t>
            </a:r>
            <a:endParaRPr lang="en-US" dirty="0"/>
          </a:p>
        </p:txBody>
      </p:sp>
      <p:sp>
        <p:nvSpPr>
          <p:cNvPr id="3" name="Content Placeholder 2"/>
          <p:cNvSpPr>
            <a:spLocks noGrp="1"/>
          </p:cNvSpPr>
          <p:nvPr>
            <p:ph sz="quarter" idx="1"/>
          </p:nvPr>
        </p:nvSpPr>
        <p:spPr/>
        <p:txBody>
          <a:bodyPr/>
          <a:lstStyle/>
          <a:p>
            <a:pPr fontAlgn="base"/>
            <a:r>
              <a:rPr lang="en-US" dirty="0"/>
              <a:t>Develop and lead community involvement connected to your Big Idea, Theme, and Essential Questions</a:t>
            </a:r>
          </a:p>
          <a:p>
            <a:pPr fontAlgn="base"/>
            <a:r>
              <a:rPr lang="en-US" dirty="0"/>
              <a:t>Reflect on the overall experience and the knowledge gained throughout the experience</a:t>
            </a:r>
          </a:p>
          <a:p>
            <a:pPr fontAlgn="base"/>
            <a:r>
              <a:rPr lang="en-US" dirty="0"/>
              <a:t>Explain how this experience impacted you in connection to your selected theme and essential questions</a:t>
            </a:r>
          </a:p>
          <a:p>
            <a:pPr fontAlgn="base"/>
            <a:r>
              <a:rPr lang="en-US" dirty="0"/>
              <a:t>Write a one-two page reflection of this experience</a:t>
            </a:r>
          </a:p>
          <a:p>
            <a:pPr fontAlgn="base"/>
            <a:r>
              <a:rPr lang="en-US" dirty="0"/>
              <a:t>Include this experience in the final presentation</a:t>
            </a:r>
          </a:p>
          <a:p>
            <a:endParaRPr lang="en-US" dirty="0"/>
          </a:p>
        </p:txBody>
      </p:sp>
    </p:spTree>
    <p:extLst>
      <p:ext uri="{BB962C8B-B14F-4D97-AF65-F5344CB8AC3E}">
        <p14:creationId xmlns:p14="http://schemas.microsoft.com/office/powerpoint/2010/main" val="1911624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Written reflection of your experience with the senior project</a:t>
            </a:r>
            <a:endParaRPr lang="en-US" dirty="0"/>
          </a:p>
        </p:txBody>
      </p:sp>
      <p:sp>
        <p:nvSpPr>
          <p:cNvPr id="3" name="Content Placeholder 2"/>
          <p:cNvSpPr>
            <a:spLocks noGrp="1"/>
          </p:cNvSpPr>
          <p:nvPr>
            <p:ph sz="quarter" idx="1"/>
          </p:nvPr>
        </p:nvSpPr>
        <p:spPr/>
        <p:txBody>
          <a:bodyPr/>
          <a:lstStyle/>
          <a:p>
            <a:pPr fontAlgn="base"/>
            <a:r>
              <a:rPr lang="en-US" dirty="0"/>
              <a:t>Discuss why you chose the topic</a:t>
            </a:r>
          </a:p>
          <a:p>
            <a:pPr fontAlgn="base"/>
            <a:r>
              <a:rPr lang="en-US" dirty="0"/>
              <a:t>Explain what you learned through your research, and presentation of the topic</a:t>
            </a:r>
          </a:p>
          <a:p>
            <a:pPr fontAlgn="base"/>
            <a:r>
              <a:rPr lang="en-US" dirty="0"/>
              <a:t>Discuss how you will apply what you learned through this experience </a:t>
            </a:r>
          </a:p>
          <a:p>
            <a:endParaRPr lang="en-US" dirty="0"/>
          </a:p>
        </p:txBody>
      </p:sp>
    </p:spTree>
    <p:extLst>
      <p:ext uri="{BB962C8B-B14F-4D97-AF65-F5344CB8AC3E}">
        <p14:creationId xmlns:p14="http://schemas.microsoft.com/office/powerpoint/2010/main" val="2024835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Time to get ready for graduation</a:t>
            </a:r>
            <a:endParaRPr lang="en-US" dirty="0"/>
          </a:p>
        </p:txBody>
      </p:sp>
      <p:sp>
        <p:nvSpPr>
          <p:cNvPr id="2" name="Title 1"/>
          <p:cNvSpPr>
            <a:spLocks noGrp="1"/>
          </p:cNvSpPr>
          <p:nvPr>
            <p:ph type="title"/>
          </p:nvPr>
        </p:nvSpPr>
        <p:spPr/>
        <p:txBody>
          <a:bodyPr/>
          <a:lstStyle/>
          <a:p>
            <a:r>
              <a:rPr lang="en-US" dirty="0" smtClean="0"/>
              <a:t>Final Presentation</a:t>
            </a:r>
            <a:endParaRPr lang="en-US" dirty="0"/>
          </a:p>
        </p:txBody>
      </p:sp>
    </p:spTree>
    <p:extLst>
      <p:ext uri="{BB962C8B-B14F-4D97-AF65-F5344CB8AC3E}">
        <p14:creationId xmlns:p14="http://schemas.microsoft.com/office/powerpoint/2010/main" val="2488514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Options</a:t>
            </a:r>
          </a:p>
          <a:p>
            <a:pPr lvl="1"/>
            <a:r>
              <a:rPr lang="en-US" dirty="0" smtClean="0"/>
              <a:t>Job shadow</a:t>
            </a:r>
          </a:p>
          <a:p>
            <a:pPr lvl="2"/>
            <a:r>
              <a:rPr lang="en-US" dirty="0" smtClean="0"/>
              <a:t>Find somebody who you can job shadow—reach out for contacts</a:t>
            </a:r>
          </a:p>
          <a:p>
            <a:pPr lvl="1"/>
            <a:r>
              <a:rPr lang="en-US" dirty="0" smtClean="0"/>
              <a:t>Create, Lead, Invent, Volunteer</a:t>
            </a:r>
          </a:p>
          <a:p>
            <a:pPr lvl="2"/>
            <a:r>
              <a:rPr lang="en-US" dirty="0" smtClean="0"/>
              <a:t>Start a fundraiser</a:t>
            </a:r>
          </a:p>
          <a:p>
            <a:pPr lvl="2"/>
            <a:r>
              <a:rPr lang="en-US" dirty="0" smtClean="0"/>
              <a:t>Create an event with a purpose of for a cause</a:t>
            </a:r>
          </a:p>
          <a:p>
            <a:pPr lvl="2"/>
            <a:r>
              <a:rPr lang="en-US" dirty="0" smtClean="0"/>
              <a:t>Design something or create something that can impact others</a:t>
            </a:r>
          </a:p>
          <a:p>
            <a:pPr lvl="2"/>
            <a:r>
              <a:rPr lang="en-US" dirty="0" smtClean="0"/>
              <a:t>Volunteer or complete community service hours in connection to your topic</a:t>
            </a:r>
          </a:p>
          <a:p>
            <a:pPr lvl="1"/>
            <a:r>
              <a:rPr lang="en-US" dirty="0" smtClean="0"/>
              <a:t>Participate</a:t>
            </a:r>
          </a:p>
          <a:p>
            <a:pPr lvl="2"/>
            <a:r>
              <a:rPr lang="en-US" dirty="0" smtClean="0"/>
              <a:t>Find something in the community connected to your topic that you can become a part of</a:t>
            </a:r>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Community Piece: Get Involved</a:t>
            </a:r>
            <a:endParaRPr lang="en-US" dirty="0"/>
          </a:p>
        </p:txBody>
      </p:sp>
    </p:spTree>
    <p:extLst>
      <p:ext uri="{BB962C8B-B14F-4D97-AF65-F5344CB8AC3E}">
        <p14:creationId xmlns:p14="http://schemas.microsoft.com/office/powerpoint/2010/main" val="1533110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Health care field</a:t>
            </a:r>
          </a:p>
          <a:p>
            <a:pPr lvl="1"/>
            <a:r>
              <a:rPr lang="en-US" dirty="0" smtClean="0"/>
              <a:t>Volunteer at a nursing home</a:t>
            </a:r>
          </a:p>
          <a:p>
            <a:pPr lvl="1"/>
            <a:r>
              <a:rPr lang="en-US" dirty="0" smtClean="0"/>
              <a:t>Raise money for a foundation</a:t>
            </a:r>
          </a:p>
          <a:p>
            <a:pPr lvl="1"/>
            <a:r>
              <a:rPr lang="en-US" dirty="0" smtClean="0"/>
              <a:t>Lead a small group talk where you invite people form the community to bring awareness to a topic</a:t>
            </a:r>
          </a:p>
          <a:p>
            <a:pPr lvl="1"/>
            <a:r>
              <a:rPr lang="en-US" dirty="0" smtClean="0"/>
              <a:t>Create pamphlets that can be made available at locations to learn more about a specific topic</a:t>
            </a:r>
          </a:p>
          <a:p>
            <a:pPr lvl="1"/>
            <a:r>
              <a:rPr lang="en-US" dirty="0" smtClean="0"/>
              <a:t>Take a CPR/life guarding/ASL sign language etc. class on your time</a:t>
            </a:r>
          </a:p>
          <a:p>
            <a:pPr lvl="1"/>
            <a:endParaRPr lang="en-US" dirty="0" smtClean="0"/>
          </a:p>
          <a:p>
            <a:pPr lvl="1"/>
            <a:endParaRPr lang="en-US" dirty="0" smtClean="0"/>
          </a:p>
          <a:p>
            <a:pPr lvl="1"/>
            <a:endParaRPr lang="en-US" dirty="0" smtClean="0"/>
          </a:p>
        </p:txBody>
      </p:sp>
      <p:sp>
        <p:nvSpPr>
          <p:cNvPr id="2" name="Title 1"/>
          <p:cNvSpPr>
            <a:spLocks noGrp="1"/>
          </p:cNvSpPr>
          <p:nvPr>
            <p:ph type="title"/>
          </p:nvPr>
        </p:nvSpPr>
        <p:spPr/>
        <p:txBody>
          <a:bodyPr/>
          <a:lstStyle/>
          <a:p>
            <a:r>
              <a:rPr lang="en-US" dirty="0" smtClean="0"/>
              <a:t>Create, Lead, Invent, Volunteer</a:t>
            </a:r>
            <a:endParaRPr lang="en-US" dirty="0"/>
          </a:p>
        </p:txBody>
      </p:sp>
    </p:spTree>
    <p:extLst>
      <p:ext uri="{BB962C8B-B14F-4D97-AF65-F5344CB8AC3E}">
        <p14:creationId xmlns:p14="http://schemas.microsoft.com/office/powerpoint/2010/main" val="3123937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Down syndrome</a:t>
            </a:r>
          </a:p>
          <a:p>
            <a:pPr lvl="1"/>
            <a:r>
              <a:rPr lang="en-US" dirty="0" smtClean="0"/>
              <a:t>Raise money for a foundation</a:t>
            </a:r>
          </a:p>
          <a:p>
            <a:pPr lvl="1"/>
            <a:r>
              <a:rPr lang="en-US" dirty="0" smtClean="0"/>
              <a:t>Attend events planned through the program </a:t>
            </a:r>
            <a:r>
              <a:rPr lang="en-US" dirty="0" smtClean="0">
                <a:hlinkClick r:id="rId2"/>
              </a:rPr>
              <a:t>FEDS</a:t>
            </a:r>
            <a:endParaRPr lang="en-US" dirty="0" smtClean="0"/>
          </a:p>
          <a:p>
            <a:pPr lvl="1"/>
            <a:r>
              <a:rPr lang="en-US" dirty="0" smtClean="0"/>
              <a:t>Volunteer at the special Olympics</a:t>
            </a:r>
          </a:p>
          <a:p>
            <a:pPr lvl="1"/>
            <a:r>
              <a:rPr lang="en-US" dirty="0" smtClean="0"/>
              <a:t>Collect donations and complete a walk for the cause</a:t>
            </a:r>
          </a:p>
          <a:p>
            <a:r>
              <a:rPr lang="en-US" dirty="0" smtClean="0"/>
              <a:t>Marine Biology/Veterinarian/Animal Testing/Animal therapy etc.</a:t>
            </a:r>
          </a:p>
          <a:p>
            <a:pPr lvl="1"/>
            <a:r>
              <a:rPr lang="en-US" dirty="0" smtClean="0"/>
              <a:t>Volunteer at the zoo</a:t>
            </a:r>
          </a:p>
          <a:p>
            <a:pPr lvl="1"/>
            <a:r>
              <a:rPr lang="en-US" dirty="0" smtClean="0"/>
              <a:t>Raise money for donations</a:t>
            </a:r>
          </a:p>
          <a:p>
            <a:pPr lvl="1"/>
            <a:r>
              <a:rPr lang="en-US" dirty="0">
                <a:hlinkClick r:id="rId3"/>
              </a:rPr>
              <a:t>Detroit Zoological Society Humane Youth </a:t>
            </a:r>
            <a:r>
              <a:rPr lang="en-US" dirty="0" smtClean="0">
                <a:hlinkClick r:id="rId3"/>
              </a:rPr>
              <a:t>Award application and process</a:t>
            </a:r>
            <a:endParaRPr lang="en-US" dirty="0" smtClean="0"/>
          </a:p>
          <a:p>
            <a:pPr lvl="1"/>
            <a:r>
              <a:rPr lang="en-US" dirty="0" smtClean="0"/>
              <a:t>4H fair</a:t>
            </a:r>
          </a:p>
          <a:p>
            <a:pPr lvl="1"/>
            <a:r>
              <a:rPr lang="en-US" dirty="0" smtClean="0">
                <a:hlinkClick r:id="rId4"/>
              </a:rPr>
              <a:t>Animal </a:t>
            </a:r>
            <a:r>
              <a:rPr lang="en-US" dirty="0">
                <a:hlinkClick r:id="rId4"/>
              </a:rPr>
              <a:t>Welfare Workshop (Grades 9-12</a:t>
            </a:r>
            <a:r>
              <a:rPr lang="en-US" dirty="0" smtClean="0">
                <a:hlinkClick r:id="rId4"/>
              </a:rPr>
              <a:t>)</a:t>
            </a:r>
            <a:endParaRPr lang="en-US" dirty="0" smtClean="0"/>
          </a:p>
          <a:p>
            <a:pPr lvl="1"/>
            <a:r>
              <a:rPr lang="en-US" dirty="0" err="1" smtClean="0">
                <a:hlinkClick r:id="rId5"/>
              </a:rPr>
              <a:t>Volunteen</a:t>
            </a:r>
            <a:r>
              <a:rPr lang="en-US" dirty="0" smtClean="0">
                <a:hlinkClick r:id="rId5"/>
              </a:rPr>
              <a:t> at the Detroit Zoo</a:t>
            </a:r>
            <a:endParaRPr lang="en-US" dirty="0" smtClean="0"/>
          </a:p>
          <a:p>
            <a:pPr lvl="1"/>
            <a:endParaRPr lang="en-US" dirty="0" smtClean="0"/>
          </a:p>
          <a:p>
            <a:pPr lvl="1"/>
            <a:endParaRPr lang="en-US" dirty="0"/>
          </a:p>
          <a:p>
            <a:pPr lvl="1"/>
            <a:endParaRPr lang="en-US" dirty="0" smtClean="0"/>
          </a:p>
          <a:p>
            <a:pPr lvl="1"/>
            <a:endParaRPr lang="en-US" dirty="0" smtClean="0"/>
          </a:p>
        </p:txBody>
      </p:sp>
      <p:sp>
        <p:nvSpPr>
          <p:cNvPr id="2" name="Title 1"/>
          <p:cNvSpPr>
            <a:spLocks noGrp="1"/>
          </p:cNvSpPr>
          <p:nvPr>
            <p:ph type="title"/>
          </p:nvPr>
        </p:nvSpPr>
        <p:spPr/>
        <p:txBody>
          <a:bodyPr/>
          <a:lstStyle/>
          <a:p>
            <a:r>
              <a:rPr lang="en-US" dirty="0" smtClean="0"/>
              <a:t>Create, Lead, Invent, Volunteer</a:t>
            </a:r>
            <a:endParaRPr lang="en-US" dirty="0"/>
          </a:p>
        </p:txBody>
      </p:sp>
    </p:spTree>
    <p:extLst>
      <p:ext uri="{BB962C8B-B14F-4D97-AF65-F5344CB8AC3E}">
        <p14:creationId xmlns:p14="http://schemas.microsoft.com/office/powerpoint/2010/main" val="3299908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000"/>
            <a:ext cx="7467600" cy="1143000"/>
          </a:xfrm>
        </p:spPr>
        <p:txBody>
          <a:bodyPr/>
          <a:lstStyle/>
          <a:p>
            <a:r>
              <a:rPr lang="en-US" dirty="0" smtClean="0"/>
              <a:t>Student Examples of Community piece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209800"/>
            <a:ext cx="2844800" cy="2133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762500" y="1638300"/>
            <a:ext cx="4572000" cy="3429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56600" y="1828200"/>
            <a:ext cx="4262400" cy="3196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100383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a:t>
            </a:r>
            <a:endParaRPr lang="en-US" dirty="0"/>
          </a:p>
        </p:txBody>
      </p:sp>
      <p:sp>
        <p:nvSpPr>
          <p:cNvPr id="3" name="Content Placeholder 2"/>
          <p:cNvSpPr>
            <a:spLocks noGrp="1"/>
          </p:cNvSpPr>
          <p:nvPr>
            <p:ph sz="quarter" idx="1"/>
          </p:nvPr>
        </p:nvSpPr>
        <p:spPr/>
        <p:txBody>
          <a:bodyPr>
            <a:normAutofit fontScale="92500"/>
          </a:bodyPr>
          <a:lstStyle/>
          <a:p>
            <a:pPr fontAlgn="base"/>
            <a:r>
              <a:rPr lang="en-US" dirty="0">
                <a:solidFill>
                  <a:srgbClr val="FF0000"/>
                </a:solidFill>
              </a:rPr>
              <a:t>An independent novel, weekly journals, and presentation over the novel</a:t>
            </a:r>
          </a:p>
          <a:p>
            <a:pPr fontAlgn="base"/>
            <a:r>
              <a:rPr lang="en-US" dirty="0">
                <a:solidFill>
                  <a:schemeClr val="accent2">
                    <a:lumMod val="75000"/>
                  </a:schemeClr>
                </a:solidFill>
              </a:rPr>
              <a:t>A research essay</a:t>
            </a:r>
          </a:p>
          <a:p>
            <a:pPr lvl="1" fontAlgn="base"/>
            <a:r>
              <a:rPr lang="en-US" sz="2400" dirty="0">
                <a:solidFill>
                  <a:schemeClr val="accent2">
                    <a:lumMod val="75000"/>
                  </a:schemeClr>
                </a:solidFill>
              </a:rPr>
              <a:t>Researching and using sources from MEL database</a:t>
            </a:r>
          </a:p>
          <a:p>
            <a:pPr lvl="1" fontAlgn="base"/>
            <a:r>
              <a:rPr lang="en-US" sz="2400" dirty="0">
                <a:solidFill>
                  <a:schemeClr val="accent2">
                    <a:lumMod val="75000"/>
                  </a:schemeClr>
                </a:solidFill>
              </a:rPr>
              <a:t>Completing an essay in APA format</a:t>
            </a:r>
          </a:p>
          <a:p>
            <a:pPr fontAlgn="base"/>
            <a:r>
              <a:rPr lang="en-US" dirty="0">
                <a:solidFill>
                  <a:schemeClr val="accent2">
                    <a:lumMod val="75000"/>
                  </a:schemeClr>
                </a:solidFill>
              </a:rPr>
              <a:t>A project involving the community, planning and organizing an event or activity, and/or job shadowing</a:t>
            </a:r>
          </a:p>
          <a:p>
            <a:pPr fontAlgn="base"/>
            <a:r>
              <a:rPr lang="en-US" dirty="0"/>
              <a:t>An oral presentation with visual support based upon the research paper and the project</a:t>
            </a:r>
          </a:p>
          <a:p>
            <a:pPr fontAlgn="base"/>
            <a:r>
              <a:rPr lang="en-US" dirty="0"/>
              <a:t>A student written self-evaluation</a:t>
            </a:r>
          </a:p>
          <a:p>
            <a:pPr fontAlgn="base"/>
            <a:r>
              <a:rPr lang="en-US" dirty="0"/>
              <a:t>A static </a:t>
            </a:r>
            <a:r>
              <a:rPr lang="en-US" dirty="0" smtClean="0"/>
              <a:t>display</a:t>
            </a:r>
            <a:endParaRPr lang="en-US" dirty="0"/>
          </a:p>
        </p:txBody>
      </p:sp>
    </p:spTree>
    <p:extLst>
      <p:ext uri="{BB962C8B-B14F-4D97-AF65-F5344CB8AC3E}">
        <p14:creationId xmlns:p14="http://schemas.microsoft.com/office/powerpoint/2010/main" val="234530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000"/>
            <a:ext cx="7467600" cy="1143000"/>
          </a:xfrm>
        </p:spPr>
        <p:txBody>
          <a:bodyPr/>
          <a:lstStyle/>
          <a:p>
            <a:r>
              <a:rPr lang="en-US" dirty="0" smtClean="0"/>
              <a:t>Student Examples of Community piece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495851" y="3126300"/>
            <a:ext cx="4264800" cy="3198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212" y="1694737"/>
            <a:ext cx="3765900" cy="28244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3737" y="990600"/>
            <a:ext cx="3581400" cy="3581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51945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000"/>
            <a:ext cx="7467600" cy="1143000"/>
          </a:xfrm>
        </p:spPr>
        <p:txBody>
          <a:bodyPr/>
          <a:lstStyle/>
          <a:p>
            <a:r>
              <a:rPr lang="en-US" dirty="0" smtClean="0"/>
              <a:t>Student Examples of Community piece</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34" y="2667000"/>
            <a:ext cx="3345062" cy="4491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9913" y="2667000"/>
            <a:ext cx="3244087" cy="4491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4058" y="3810000"/>
            <a:ext cx="4290393" cy="3576600"/>
          </a:xfrm>
          <a:prstGeom prst="ellipse">
            <a:avLst/>
          </a:prstGeom>
          <a:ln>
            <a:noFill/>
          </a:ln>
          <a:effectLst>
            <a:softEdge rad="112500"/>
          </a:effectLst>
        </p:spPr>
      </p:pic>
    </p:spTree>
    <p:extLst>
      <p:ext uri="{BB962C8B-B14F-4D97-AF65-F5344CB8AC3E}">
        <p14:creationId xmlns:p14="http://schemas.microsoft.com/office/powerpoint/2010/main" val="2463984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2717" y="830017"/>
            <a:ext cx="5080000" cy="3810000"/>
          </a:xfrm>
          <a:prstGeom prst="ellipse">
            <a:avLst/>
          </a:prstGeom>
          <a:ln>
            <a:noFill/>
          </a:ln>
          <a:effectLst>
            <a:softEdge rad="112500"/>
          </a:effectLst>
        </p:spPr>
      </p:pic>
      <p:sp>
        <p:nvSpPr>
          <p:cNvPr id="2" name="Title 1"/>
          <p:cNvSpPr>
            <a:spLocks noGrp="1"/>
          </p:cNvSpPr>
          <p:nvPr>
            <p:ph type="title"/>
          </p:nvPr>
        </p:nvSpPr>
        <p:spPr>
          <a:xfrm>
            <a:off x="457200" y="81000"/>
            <a:ext cx="7467600" cy="1143000"/>
          </a:xfrm>
        </p:spPr>
        <p:txBody>
          <a:bodyPr/>
          <a:lstStyle/>
          <a:p>
            <a:r>
              <a:rPr lang="en-US" dirty="0" smtClean="0"/>
              <a:t>Student Examples of Community piece</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8338" y="3845700"/>
            <a:ext cx="2971913" cy="302203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09275" y="1623541"/>
            <a:ext cx="3274200" cy="245565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2717" y="116700"/>
            <a:ext cx="2097563" cy="37290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99" y="3598334"/>
            <a:ext cx="2452050" cy="32694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2943689" y="3696939"/>
            <a:ext cx="2745120" cy="3660160"/>
          </a:xfrm>
          <a:prstGeom prst="rect">
            <a:avLst/>
          </a:prstGeom>
        </p:spPr>
      </p:pic>
    </p:spTree>
    <p:extLst>
      <p:ext uri="{BB962C8B-B14F-4D97-AF65-F5344CB8AC3E}">
        <p14:creationId xmlns:p14="http://schemas.microsoft.com/office/powerpoint/2010/main" val="784351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Evaluation of senior project</a:t>
            </a:r>
            <a:endParaRPr lang="en-US" dirty="0"/>
          </a:p>
        </p:txBody>
      </p:sp>
      <p:sp>
        <p:nvSpPr>
          <p:cNvPr id="3" name="Content Placeholder 2"/>
          <p:cNvSpPr>
            <a:spLocks noGrp="1"/>
          </p:cNvSpPr>
          <p:nvPr>
            <p:ph sz="quarter" idx="1"/>
          </p:nvPr>
        </p:nvSpPr>
        <p:spPr/>
        <p:txBody>
          <a:bodyPr>
            <a:normAutofit fontScale="92500" lnSpcReduction="10000"/>
          </a:bodyPr>
          <a:lstStyle/>
          <a:p>
            <a:pPr fontAlgn="base"/>
            <a:r>
              <a:rPr lang="en-US" dirty="0"/>
              <a:t>A common rubric will be used to provide feedback and evaluation of the written research paper:  </a:t>
            </a:r>
            <a:r>
              <a:rPr lang="en-US" b="1" dirty="0"/>
              <a:t>This evaluation will be completed in the second trimester of senior English. </a:t>
            </a:r>
            <a:endParaRPr lang="en-US" dirty="0"/>
          </a:p>
          <a:p>
            <a:pPr fontAlgn="base"/>
            <a:r>
              <a:rPr lang="en-US" dirty="0"/>
              <a:t>A common rubric for use by the panel will provide feedback and evaluation of the presentation:  </a:t>
            </a:r>
            <a:r>
              <a:rPr lang="en-US" b="1" dirty="0"/>
              <a:t>This evaluation will be completed in the final weeks of the third trimester.</a:t>
            </a:r>
            <a:endParaRPr lang="en-US" dirty="0"/>
          </a:p>
          <a:p>
            <a:pPr lvl="1" fontAlgn="base"/>
            <a:r>
              <a:rPr lang="en-US" sz="2400" dirty="0"/>
              <a:t>The panel is yet to be determined but ideally it will be composed of three individuals including one language arts teacher, one non-language arts professional, and one community member.  </a:t>
            </a:r>
          </a:p>
          <a:p>
            <a:pPr fontAlgn="base"/>
            <a:r>
              <a:rPr lang="en-US" dirty="0"/>
              <a:t>Students will write a reflection about the experience of designing and constructing a senior p</a:t>
            </a:r>
          </a:p>
          <a:p>
            <a:endParaRPr lang="en-US" dirty="0"/>
          </a:p>
        </p:txBody>
      </p:sp>
    </p:spTree>
    <p:extLst>
      <p:ext uri="{BB962C8B-B14F-4D97-AF65-F5344CB8AC3E}">
        <p14:creationId xmlns:p14="http://schemas.microsoft.com/office/powerpoint/2010/main" val="1679953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Topic Obesity (passionate about fighting obesity)</a:t>
            </a:r>
          </a:p>
          <a:p>
            <a:r>
              <a:rPr lang="en-US" dirty="0"/>
              <a:t>Book </a:t>
            </a:r>
            <a:r>
              <a:rPr lang="en-US" dirty="0" smtClean="0"/>
              <a:t>– Butter</a:t>
            </a:r>
          </a:p>
          <a:p>
            <a:pPr lvl="1"/>
            <a:r>
              <a:rPr lang="en-US" dirty="0"/>
              <a:t>A lonely obese boy everyone calls "Butter" is about to make history. He is going to eat himself to death-live on the Internet-and everyone is invited to watch. When he first makes the announcement online to his classmates, Butter expects pity, insults, and possibly sheer indifference. What he gets are morbid cheerleaders rallying around his deadly plan. Yet as their dark encouragement grows, it begins to feel a lot like popularity. And that feels good. But what happens when Butter reaches his suicide deadline? Can he live with the fallout if he doesn't go through with his plans?</a:t>
            </a:r>
            <a:br>
              <a:rPr lang="en-US" dirty="0"/>
            </a:br>
            <a:r>
              <a:rPr lang="en-US" dirty="0"/>
              <a:t/>
            </a:r>
            <a:br>
              <a:rPr lang="en-US" dirty="0"/>
            </a:br>
            <a:r>
              <a:rPr lang="en-US" dirty="0"/>
              <a:t>With a deft hand, E.J. Lange allows readers to identify with both the bullies and the bullied in this all-consuming look at one teen's battle with himself. </a:t>
            </a:r>
          </a:p>
          <a:p>
            <a:r>
              <a:rPr lang="en-US" dirty="0"/>
              <a:t>Research obesity in the nation (including problems and solutions)</a:t>
            </a:r>
          </a:p>
          <a:p>
            <a:r>
              <a:rPr lang="en-US" dirty="0"/>
              <a:t>Lead an exercise class (planning and/or organizing an event)</a:t>
            </a:r>
          </a:p>
          <a:p>
            <a:r>
              <a:rPr lang="en-US" dirty="0"/>
              <a:t>Get donations for a </a:t>
            </a:r>
            <a:r>
              <a:rPr lang="en-US" dirty="0">
                <a:hlinkClick r:id="rId2"/>
              </a:rPr>
              <a:t>campaign that fights obesity </a:t>
            </a:r>
            <a:r>
              <a:rPr lang="en-US" dirty="0"/>
              <a:t>(or have students buy a bracelet/bake sale/etc.)Encourage and get members of community to sign up for a physical activity (fighting pie run)</a:t>
            </a:r>
          </a:p>
          <a:p>
            <a:r>
              <a:rPr lang="en-US" dirty="0"/>
              <a:t>Job shadow a dietician, weight watchers employee, gym teacher </a:t>
            </a:r>
            <a:r>
              <a:rPr lang="en-US" dirty="0" smtClean="0"/>
              <a:t>etc</a:t>
            </a:r>
            <a:r>
              <a:rPr lang="en-US" dirty="0"/>
              <a:t>. </a:t>
            </a:r>
          </a:p>
          <a:p>
            <a:endParaRPr lang="en-US" dirty="0"/>
          </a:p>
        </p:txBody>
      </p:sp>
    </p:spTree>
    <p:extLst>
      <p:ext uri="{BB962C8B-B14F-4D97-AF65-F5344CB8AC3E}">
        <p14:creationId xmlns:p14="http://schemas.microsoft.com/office/powerpoint/2010/main" val="3424820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mlive.com/home/mlive-media/width600/img/saginawnews_impact/photo/jnsrealityhighjpg-6654100ff612d96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962400" y="1981200"/>
            <a:ext cx="4876800"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quarter" idx="1"/>
          </p:nvPr>
        </p:nvSpPr>
        <p:spPr/>
        <p:txBody>
          <a:bodyPr>
            <a:normAutofit/>
          </a:bodyPr>
          <a:lstStyle/>
          <a:p>
            <a:r>
              <a:rPr lang="en-US" dirty="0" smtClean="0"/>
              <a:t>Challenges high </a:t>
            </a:r>
            <a:r>
              <a:rPr lang="en-US" dirty="0"/>
              <a:t>s</a:t>
            </a:r>
            <a:r>
              <a:rPr lang="en-US" dirty="0" smtClean="0"/>
              <a:t>chool students face: homework, peer pressure, time management etc. (they are unprepared)</a:t>
            </a:r>
          </a:p>
          <a:p>
            <a:r>
              <a:rPr lang="en-US" dirty="0" smtClean="0"/>
              <a:t>Book –</a:t>
            </a:r>
          </a:p>
          <a:p>
            <a:r>
              <a:rPr lang="en-US" dirty="0" smtClean="0"/>
              <a:t>Research serious topic high school students face, why and how they can be more prepared, problems </a:t>
            </a:r>
          </a:p>
          <a:p>
            <a:r>
              <a:rPr lang="en-US" dirty="0" smtClean="0">
                <a:hlinkClick r:id="rId3"/>
              </a:rPr>
              <a:t>Reality High</a:t>
            </a:r>
            <a:endParaRPr lang="en-US" dirty="0" smtClean="0"/>
          </a:p>
          <a:p>
            <a:pPr lvl="1"/>
            <a:r>
              <a:rPr lang="en-US" dirty="0" smtClean="0">
                <a:hlinkClick r:id="rId4"/>
              </a:rPr>
              <a:t>This is what came of it</a:t>
            </a:r>
            <a:endParaRPr lang="en-US" dirty="0" smtClean="0"/>
          </a:p>
          <a:p>
            <a:r>
              <a:rPr lang="en-US" dirty="0" smtClean="0"/>
              <a:t>Job </a:t>
            </a:r>
            <a:r>
              <a:rPr lang="en-US" dirty="0"/>
              <a:t>shadow a </a:t>
            </a:r>
            <a:r>
              <a:rPr lang="en-US" dirty="0" smtClean="0"/>
              <a:t>youth leader, high school counselor, social worker, etc.</a:t>
            </a:r>
            <a:endParaRPr lang="en-US" dirty="0"/>
          </a:p>
        </p:txBody>
      </p:sp>
    </p:spTree>
    <p:extLst>
      <p:ext uri="{BB962C8B-B14F-4D97-AF65-F5344CB8AC3E}">
        <p14:creationId xmlns:p14="http://schemas.microsoft.com/office/powerpoint/2010/main" val="908477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 project</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a:t>This project will demonstrate students’ cumulative educational skills within a discipline of their choice.  The focus of this project may be derived from any of the four core content areas, or the visual, performing, or applied arts.  Students must consider their chosen career pathway when selecting a project focus area.</a:t>
            </a:r>
          </a:p>
          <a:p>
            <a:r>
              <a:rPr lang="en-US" dirty="0"/>
              <a:t/>
            </a:r>
            <a:br>
              <a:rPr lang="en-US" dirty="0"/>
            </a:br>
            <a:r>
              <a:rPr lang="en-US" dirty="0"/>
              <a:t>The goal of this project is also a demonstration of students’ independent research skills. This project will require a minimum of fifteen hours outside of class. Although this project will be monitored through ENGLISH, the paper and project will be completed independently and outside of regular class time.  Students must also find a mentor in the subject area of their topic.</a:t>
            </a:r>
          </a:p>
          <a:p>
            <a:pPr marL="0" indent="0">
              <a:buNone/>
            </a:pPr>
            <a:r>
              <a:rPr lang="en-US" dirty="0"/>
              <a:t/>
            </a:r>
            <a:br>
              <a:rPr lang="en-US" dirty="0"/>
            </a:br>
            <a:endParaRPr lang="en-US" dirty="0"/>
          </a:p>
        </p:txBody>
      </p:sp>
    </p:spTree>
    <p:extLst>
      <p:ext uri="{BB962C8B-B14F-4D97-AF65-F5344CB8AC3E}">
        <p14:creationId xmlns:p14="http://schemas.microsoft.com/office/powerpoint/2010/main" val="3420300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armada senior project</a:t>
            </a:r>
            <a:endParaRPr lang="en-US" dirty="0"/>
          </a:p>
        </p:txBody>
      </p:sp>
      <p:sp>
        <p:nvSpPr>
          <p:cNvPr id="3" name="Content Placeholder 2"/>
          <p:cNvSpPr>
            <a:spLocks noGrp="1"/>
          </p:cNvSpPr>
          <p:nvPr>
            <p:ph sz="quarter" idx="1"/>
          </p:nvPr>
        </p:nvSpPr>
        <p:spPr/>
        <p:txBody>
          <a:bodyPr>
            <a:normAutofit/>
          </a:bodyPr>
          <a:lstStyle/>
          <a:p>
            <a:r>
              <a:rPr lang="en-US" dirty="0"/>
              <a:t>The evaluation for this project will have five parts: </a:t>
            </a:r>
          </a:p>
          <a:p>
            <a:pPr lvl="1" fontAlgn="base"/>
            <a:r>
              <a:rPr lang="en-US" dirty="0"/>
              <a:t>Evaluation of weekly submission for the independent reading project and presentation</a:t>
            </a:r>
          </a:p>
          <a:p>
            <a:pPr lvl="1" fontAlgn="base"/>
            <a:r>
              <a:rPr lang="en-US" dirty="0"/>
              <a:t>Evaluation of the written paper by the senior English teacher</a:t>
            </a:r>
          </a:p>
          <a:p>
            <a:pPr lvl="1" fontAlgn="base"/>
            <a:r>
              <a:rPr lang="en-US" dirty="0"/>
              <a:t>Evaluation of the final presentation by a panel of </a:t>
            </a:r>
            <a:r>
              <a:rPr lang="en-US" dirty="0" smtClean="0"/>
              <a:t>evaluators/English Teacher</a:t>
            </a:r>
            <a:endParaRPr lang="en-US" dirty="0"/>
          </a:p>
          <a:p>
            <a:pPr lvl="1" fontAlgn="base"/>
            <a:r>
              <a:rPr lang="en-US" dirty="0"/>
              <a:t>Evaluation of the community project, planned and organized event or activity, and/or job shadow</a:t>
            </a:r>
          </a:p>
          <a:p>
            <a:pPr lvl="1" fontAlgn="base"/>
            <a:r>
              <a:rPr lang="en-US" dirty="0"/>
              <a:t>Evaluation of the student-written reflection of the total project by senior English teacher</a:t>
            </a:r>
          </a:p>
          <a:p>
            <a:endParaRPr lang="en-US" dirty="0"/>
          </a:p>
        </p:txBody>
      </p:sp>
    </p:spTree>
    <p:extLst>
      <p:ext uri="{BB962C8B-B14F-4D97-AF65-F5344CB8AC3E}">
        <p14:creationId xmlns:p14="http://schemas.microsoft.com/office/powerpoint/2010/main" val="2768239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must be completed to graduate</a:t>
            </a:r>
            <a:endParaRPr lang="en-US" dirty="0"/>
          </a:p>
        </p:txBody>
      </p:sp>
      <p:sp>
        <p:nvSpPr>
          <p:cNvPr id="3" name="Content Placeholder 2"/>
          <p:cNvSpPr>
            <a:spLocks noGrp="1"/>
          </p:cNvSpPr>
          <p:nvPr>
            <p:ph sz="quarter" idx="1"/>
          </p:nvPr>
        </p:nvSpPr>
        <p:spPr/>
        <p:txBody>
          <a:bodyPr/>
          <a:lstStyle/>
          <a:p>
            <a:r>
              <a:rPr lang="en-US" dirty="0"/>
              <a:t>The culminating senior project components </a:t>
            </a:r>
            <a:r>
              <a:rPr lang="en-US" b="1" dirty="0"/>
              <a:t>ARE</a:t>
            </a:r>
            <a:r>
              <a:rPr lang="en-US" dirty="0"/>
              <a:t> the final exam for the third trimester.  </a:t>
            </a:r>
            <a:endParaRPr lang="en-US" dirty="0" smtClean="0"/>
          </a:p>
          <a:p>
            <a:endParaRPr lang="en-US" dirty="0" smtClean="0"/>
          </a:p>
          <a:p>
            <a:pPr lvl="1"/>
            <a:r>
              <a:rPr lang="en-US" b="1" dirty="0" smtClean="0"/>
              <a:t>NO </a:t>
            </a:r>
            <a:r>
              <a:rPr lang="en-US" b="1" dirty="0"/>
              <a:t>WRITTEN PAPER = NO PRESENTATION.  </a:t>
            </a:r>
          </a:p>
          <a:p>
            <a:pPr lvl="1" fontAlgn="base"/>
            <a:r>
              <a:rPr lang="en-US" b="1" dirty="0"/>
              <a:t>NO PRESENTATION = NO FINAL EXAM.  </a:t>
            </a:r>
          </a:p>
          <a:p>
            <a:pPr lvl="1" fontAlgn="base"/>
            <a:r>
              <a:rPr lang="en-US" b="1" dirty="0"/>
              <a:t>NO FINAL EXAM = </a:t>
            </a:r>
            <a:r>
              <a:rPr lang="en-US" b="1" dirty="0" smtClean="0"/>
              <a:t>NO GRADE FOR SOME STANDARDS</a:t>
            </a:r>
            <a:endParaRPr lang="en-US" b="1" dirty="0"/>
          </a:p>
          <a:p>
            <a:pPr lvl="1" fontAlgn="base"/>
            <a:r>
              <a:rPr lang="en-US" b="1" dirty="0"/>
              <a:t>NO  </a:t>
            </a:r>
            <a:r>
              <a:rPr lang="en-US" b="1" dirty="0" smtClean="0"/>
              <a:t>GRADE FOR STANDARDS </a:t>
            </a:r>
            <a:r>
              <a:rPr lang="en-US" b="1" dirty="0" smtClean="0"/>
              <a:t>= DANGER OF FAILING AND NO GRADUATION</a:t>
            </a:r>
            <a:endParaRPr lang="en-US" b="1" dirty="0"/>
          </a:p>
          <a:p>
            <a:endParaRPr lang="en-US" dirty="0"/>
          </a:p>
        </p:txBody>
      </p:sp>
    </p:spTree>
    <p:extLst>
      <p:ext uri="{BB962C8B-B14F-4D97-AF65-F5344CB8AC3E}">
        <p14:creationId xmlns:p14="http://schemas.microsoft.com/office/powerpoint/2010/main" val="2310136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sz="quarter" idx="1"/>
          </p:nvPr>
        </p:nvSpPr>
        <p:spPr/>
        <p:txBody>
          <a:bodyPr>
            <a:normAutofit fontScale="62500" lnSpcReduction="20000"/>
          </a:bodyPr>
          <a:lstStyle/>
          <a:p>
            <a:r>
              <a:rPr lang="en-US" dirty="0" smtClean="0"/>
              <a:t>Trimester 1</a:t>
            </a:r>
          </a:p>
          <a:p>
            <a:pPr lvl="1"/>
            <a:r>
              <a:rPr lang="en-US" dirty="0" smtClean="0"/>
              <a:t>Topic selection</a:t>
            </a:r>
          </a:p>
          <a:p>
            <a:pPr lvl="1"/>
            <a:r>
              <a:rPr lang="en-US" dirty="0" smtClean="0"/>
              <a:t>Find a mentor</a:t>
            </a:r>
          </a:p>
          <a:p>
            <a:pPr lvl="1"/>
            <a:r>
              <a:rPr lang="en-US" dirty="0" smtClean="0"/>
              <a:t>Select a novel (read and complete weekly journals)</a:t>
            </a:r>
          </a:p>
          <a:p>
            <a:pPr lvl="1"/>
            <a:r>
              <a:rPr lang="en-US" dirty="0"/>
              <a:t>Topic and novel </a:t>
            </a:r>
            <a:r>
              <a:rPr lang="en-US" dirty="0" smtClean="0"/>
              <a:t>approval</a:t>
            </a:r>
          </a:p>
          <a:p>
            <a:pPr lvl="1"/>
            <a:r>
              <a:rPr lang="en-US" dirty="0" smtClean="0"/>
              <a:t>Novel presentation (3-5) minutes</a:t>
            </a:r>
            <a:r>
              <a:rPr lang="en-US" dirty="0"/>
              <a:t> </a:t>
            </a:r>
            <a:endParaRPr lang="en-US" dirty="0" smtClean="0"/>
          </a:p>
          <a:p>
            <a:pPr lvl="1"/>
            <a:r>
              <a:rPr lang="en-US" dirty="0" smtClean="0"/>
              <a:t>Introduction to APA formatting</a:t>
            </a:r>
          </a:p>
          <a:p>
            <a:pPr lvl="1"/>
            <a:r>
              <a:rPr lang="en-US" dirty="0" smtClean="0"/>
              <a:t>Begin research</a:t>
            </a:r>
          </a:p>
          <a:p>
            <a:pPr lvl="1"/>
            <a:r>
              <a:rPr lang="en-US" dirty="0" smtClean="0"/>
              <a:t>Students </a:t>
            </a:r>
            <a:r>
              <a:rPr lang="en-US" dirty="0"/>
              <a:t>final exam will be composed of their weekly IRP journals and the final presentation for the novel. </a:t>
            </a:r>
          </a:p>
          <a:p>
            <a:r>
              <a:rPr lang="en-US" dirty="0" smtClean="0"/>
              <a:t>Trimester 2</a:t>
            </a:r>
          </a:p>
          <a:p>
            <a:pPr lvl="1"/>
            <a:r>
              <a:rPr lang="en-US" dirty="0" smtClean="0"/>
              <a:t>APA Research </a:t>
            </a:r>
            <a:r>
              <a:rPr lang="en-US" dirty="0"/>
              <a:t>E</a:t>
            </a:r>
            <a:r>
              <a:rPr lang="en-US" dirty="0" smtClean="0"/>
              <a:t>ssay (February </a:t>
            </a:r>
            <a:r>
              <a:rPr lang="en-US" dirty="0"/>
              <a:t>22nd).  </a:t>
            </a:r>
            <a:endParaRPr lang="en-US" dirty="0" smtClean="0"/>
          </a:p>
          <a:p>
            <a:pPr lvl="1"/>
            <a:r>
              <a:rPr lang="en-US" dirty="0" smtClean="0"/>
              <a:t>Begin community involvement, leadership activity, and/or job shadows</a:t>
            </a:r>
          </a:p>
          <a:p>
            <a:pPr lvl="1"/>
            <a:r>
              <a:rPr lang="en-US" dirty="0"/>
              <a:t>Students final exam will </a:t>
            </a:r>
            <a:r>
              <a:rPr lang="en-US" dirty="0" smtClean="0"/>
              <a:t>be their APA Research Essay grade</a:t>
            </a:r>
          </a:p>
          <a:p>
            <a:r>
              <a:rPr lang="en-US" dirty="0" smtClean="0"/>
              <a:t>Trimester 3</a:t>
            </a:r>
          </a:p>
          <a:p>
            <a:pPr lvl="1"/>
            <a:r>
              <a:rPr lang="en-US" dirty="0" smtClean="0"/>
              <a:t>Continue with community project</a:t>
            </a:r>
          </a:p>
          <a:p>
            <a:pPr lvl="1"/>
            <a:r>
              <a:rPr lang="en-US" dirty="0" smtClean="0"/>
              <a:t>Attend and present for curriculum night (static visual aid)</a:t>
            </a:r>
          </a:p>
          <a:p>
            <a:pPr lvl="1"/>
            <a:r>
              <a:rPr lang="en-US" dirty="0" smtClean="0"/>
              <a:t>Self written evaluation</a:t>
            </a:r>
          </a:p>
          <a:p>
            <a:pPr lvl="1"/>
            <a:r>
              <a:rPr lang="en-US" dirty="0" smtClean="0"/>
              <a:t>Community, leadership activity/event, and/or jab shadow reflection</a:t>
            </a:r>
          </a:p>
          <a:p>
            <a:pPr lvl="1"/>
            <a:r>
              <a:rPr lang="en-US" dirty="0" smtClean="0"/>
              <a:t>Final presentation</a:t>
            </a:r>
          </a:p>
          <a:p>
            <a:pPr lvl="1"/>
            <a:r>
              <a:rPr lang="en-US" dirty="0" smtClean="0"/>
              <a:t>Students final exam will be the presentation grade,  self-written evaluation, and </a:t>
            </a:r>
            <a:r>
              <a:rPr lang="en-US" dirty="0"/>
              <a:t>Community, leadership activity/event, and/or jab shadow </a:t>
            </a:r>
            <a:r>
              <a:rPr lang="en-US" dirty="0" smtClean="0"/>
              <a:t>reflection</a:t>
            </a:r>
            <a:r>
              <a:rPr lang="en-US" dirty="0"/>
              <a:t/>
            </a:r>
            <a:br>
              <a:rPr lang="en-US" dirty="0"/>
            </a:br>
            <a:endParaRPr lang="en-US" dirty="0"/>
          </a:p>
        </p:txBody>
      </p:sp>
    </p:spTree>
    <p:extLst>
      <p:ext uri="{BB962C8B-B14F-4D97-AF65-F5344CB8AC3E}">
        <p14:creationId xmlns:p14="http://schemas.microsoft.com/office/powerpoint/2010/main" val="1149699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Paper: Big Idea</a:t>
            </a:r>
            <a:endParaRPr lang="en-US" dirty="0"/>
          </a:p>
        </p:txBody>
      </p:sp>
      <p:sp>
        <p:nvSpPr>
          <p:cNvPr id="3" name="Content Placeholder 2"/>
          <p:cNvSpPr>
            <a:spLocks noGrp="1"/>
          </p:cNvSpPr>
          <p:nvPr>
            <p:ph sz="quarter" idx="1"/>
          </p:nvPr>
        </p:nvSpPr>
        <p:spPr/>
        <p:txBody>
          <a:bodyPr/>
          <a:lstStyle/>
          <a:p>
            <a:r>
              <a:rPr lang="en-US" dirty="0"/>
              <a:t>Civic and personal responsibilities </a:t>
            </a:r>
            <a:endParaRPr lang="en-US" dirty="0" smtClean="0"/>
          </a:p>
          <a:p>
            <a:pPr lvl="1"/>
            <a:r>
              <a:rPr lang="en-US" dirty="0" smtClean="0"/>
              <a:t>Civic -- </a:t>
            </a:r>
            <a:r>
              <a:rPr lang="en-US" dirty="0"/>
              <a:t>relating to the duties or activities of people in relation to their town, city, or local area</a:t>
            </a:r>
            <a:r>
              <a:rPr lang="en-US" dirty="0" smtClean="0"/>
              <a:t>.</a:t>
            </a:r>
          </a:p>
          <a:p>
            <a:pPr lvl="1"/>
            <a:r>
              <a:rPr lang="en-US" dirty="0" smtClean="0"/>
              <a:t>What responsibilities do you have to yourself and the world around you</a:t>
            </a:r>
            <a:endParaRPr lang="en-US" dirty="0"/>
          </a:p>
        </p:txBody>
      </p:sp>
    </p:spTree>
    <p:extLst>
      <p:ext uri="{BB962C8B-B14F-4D97-AF65-F5344CB8AC3E}">
        <p14:creationId xmlns:p14="http://schemas.microsoft.com/office/powerpoint/2010/main" val="985190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Paper: </a:t>
            </a:r>
            <a:r>
              <a:rPr lang="en-US" dirty="0" smtClean="0"/>
              <a:t>Choose a theme</a:t>
            </a:r>
            <a:endParaRPr lang="en-US" dirty="0"/>
          </a:p>
        </p:txBody>
      </p:sp>
      <p:sp>
        <p:nvSpPr>
          <p:cNvPr id="3" name="Content Placeholder 2"/>
          <p:cNvSpPr>
            <a:spLocks noGrp="1"/>
          </p:cNvSpPr>
          <p:nvPr>
            <p:ph sz="quarter" idx="1"/>
          </p:nvPr>
        </p:nvSpPr>
        <p:spPr/>
        <p:txBody>
          <a:bodyPr/>
          <a:lstStyle/>
          <a:p>
            <a:endParaRPr lang="en-US" dirty="0"/>
          </a:p>
          <a:p>
            <a:pPr lvl="1" fontAlgn="base"/>
            <a:r>
              <a:rPr lang="en-US" sz="2400" dirty="0"/>
              <a:t>Leadership takes many forms</a:t>
            </a:r>
          </a:p>
          <a:p>
            <a:pPr lvl="1" fontAlgn="base"/>
            <a:r>
              <a:rPr lang="en-US" sz="2400" dirty="0"/>
              <a:t>Leadership begins with knowing and standing for what you believe in </a:t>
            </a:r>
          </a:p>
          <a:p>
            <a:pPr lvl="1" fontAlgn="base"/>
            <a:r>
              <a:rPr lang="en-US" sz="2400" dirty="0"/>
              <a:t>Taking a stand requires courage</a:t>
            </a:r>
          </a:p>
          <a:p>
            <a:pPr lvl="1" fontAlgn="base"/>
            <a:r>
              <a:rPr lang="en-US" sz="2400" dirty="0"/>
              <a:t>One person or group can make a difference</a:t>
            </a:r>
          </a:p>
          <a:p>
            <a:pPr lvl="1" fontAlgn="base"/>
            <a:r>
              <a:rPr lang="en-US" sz="2400" dirty="0"/>
              <a:t>Citizens of America have responsibilities to be part of the world community </a:t>
            </a:r>
          </a:p>
          <a:p>
            <a:pPr marL="0" indent="0">
              <a:buNone/>
            </a:pPr>
            <a:endParaRPr lang="en-US" dirty="0"/>
          </a:p>
        </p:txBody>
      </p:sp>
    </p:spTree>
    <p:extLst>
      <p:ext uri="{BB962C8B-B14F-4D97-AF65-F5344CB8AC3E}">
        <p14:creationId xmlns:p14="http://schemas.microsoft.com/office/powerpoint/2010/main" val="3579571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Research Paper: </a:t>
            </a:r>
            <a:r>
              <a:rPr lang="en-US" b="1" dirty="0"/>
              <a:t>Choose two or three essential </a:t>
            </a:r>
            <a:r>
              <a:rPr lang="en-US" b="1" dirty="0" smtClean="0"/>
              <a:t>questions</a:t>
            </a:r>
            <a:endParaRPr lang="en-US" dirty="0"/>
          </a:p>
        </p:txBody>
      </p:sp>
      <p:sp>
        <p:nvSpPr>
          <p:cNvPr id="3" name="Content Placeholder 2"/>
          <p:cNvSpPr>
            <a:spLocks noGrp="1"/>
          </p:cNvSpPr>
          <p:nvPr>
            <p:ph sz="quarter" idx="1"/>
          </p:nvPr>
        </p:nvSpPr>
        <p:spPr/>
        <p:txBody>
          <a:bodyPr>
            <a:normAutofit lnSpcReduction="10000"/>
          </a:bodyPr>
          <a:lstStyle/>
          <a:p>
            <a:endParaRPr lang="en-US" dirty="0"/>
          </a:p>
          <a:p>
            <a:pPr lvl="1" fontAlgn="base"/>
            <a:r>
              <a:rPr lang="en-US" sz="2400" dirty="0"/>
              <a:t>What responsibilities do I have to society?</a:t>
            </a:r>
          </a:p>
          <a:p>
            <a:pPr lvl="1" fontAlgn="base"/>
            <a:r>
              <a:rPr lang="en-US" sz="2400" dirty="0"/>
              <a:t>How can I effectively articulate my opinions and perspectives?</a:t>
            </a:r>
          </a:p>
          <a:p>
            <a:pPr lvl="1" fontAlgn="base"/>
            <a:r>
              <a:rPr lang="en-US" sz="2400" dirty="0"/>
              <a:t>What leadership qualities have I developed?</a:t>
            </a:r>
          </a:p>
          <a:p>
            <a:pPr lvl="1" fontAlgn="base"/>
            <a:r>
              <a:rPr lang="en-US" sz="2400" dirty="0"/>
              <a:t>What qualities define a good world citizen?</a:t>
            </a:r>
          </a:p>
          <a:p>
            <a:pPr lvl="1" fontAlgn="base"/>
            <a:r>
              <a:rPr lang="en-US" sz="2400" dirty="0"/>
              <a:t>How can I create the world in which I want to live?</a:t>
            </a:r>
          </a:p>
          <a:p>
            <a:pPr lvl="1" fontAlgn="base"/>
            <a:r>
              <a:rPr lang="en-US" sz="2400" dirty="0"/>
              <a:t>How can I use my talents to create new opportunities for myself and others?</a:t>
            </a:r>
          </a:p>
          <a:p>
            <a:pPr lvl="1" fontAlgn="base"/>
            <a:r>
              <a:rPr lang="en-US" sz="2400" dirty="0"/>
              <a:t>How can I make an important contribution to the world?</a:t>
            </a:r>
          </a:p>
          <a:p>
            <a:pPr marL="0" indent="0">
              <a:buNone/>
            </a:pPr>
            <a:endParaRPr lang="en-US" dirty="0"/>
          </a:p>
        </p:txBody>
      </p:sp>
    </p:spTree>
    <p:extLst>
      <p:ext uri="{BB962C8B-B14F-4D97-AF65-F5344CB8AC3E}">
        <p14:creationId xmlns:p14="http://schemas.microsoft.com/office/powerpoint/2010/main" val="35339506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150</TotalTime>
  <Words>1071</Words>
  <Application>Microsoft Office PowerPoint</Application>
  <PresentationFormat>On-screen Show (4:3)</PresentationFormat>
  <Paragraphs>154</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Century Schoolbook</vt:lpstr>
      <vt:lpstr>Wingdings</vt:lpstr>
      <vt:lpstr>Wingdings 2</vt:lpstr>
      <vt:lpstr>Oriel</vt:lpstr>
      <vt:lpstr>College Prep </vt:lpstr>
      <vt:lpstr>Components</vt:lpstr>
      <vt:lpstr>Senior project</vt:lpstr>
      <vt:lpstr>Evaluation of armada senior project</vt:lpstr>
      <vt:lpstr>Project must be completed to graduate</vt:lpstr>
      <vt:lpstr>Timeline</vt:lpstr>
      <vt:lpstr>Research Paper: Big Idea</vt:lpstr>
      <vt:lpstr>Research Paper: Choose a theme</vt:lpstr>
      <vt:lpstr>Research Paper: Choose two or three essential questions</vt:lpstr>
      <vt:lpstr>Anchor text</vt:lpstr>
      <vt:lpstr>Time management</vt:lpstr>
      <vt:lpstr>Research Essay</vt:lpstr>
      <vt:lpstr>Involve the community</vt:lpstr>
      <vt:lpstr>Written reflection of your experience with the senior project</vt:lpstr>
      <vt:lpstr>Final Presentation</vt:lpstr>
      <vt:lpstr>Community Piece: Get Involved</vt:lpstr>
      <vt:lpstr>Create, Lead, Invent, Volunteer</vt:lpstr>
      <vt:lpstr>Create, Lead, Invent, Volunteer</vt:lpstr>
      <vt:lpstr>Student Examples of Community piece</vt:lpstr>
      <vt:lpstr>Student Examples of Community piece</vt:lpstr>
      <vt:lpstr>Student Examples of Community piece</vt:lpstr>
      <vt:lpstr>Student Examples of Community piece</vt:lpstr>
      <vt:lpstr>Evaluation of senior project</vt:lpstr>
      <vt:lpstr>Example</vt:lpstr>
      <vt:lpstr>Example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Prep</dc:title>
  <dc:creator>Browe, Karly</dc:creator>
  <cp:lastModifiedBy>Kevin</cp:lastModifiedBy>
  <cp:revision>11</cp:revision>
  <dcterms:created xsi:type="dcterms:W3CDTF">2018-09-04T15:37:01Z</dcterms:created>
  <dcterms:modified xsi:type="dcterms:W3CDTF">2019-08-27T11:31:56Z</dcterms:modified>
</cp:coreProperties>
</file>