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6"/>
  </p:notesMasterIdLst>
  <p:sldIdLst>
    <p:sldId id="284" r:id="rId2"/>
    <p:sldId id="428" r:id="rId3"/>
    <p:sldId id="426" r:id="rId4"/>
    <p:sldId id="434" r:id="rId5"/>
    <p:sldId id="432" r:id="rId6"/>
    <p:sldId id="435" r:id="rId7"/>
    <p:sldId id="431" r:id="rId8"/>
    <p:sldId id="440" r:id="rId9"/>
    <p:sldId id="439" r:id="rId10"/>
    <p:sldId id="438" r:id="rId11"/>
    <p:sldId id="437" r:id="rId12"/>
    <p:sldId id="436" r:id="rId13"/>
    <p:sldId id="425" r:id="rId14"/>
    <p:sldId id="442" r:id="rId15"/>
    <p:sldId id="460" r:id="rId16"/>
    <p:sldId id="459" r:id="rId17"/>
    <p:sldId id="458" r:id="rId18"/>
    <p:sldId id="457" r:id="rId19"/>
    <p:sldId id="456" r:id="rId20"/>
    <p:sldId id="455" r:id="rId21"/>
    <p:sldId id="463" r:id="rId22"/>
    <p:sldId id="462" r:id="rId23"/>
    <p:sldId id="461" r:id="rId24"/>
    <p:sldId id="447" r:id="rId25"/>
    <p:sldId id="446" r:id="rId26"/>
    <p:sldId id="445" r:id="rId27"/>
    <p:sldId id="444" r:id="rId28"/>
    <p:sldId id="443" r:id="rId29"/>
    <p:sldId id="441" r:id="rId30"/>
    <p:sldId id="449" r:id="rId31"/>
    <p:sldId id="453" r:id="rId32"/>
    <p:sldId id="452" r:id="rId33"/>
    <p:sldId id="450" r:id="rId34"/>
    <p:sldId id="451" r:id="rId35"/>
    <p:sldId id="411" r:id="rId36"/>
    <p:sldId id="336" r:id="rId37"/>
    <p:sldId id="419" r:id="rId38"/>
    <p:sldId id="418" r:id="rId39"/>
    <p:sldId id="417" r:id="rId40"/>
    <p:sldId id="416" r:id="rId41"/>
    <p:sldId id="415" r:id="rId42"/>
    <p:sldId id="413" r:id="rId43"/>
    <p:sldId id="423" r:id="rId44"/>
    <p:sldId id="422" r:id="rId45"/>
    <p:sldId id="421" r:id="rId46"/>
    <p:sldId id="420" r:id="rId47"/>
    <p:sldId id="424" r:id="rId48"/>
    <p:sldId id="365" r:id="rId49"/>
    <p:sldId id="366" r:id="rId50"/>
    <p:sldId id="367" r:id="rId51"/>
    <p:sldId id="368" r:id="rId52"/>
    <p:sldId id="369" r:id="rId53"/>
    <p:sldId id="391" r:id="rId54"/>
    <p:sldId id="46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FFF"/>
    <a:srgbClr val="FFFF00"/>
    <a:srgbClr val="FF9900"/>
    <a:srgbClr val="FF0000"/>
    <a:srgbClr val="660066"/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87016" autoAdjust="0"/>
  </p:normalViewPr>
  <p:slideViewPr>
    <p:cSldViewPr>
      <p:cViewPr varScale="1">
        <p:scale>
          <a:sx n="77" d="100"/>
          <a:sy n="77" d="100"/>
        </p:scale>
        <p:origin x="15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1613B-0D2A-4D0F-B9CD-5EB75B21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8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B169F-FE36-4D5F-93D5-EABDE19D3749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9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0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7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8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4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5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7Ii2RcFYT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2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</a:t>
            </a:r>
            <a:r>
              <a:rPr lang="en-US" altLang="en-US" sz="3600" b="1" u="sng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: Rapport</a:t>
            </a:r>
            <a:endParaRPr lang="en-US" alt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stemflower.weebly.com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</a:t>
            </a:r>
            <a:endParaRPr lang="en-US" altLang="en-US" sz="4000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Foundations of effective teaching  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How do we breed successful citizens, supportive spouses, and positive parents?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persuasive essays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graphing slope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diagrams of animal cells</a:t>
            </a:r>
          </a:p>
        </p:txBody>
      </p:sp>
    </p:spTree>
    <p:extLst>
      <p:ext uri="{BB962C8B-B14F-4D97-AF65-F5344CB8AC3E}">
        <p14:creationId xmlns:p14="http://schemas.microsoft.com/office/powerpoint/2010/main" val="6642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How do we breed successful citizens, supportive spouses, and positive parents?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persuasive essays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graphing slope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diagrams of animal cells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maps of East Asia</a:t>
            </a:r>
          </a:p>
        </p:txBody>
      </p:sp>
    </p:spTree>
    <p:extLst>
      <p:ext uri="{BB962C8B-B14F-4D97-AF65-F5344CB8AC3E}">
        <p14:creationId xmlns:p14="http://schemas.microsoft.com/office/powerpoint/2010/main" val="29658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How do we breed successful citizens, supportive spouses and positive parents?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persuasive essays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graphing slope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diagrams of animal cells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maps of East Asia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3414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are some ways that you already build culture and rapport in your room? 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068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@</a:t>
            </a:r>
            <a:r>
              <a:rPr lang="en-US" sz="4000" dirty="0" err="1" smtClean="0"/>
              <a:t>stemflowerlc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#</a:t>
            </a:r>
            <a:r>
              <a:rPr lang="en-US" sz="4000" dirty="0" err="1" smtClean="0"/>
              <a:t>sflearn</a:t>
            </a:r>
            <a:endParaRPr lang="en-US" sz="40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</p:txBody>
      </p:sp>
    </p:spTree>
    <p:extLst>
      <p:ext uri="{BB962C8B-B14F-4D97-AF65-F5344CB8AC3E}">
        <p14:creationId xmlns:p14="http://schemas.microsoft.com/office/powerpoint/2010/main" val="6448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</p:txBody>
      </p:sp>
    </p:spTree>
    <p:extLst>
      <p:ext uri="{BB962C8B-B14F-4D97-AF65-F5344CB8AC3E}">
        <p14:creationId xmlns:p14="http://schemas.microsoft.com/office/powerpoint/2010/main" val="29379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</p:txBody>
      </p:sp>
    </p:spTree>
    <p:extLst>
      <p:ext uri="{BB962C8B-B14F-4D97-AF65-F5344CB8AC3E}">
        <p14:creationId xmlns:p14="http://schemas.microsoft.com/office/powerpoint/2010/main" val="11828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</p:txBody>
      </p:sp>
    </p:spTree>
    <p:extLst>
      <p:ext uri="{BB962C8B-B14F-4D97-AF65-F5344CB8AC3E}">
        <p14:creationId xmlns:p14="http://schemas.microsoft.com/office/powerpoint/2010/main" val="22845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Bulletin Board of students’ “icons</a:t>
            </a:r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”</a:t>
            </a:r>
            <a:endParaRPr lang="en-US" dirty="0">
              <a:solidFill>
                <a:schemeClr val="tx2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Bulletin Board of students’ “icons”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$20 </a:t>
            </a:r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value</a:t>
            </a:r>
            <a:endParaRPr lang="en-US" dirty="0">
              <a:solidFill>
                <a:schemeClr val="tx2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033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Initially 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attributed to Peter Drucker, and popularized by Mark Fields of Ford Motor Company, the mantra “Culture eats strategy for breakfast,” </a:t>
            </a:r>
            <a:r>
              <a:rPr lang="en-US" sz="48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rings true in classrooms everyday.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Bulletin Board of students’ “icons”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$20 value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Big Questions: on cards, spectrum speed dating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Bulletin Board of students’ “icons”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$20 value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Big Questions: on cards, spectrum speed dating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you in? Circle, step in, discuss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</a:p>
        </p:txBody>
      </p:sp>
    </p:spTree>
    <p:extLst>
      <p:ext uri="{BB962C8B-B14F-4D97-AF65-F5344CB8AC3E}">
        <p14:creationId xmlns:p14="http://schemas.microsoft.com/office/powerpoint/2010/main" val="11934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Bulletin Board of students’ “icons”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$20 value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Big Questions: on cards, spectrum speed dating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you in? Circle, step in, discuss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</a:p>
          <a:p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Take it back: perspective and empathy builder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</a:p>
        </p:txBody>
      </p:sp>
    </p:spTree>
    <p:extLst>
      <p:ext uri="{BB962C8B-B14F-4D97-AF65-F5344CB8AC3E}">
        <p14:creationId xmlns:p14="http://schemas.microsoft.com/office/powerpoint/2010/main" val="12795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152400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Rapport Activities</a:t>
            </a:r>
            <a:endParaRPr lang="en-US" sz="40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" y="71596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“First Days of School” by Harry Wong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Alliterative Adjective: Feisty Foster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Truths: black belt and CDL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Everyone &amp; No one: bald and OCD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Bulletin Board of students’ “icons”</a:t>
            </a:r>
          </a:p>
          <a:p>
            <a:r>
              <a:rPr lang="en-US" dirty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$20 value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Big Questions: on cards, spectrum speed dating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you in? Circle, step in, discuss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</a:p>
          <a:p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Take it back: perspective and empathy builder </a:t>
            </a:r>
            <a:r>
              <a:rPr lang="en-US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13)</a:t>
            </a:r>
          </a:p>
          <a:p>
            <a:r>
              <a:rPr lang="en-US" dirty="0" smtClean="0">
                <a:solidFill>
                  <a:schemeClr val="tx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That’s Me: Images/Quotes, stand up and explain</a:t>
            </a:r>
          </a:p>
        </p:txBody>
      </p:sp>
    </p:spTree>
    <p:extLst>
      <p:ext uri="{BB962C8B-B14F-4D97-AF65-F5344CB8AC3E}">
        <p14:creationId xmlns:p14="http://schemas.microsoft.com/office/powerpoint/2010/main" val="807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7734557" cy="77984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548437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718866" cy="106434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700837" cy="51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1042151" cy="139817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9" y="685800"/>
            <a:ext cx="818995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0" y="1066800"/>
            <a:ext cx="831819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Multiple Armada teachers are in the hall between every class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25684" r="22797" b="15130"/>
          <a:stretch/>
        </p:blipFill>
        <p:spPr>
          <a:xfrm>
            <a:off x="229316" y="1676400"/>
            <a:ext cx="3085383" cy="44196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2222" r="21111" b="29260"/>
          <a:stretch/>
        </p:blipFill>
        <p:spPr>
          <a:xfrm rot="5400000">
            <a:off x="2362199" y="2869097"/>
            <a:ext cx="4419602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37455" r="31802" b="10954"/>
          <a:stretch/>
        </p:blipFill>
        <p:spPr>
          <a:xfrm rot="5400000">
            <a:off x="5010149" y="2455796"/>
            <a:ext cx="4419602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0"/>
            <a:ext cx="7848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Each class is “hello” and mantra</a:t>
            </a:r>
            <a:endParaRPr lang="en-US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5791200"/>
          </a:xfrm>
        </p:spPr>
        <p:txBody>
          <a:bodyPr/>
          <a:lstStyle/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Fail Forward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Grit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Learning </a:t>
            </a:r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 grade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Feed good wolf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Acceptance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Just because we can…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4"/>
          <a:stretch/>
        </p:blipFill>
        <p:spPr>
          <a:xfrm>
            <a:off x="4686301" y="1371600"/>
            <a:ext cx="4267199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Why did that lesson not work? 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130"/>
            <a:ext cx="8382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“Love and Logic” by Jim Fay &amp; David Funk</a:t>
            </a:r>
            <a:endParaRPr lang="en-US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47530"/>
            <a:ext cx="4800600" cy="5758070"/>
          </a:xfrm>
        </p:spPr>
        <p:txBody>
          <a:bodyPr/>
          <a:lstStyle/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Interact when both are thinking, not feeling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Choice Savings Account: “This is not a choice.”</a:t>
            </a: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Enforceable “I” Statements </a:t>
            </a:r>
            <a:r>
              <a:rPr lang="en-US" sz="4000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14)</a:t>
            </a:r>
            <a:endParaRPr lang="en-US" sz="4000" dirty="0" smtClean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000" dirty="0" smtClean="0"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“Read the orange &amp; white posters.” </a:t>
            </a:r>
            <a:r>
              <a:rPr lang="en-US" sz="4000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(page 15)</a:t>
            </a:r>
            <a:endParaRPr lang="en-US" sz="4000" dirty="0" smtClean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http://www.teachkidsart.net/wp-content/uploads/2013/06/Screen-Shot-2013-06-02-at-9.38.09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64" y="762000"/>
            <a:ext cx="36385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5724" r="2800" b="17445"/>
          <a:stretch/>
        </p:blipFill>
        <p:spPr>
          <a:xfrm>
            <a:off x="914400" y="990600"/>
            <a:ext cx="7162800" cy="4495800"/>
          </a:xfrm>
        </p:spPr>
      </p:pic>
    </p:spTree>
    <p:extLst>
      <p:ext uri="{BB962C8B-B14F-4D97-AF65-F5344CB8AC3E}">
        <p14:creationId xmlns:p14="http://schemas.microsoft.com/office/powerpoint/2010/main" val="22501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101" r="8331" b="12452"/>
          <a:stretch/>
        </p:blipFill>
        <p:spPr>
          <a:xfrm>
            <a:off x="914400" y="762000"/>
            <a:ext cx="6992180" cy="5105401"/>
          </a:xfrm>
        </p:spPr>
      </p:pic>
    </p:spTree>
    <p:extLst>
      <p:ext uri="{BB962C8B-B14F-4D97-AF65-F5344CB8AC3E}">
        <p14:creationId xmlns:p14="http://schemas.microsoft.com/office/powerpoint/2010/main" val="4716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What about academics?</a:t>
            </a:r>
            <a:endParaRPr lang="en-US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Can we build rapport though, with, and inside the curriculum, assessments, and activities we do in class? </a:t>
            </a:r>
          </a:p>
          <a:p>
            <a:endParaRPr lang="en-US" sz="4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What about academics?</a:t>
            </a:r>
            <a:endParaRPr lang="en-US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Can we build rapport though, with, and inside the curriculum, assessments, and activities we do in class? </a:t>
            </a:r>
          </a:p>
          <a:p>
            <a:pPr marL="0" indent="0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Heck yes…separating proficiency from behavior and only summatives count towards final grade. </a:t>
            </a:r>
            <a:endParaRPr lang="en-US" sz="4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-1" y="0"/>
            <a:ext cx="6934201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Wait…Students get zero extrinsic final grade motivation to do “homework”? They won’t do it if it’s not for points!</a:t>
            </a:r>
          </a:p>
          <a:p>
            <a:pPr algn="ctr"/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Oh really? </a:t>
            </a:r>
          </a:p>
          <a:p>
            <a:pPr algn="ctr"/>
            <a:endParaRPr lang="en-US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BUILD A CULTURE</a:t>
            </a:r>
            <a:endParaRPr lang="en-US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-144" r="50948"/>
          <a:stretch/>
        </p:blipFill>
        <p:spPr>
          <a:xfrm>
            <a:off x="7010399" y="-9939"/>
            <a:ext cx="2133601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  <a:r>
              <a:rPr lang="en-US" sz="36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= Magical Excel Spreadsheet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(page 7)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75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</a:t>
            </a:r>
            <a:endParaRPr lang="en-US" sz="40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40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</p:txBody>
      </p:sp>
    </p:spTree>
    <p:extLst>
      <p:ext uri="{BB962C8B-B14F-4D97-AF65-F5344CB8AC3E}">
        <p14:creationId xmlns:p14="http://schemas.microsoft.com/office/powerpoint/2010/main" val="9187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endParaRPr lang="en-US" sz="44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4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If I am convinced a task will help a student learn and grow, why would I “give up” on insisting they do it? </a:t>
            </a:r>
          </a:p>
        </p:txBody>
      </p:sp>
    </p:spTree>
    <p:extLst>
      <p:ext uri="{BB962C8B-B14F-4D97-AF65-F5344CB8AC3E}">
        <p14:creationId xmlns:p14="http://schemas.microsoft.com/office/powerpoint/2010/main" val="2383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endParaRPr lang="en-US" sz="4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</p:txBody>
      </p:sp>
    </p:spTree>
    <p:extLst>
      <p:ext uri="{BB962C8B-B14F-4D97-AF65-F5344CB8AC3E}">
        <p14:creationId xmlns:p14="http://schemas.microsoft.com/office/powerpoint/2010/main" val="26141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Why did that lesson not work? 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Maybe the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culture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 of our room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wasn’t ready for it</a:t>
            </a:r>
          </a:p>
        </p:txBody>
      </p:sp>
    </p:spTree>
    <p:extLst>
      <p:ext uri="{BB962C8B-B14F-4D97-AF65-F5344CB8AC3E}">
        <p14:creationId xmlns:p14="http://schemas.microsoft.com/office/powerpoint/2010/main" val="27446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on a given task = off list</a:t>
            </a:r>
          </a:p>
        </p:txBody>
      </p:sp>
    </p:spTree>
    <p:extLst>
      <p:ext uri="{BB962C8B-B14F-4D97-AF65-F5344CB8AC3E}">
        <p14:creationId xmlns:p14="http://schemas.microsoft.com/office/powerpoint/2010/main" val="3285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and increase consequences: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and Remind 101 EVERY DAY</a:t>
            </a:r>
          </a:p>
        </p:txBody>
      </p:sp>
    </p:spTree>
    <p:extLst>
      <p:ext uri="{BB962C8B-B14F-4D97-AF65-F5344CB8AC3E}">
        <p14:creationId xmlns:p14="http://schemas.microsoft.com/office/powerpoint/2010/main" val="36150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Everyday!</a:t>
            </a:r>
          </a:p>
          <a:p>
            <a:pPr algn="ctr"/>
            <a:endParaRPr lang="en-US" sz="40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Work in hall until you address feedback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revise to proficiency.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(I usually bring them back in after 10 minutes-</a:t>
            </a:r>
            <a:r>
              <a:rPr lang="en-US" sz="40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ish</a:t>
            </a:r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6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Work in hall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Donate your time: before school, after, lunch with “Name on the board” </a:t>
            </a:r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4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</a:t>
            </a:r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Work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hall &amp; Donate your time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Home contact: phone call, email, </a:t>
            </a: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paper letter that student writes</a:t>
            </a:r>
          </a:p>
        </p:txBody>
      </p:sp>
    </p:spTree>
    <p:extLst>
      <p:ext uri="{BB962C8B-B14F-4D97-AF65-F5344CB8AC3E}">
        <p14:creationId xmlns:p14="http://schemas.microsoft.com/office/powerpoint/2010/main" val="3164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contact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Explain how and why you are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the ICU list to the principal</a:t>
            </a:r>
          </a:p>
        </p:txBody>
      </p:sp>
    </p:spTree>
    <p:extLst>
      <p:ext uri="{BB962C8B-B14F-4D97-AF65-F5344CB8AC3E}">
        <p14:creationId xmlns:p14="http://schemas.microsoft.com/office/powerpoint/2010/main" val="19928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&amp; Principal</a:t>
            </a:r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“recess” = </a:t>
            </a:r>
            <a:r>
              <a:rPr lang="en-US" sz="44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Dpop</a:t>
            </a:r>
            <a:r>
              <a:rPr lang="en-US" sz="4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auditorium, outside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and “Aggressive Compassion”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Never give up!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Feedback/scores are TIMELY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 in all standards = off list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 at the door  and increase consequences: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Guilt &amp; Remind 101 &amp; Hall &amp; Time &amp; Home 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&amp; Principal &amp; Recess</a:t>
            </a:r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www.poweroficu.com				Danny </a:t>
            </a:r>
            <a:r>
              <a:rPr lang="en-US" sz="28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Hill &amp; Jason </a:t>
            </a:r>
            <a:r>
              <a:rPr lang="en-US" sz="2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Nave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28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PowerofICU</a:t>
            </a:r>
            <a:r>
              <a:rPr lang="en-US" sz="2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	       </a:t>
            </a:r>
            <a:r>
              <a:rPr lang="en-US" sz="28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Brickhouse</a:t>
            </a:r>
            <a:r>
              <a:rPr lang="en-US" sz="28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Culture: Defeat Student Apathy</a:t>
            </a:r>
            <a:endParaRPr lang="en-US" sz="28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Does it work?</a:t>
            </a:r>
          </a:p>
          <a:p>
            <a:pPr algn="ctr"/>
            <a:endParaRPr lang="en-US" sz="2400" b="1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the past three years that I have been doing SBL, I have had about 100 Armada Juniors in four classes of English 11 per trimester. This is about 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80% of all Armada Juniors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the past three years that I have been doing SBL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Armada’s 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ACT scores 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English have been the 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highest in the history of the school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breaking its own record each year. In 2015, the AHS ACT composite score was the highest in school history. </a:t>
            </a:r>
          </a:p>
          <a:p>
            <a:pPr algn="ctr"/>
            <a:endParaRPr lang="en-US" sz="2400" dirty="0"/>
          </a:p>
          <a:p>
            <a:endParaRPr lang="en-US" sz="32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Does it work?</a:t>
            </a:r>
          </a:p>
          <a:p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algn="ctr"/>
            <a:endParaRPr lang="en-US" sz="24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300 </a:t>
            </a:r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English 11 junior final grades and </a:t>
            </a:r>
            <a:endParaRPr lang="en-US" sz="3200" b="1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FIVE final </a:t>
            </a:r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trimester grades were E’s. </a:t>
            </a:r>
            <a:endParaRPr lang="en-US" sz="3200" b="1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Two </a:t>
            </a:r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lack of proficiency and </a:t>
            </a:r>
            <a:endParaRPr lang="en-US" sz="3200" b="1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hree didn’t </a:t>
            </a:r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complete summative.</a:t>
            </a:r>
          </a:p>
          <a:p>
            <a:endParaRPr lang="en-US" sz="2400" u="sng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Why do kids remember us and invite us to their weddings?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Does it work?</a:t>
            </a:r>
          </a:p>
          <a:p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300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English 11 junior final grades and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FIVE final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trimester grades were E’s. </a:t>
            </a:r>
            <a:endParaRPr lang="en-US" sz="240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u="sng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b="1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</a:t>
            </a:r>
            <a:r>
              <a:rPr lang="en-US" sz="2800" b="1" u="sng" baseline="30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</a:t>
            </a:r>
            <a:r>
              <a:rPr lang="en-US" sz="2800" b="1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trimester</a:t>
            </a:r>
            <a:r>
              <a:rPr lang="en-US" sz="28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 1,449 total student tasks proficient/1,550 total = </a:t>
            </a:r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93.5%</a:t>
            </a:r>
          </a:p>
          <a:p>
            <a:r>
              <a:rPr lang="en-US" sz="2800" b="1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</a:t>
            </a:r>
            <a:r>
              <a:rPr lang="en-US" sz="2800" b="1" u="sng" baseline="30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nd</a:t>
            </a:r>
            <a:r>
              <a:rPr lang="en-US" sz="2800" b="1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trimester</a:t>
            </a:r>
            <a:r>
              <a:rPr lang="en-US" sz="28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1,460 </a:t>
            </a:r>
            <a:r>
              <a:rPr lang="en-US" sz="28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 student tasks </a:t>
            </a:r>
            <a:r>
              <a:rPr lang="en-US" sz="28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proficient/1,536 total = </a:t>
            </a:r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95%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b="1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</a:t>
            </a:r>
            <a:r>
              <a:rPr lang="en-US" sz="2800" b="1" u="sng" baseline="300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rd</a:t>
            </a:r>
            <a:r>
              <a:rPr lang="en-US" sz="2800" b="1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trimester</a:t>
            </a:r>
            <a:r>
              <a:rPr lang="en-US" sz="28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984 total </a:t>
            </a:r>
            <a:r>
              <a:rPr lang="en-US" sz="28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student tasks </a:t>
            </a:r>
            <a:r>
              <a:rPr lang="en-US" sz="28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proficient/1,057 total </a:t>
            </a:r>
            <a:r>
              <a:rPr lang="en-US" sz="28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= </a:t>
            </a:r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93.1%</a:t>
            </a:r>
            <a:endParaRPr lang="en-US" sz="28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Does it work?</a:t>
            </a:r>
          </a:p>
          <a:p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lvl="0" algn="ctr"/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300 English 11 junior final grades and FIVE final trimester grades were E’s. </a:t>
            </a:r>
          </a:p>
          <a:p>
            <a:endParaRPr lang="en-US" sz="2400" u="sng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First trimester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 1,449 total student tasks proficient/1,550 total = 93.5%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Second trimester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1,460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 student tasks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proficient/1,536 total = 95%</a:t>
            </a:r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Third trimester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984 total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student tasks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proficient/1,057 total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93.1%</a:t>
            </a:r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 all year: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4,143 total student tasks on the ICU list. </a:t>
            </a:r>
            <a:endParaRPr lang="en-US" sz="2400" b="1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188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Intensive Care Unit List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Does it work?</a:t>
            </a:r>
          </a:p>
          <a:p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100 Armada Juniors in four classes of English 11 per trimester</a:t>
            </a:r>
          </a:p>
          <a:p>
            <a:pPr lvl="0" algn="ctr"/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300 English 11 junior final grades and FIVE final trimester grades were E’s. </a:t>
            </a:r>
          </a:p>
          <a:p>
            <a:endParaRPr lang="en-US" sz="2400" u="sng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First trimester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 1,449 total student tasks proficient/1,550 total = 93.5%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Second trimester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1,460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 student tasks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proficient/1,536 total = 95%</a:t>
            </a:r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Third trimester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984 total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student tasks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proficient/1,057 total 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93.1%</a:t>
            </a:r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28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Total all year</a:t>
            </a:r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4,143 total student tasks on the ICU list. </a:t>
            </a:r>
            <a:endParaRPr lang="en-US" sz="28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3,893 student tasks completed proficiently with timely, narrative, descriptive, standards-based feedback,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which is 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94% completion proficiently with zero numerical contribution to their final grade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r>
              <a:rPr lang="en-US" sz="3200" b="1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 </a:t>
            </a:r>
            <a:endParaRPr lang="en-US" sz="3200" b="1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failed. All </a:t>
            </a:r>
            <a:r>
              <a:rPr lang="en-US" sz="2400" dirty="0" err="1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yearmeet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at door to check (About 70% of students turn it in)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Give feedback &amp; numbers. If student is proficient in all learning targets on the first try, they are off the ICU list. If not, they are given specific direction on how to revise. 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 day late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 and disappointment. Exit reminder. Remind 101 (85%)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days </a:t>
            </a:r>
            <a:r>
              <a:rPr lang="en-US" sz="2400" u="sng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late</a:t>
            </a:r>
            <a:r>
              <a:rPr lang="en-US" sz="24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check and more disappointment. Exit reminder. Remind 101 (90%)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 days late</a:t>
            </a:r>
            <a:r>
              <a:rPr lang="en-US" sz="24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check, wait in hall and work on it until it is done. (96%)</a:t>
            </a:r>
          </a:p>
          <a:p>
            <a:r>
              <a:rPr lang="en-US" sz="22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 days late</a:t>
            </a:r>
            <a:r>
              <a:rPr lang="en-US" sz="22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door check, students pick which chunk of their time they want to donate (99%)</a:t>
            </a:r>
          </a:p>
          <a:p>
            <a:r>
              <a:rPr lang="en-US" sz="2200" u="sng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Other methods</a:t>
            </a:r>
            <a:r>
              <a:rPr lang="en-US" sz="220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call home, email home, paper letter home, send student to other teachers/principal to explain ICU list and that they are on it, they can’t go to “recess” until it is done, do it in gym, etc.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32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PowerofICU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Brickhouse</a:t>
            </a:r>
            <a:r>
              <a:rPr lang="en-US" sz="3200" b="1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Defeating Student Apathy</a:t>
            </a:r>
            <a:endParaRPr lang="en-US" sz="3200" b="1" dirty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92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Shameless Plug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 vs. “Flower” classes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are very different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Stemflower.weebly.com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4400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stemflowerlc</a:t>
            </a:r>
            <a:endParaRPr lang="en-US" sz="4400" dirty="0" smtClean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stemflowerlc@gmail.com</a:t>
            </a:r>
          </a:p>
          <a:p>
            <a:pPr marL="0" indent="0" algn="ctr">
              <a:buNone/>
            </a:pP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Five question google form to help me grow as a professional: </a:t>
            </a:r>
            <a:r>
              <a:rPr lang="en-US" sz="4400" u="sng" dirty="0">
                <a:hlinkClick r:id="rId2"/>
              </a:rPr>
              <a:t>http://goo.gl/forms/7Ii2RcFYTR</a:t>
            </a:r>
            <a:r>
              <a:rPr lang="en-US" sz="4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Why do kids remember us and invite us to their weddings?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Maybe we built an inviting, warm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culture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 that felt like family. </a:t>
            </a:r>
          </a:p>
        </p:txBody>
      </p:sp>
    </p:spTree>
    <p:extLst>
      <p:ext uri="{BB962C8B-B14F-4D97-AF65-F5344CB8AC3E}">
        <p14:creationId xmlns:p14="http://schemas.microsoft.com/office/powerpoint/2010/main" val="39707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How do we breed successful citizens, supportive spouses, and positive parents?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How do we breed successful citizens, supportive spouses, and positive parents?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persuasive essays</a:t>
            </a:r>
          </a:p>
        </p:txBody>
      </p:sp>
    </p:spTree>
    <p:extLst>
      <p:ext uri="{BB962C8B-B14F-4D97-AF65-F5344CB8AC3E}">
        <p14:creationId xmlns:p14="http://schemas.microsoft.com/office/powerpoint/2010/main" val="35467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0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Culture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eats strategy for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parajita" panose="020B0604020202020204" pitchFamily="34" charset="0"/>
              </a:rPr>
              <a:t>breakfast.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How do we breed successful citizens, supportive spouses, and positive parents?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persuasive essays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Aparajita" panose="020B0604020202020204" pitchFamily="34" charset="0"/>
              </a:rPr>
              <a:t>Not graphing slope</a:t>
            </a:r>
          </a:p>
        </p:txBody>
      </p:sp>
    </p:spTree>
    <p:extLst>
      <p:ext uri="{BB962C8B-B14F-4D97-AF65-F5344CB8AC3E}">
        <p14:creationId xmlns:p14="http://schemas.microsoft.com/office/powerpoint/2010/main" val="32955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720325</TotalTime>
  <Words>2081</Words>
  <Application>Microsoft Office PowerPoint</Application>
  <PresentationFormat>On-screen Show (4:3)</PresentationFormat>
  <Paragraphs>334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Aparajita</vt:lpstr>
      <vt:lpstr>Arial</vt:lpstr>
      <vt:lpstr>Calibri</vt:lpstr>
      <vt:lpstr>Cambria</vt:lpstr>
      <vt:lpstr>Goudy Old Style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some ways that you already build culture and rapport in your room? </vt:lpstr>
      <vt:lpstr>Rapport Activities</vt:lpstr>
      <vt:lpstr>Rapport Activities</vt:lpstr>
      <vt:lpstr>Rapport Activities</vt:lpstr>
      <vt:lpstr>Rapport Activities</vt:lpstr>
      <vt:lpstr>Rapport Activities</vt:lpstr>
      <vt:lpstr>Rapport Activities</vt:lpstr>
      <vt:lpstr>Rapport Activities</vt:lpstr>
      <vt:lpstr>Rapport Activities</vt:lpstr>
      <vt:lpstr>Rapport Activities</vt:lpstr>
      <vt:lpstr>Rapport Activities</vt:lpstr>
      <vt:lpstr>PowerPoint Presentation</vt:lpstr>
      <vt:lpstr>PowerPoint Presentation</vt:lpstr>
      <vt:lpstr>PowerPoint Presentation</vt:lpstr>
      <vt:lpstr>PowerPoint Presentation</vt:lpstr>
      <vt:lpstr>Multiple Armada teachers are in the hall between every class</vt:lpstr>
      <vt:lpstr>Each class is “hello” and mantra</vt:lpstr>
      <vt:lpstr>“Love and Logic” by Jim Fay &amp; David Funk</vt:lpstr>
      <vt:lpstr>PowerPoint Presentation</vt:lpstr>
      <vt:lpstr>PowerPoint Presentation</vt:lpstr>
      <vt:lpstr>What about academics?</vt:lpstr>
      <vt:lpstr>What about academics?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Armada Area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10</dc:title>
  <dc:creator>Aric Foster</dc:creator>
  <cp:lastModifiedBy>aricfoster</cp:lastModifiedBy>
  <cp:revision>2811</cp:revision>
  <dcterms:created xsi:type="dcterms:W3CDTF">2007-04-03T20:19:52Z</dcterms:created>
  <dcterms:modified xsi:type="dcterms:W3CDTF">2015-07-14T19:32:58Z</dcterms:modified>
</cp:coreProperties>
</file>