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5"/>
  </p:notesMasterIdLst>
  <p:sldIdLst>
    <p:sldId id="284" r:id="rId2"/>
    <p:sldId id="299" r:id="rId3"/>
    <p:sldId id="357" r:id="rId4"/>
    <p:sldId id="331" r:id="rId5"/>
    <p:sldId id="290" r:id="rId6"/>
    <p:sldId id="356" r:id="rId7"/>
    <p:sldId id="348" r:id="rId8"/>
    <p:sldId id="346" r:id="rId9"/>
    <p:sldId id="408" r:id="rId10"/>
    <p:sldId id="409" r:id="rId11"/>
    <p:sldId id="410" r:id="rId12"/>
    <p:sldId id="344" r:id="rId13"/>
    <p:sldId id="341" r:id="rId14"/>
    <p:sldId id="345" r:id="rId15"/>
    <p:sldId id="333" r:id="rId16"/>
    <p:sldId id="351" r:id="rId17"/>
    <p:sldId id="350" r:id="rId18"/>
    <p:sldId id="335" r:id="rId19"/>
    <p:sldId id="313" r:id="rId20"/>
    <p:sldId id="337" r:id="rId21"/>
    <p:sldId id="358" r:id="rId22"/>
    <p:sldId id="355" r:id="rId23"/>
    <p:sldId id="359" r:id="rId24"/>
    <p:sldId id="361" r:id="rId25"/>
    <p:sldId id="338" r:id="rId26"/>
    <p:sldId id="339" r:id="rId27"/>
    <p:sldId id="360" r:id="rId28"/>
    <p:sldId id="362" r:id="rId29"/>
    <p:sldId id="443" r:id="rId30"/>
    <p:sldId id="302" r:id="rId31"/>
    <p:sldId id="363" r:id="rId32"/>
    <p:sldId id="309" r:id="rId33"/>
    <p:sldId id="445" r:id="rId34"/>
    <p:sldId id="391" r:id="rId35"/>
    <p:sldId id="444" r:id="rId36"/>
    <p:sldId id="425" r:id="rId37"/>
    <p:sldId id="411" r:id="rId38"/>
    <p:sldId id="371" r:id="rId39"/>
    <p:sldId id="372" r:id="rId40"/>
    <p:sldId id="370" r:id="rId41"/>
    <p:sldId id="373" r:id="rId42"/>
    <p:sldId id="374" r:id="rId43"/>
    <p:sldId id="383" r:id="rId44"/>
    <p:sldId id="375" r:id="rId45"/>
    <p:sldId id="376" r:id="rId46"/>
    <p:sldId id="382" r:id="rId47"/>
    <p:sldId id="381" r:id="rId48"/>
    <p:sldId id="384" r:id="rId49"/>
    <p:sldId id="385" r:id="rId50"/>
    <p:sldId id="426" r:id="rId51"/>
    <p:sldId id="433" r:id="rId52"/>
    <p:sldId id="430" r:id="rId53"/>
    <p:sldId id="438" r:id="rId54"/>
    <p:sldId id="437" r:id="rId55"/>
    <p:sldId id="436" r:id="rId56"/>
    <p:sldId id="435" r:id="rId57"/>
    <p:sldId id="434" r:id="rId58"/>
    <p:sldId id="432" r:id="rId59"/>
    <p:sldId id="440" r:id="rId60"/>
    <p:sldId id="439" r:id="rId61"/>
    <p:sldId id="431" r:id="rId62"/>
    <p:sldId id="429" r:id="rId63"/>
    <p:sldId id="428" r:id="rId64"/>
    <p:sldId id="380" r:id="rId65"/>
    <p:sldId id="390" r:id="rId66"/>
    <p:sldId id="386" r:id="rId67"/>
    <p:sldId id="392" r:id="rId68"/>
    <p:sldId id="377" r:id="rId69"/>
    <p:sldId id="389" r:id="rId70"/>
    <p:sldId id="396" r:id="rId71"/>
    <p:sldId id="395" r:id="rId72"/>
    <p:sldId id="394" r:id="rId73"/>
    <p:sldId id="393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8000"/>
    <a:srgbClr val="FF0000"/>
    <a:srgbClr val="FFFFFF"/>
    <a:srgbClr val="660066"/>
    <a:srgbClr val="0066FF"/>
    <a:srgbClr val="FF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87016" autoAdjust="0"/>
  </p:normalViewPr>
  <p:slideViewPr>
    <p:cSldViewPr>
      <p:cViewPr varScale="1">
        <p:scale>
          <a:sx n="77" d="100"/>
          <a:sy n="77" d="100"/>
        </p:scale>
        <p:origin x="8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51613B-0D2A-4D0F-B9CD-5EB75B21F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139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BCA2-9325-4DD7-ADFC-1A115CE5D66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83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474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58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741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974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26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45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983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281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81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95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0730B-5BFF-4950-99B8-7F3C61C1BEF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550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079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72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526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109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117AC2-5A1B-4D1F-BC07-0DD78790A765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95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126055-8704-4072-A448-AEAF8D4EF8D7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57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9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7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8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58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04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7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628BF-A8CB-4E1F-BABE-93DD5C0F33E3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629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2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1E9D0-538B-4E48-A3A7-9EAA17B5B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02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129F-C6C7-4A58-962B-980D11349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79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AA61-74C7-469A-80F4-B5760D636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7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24118-DEC8-4214-AC03-4F4550B93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9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A064B-B78C-4F2F-9141-2CA28EE9D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8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2614E-B3C7-47E4-B366-D9848301D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8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47948-9F09-435E-BB55-64A44E698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AF08F-EEFF-4BE0-837E-CD7491585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4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1BED2-6F0A-497A-8A1E-F68EF8CB8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5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F3C85-8AB4-4B86-97AC-44D0D059A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65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18679-B10A-45ED-BD23-FE5C62865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88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E6F772-C62A-4DA6-8C7D-F41184A53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armadafoster.weebly.com/uploads/7/1/4/2/7142003/formative-themeorganizationsupport-chapter3response.doc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goo.gl/forms/7Ii2RcFYT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1421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Back to Basics</a:t>
            </a:r>
            <a:r>
              <a:rPr lang="en-US" altLang="en-US" sz="3600" b="1" u="sng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: Assessment (SBL)</a:t>
            </a:r>
            <a:endParaRPr lang="en-US" altLang="en-US" sz="3600" b="1" u="sng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pPr algn="ctr"/>
            <a:r>
              <a:rPr lang="en-US" altLang="en-US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STEM</a:t>
            </a:r>
            <a:r>
              <a:rPr lang="en-US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&amp;</a:t>
            </a:r>
            <a:r>
              <a:rPr lang="en-US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Flower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Learning Consultants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stemflowerlc@gmail.com</a:t>
            </a:r>
          </a:p>
          <a:p>
            <a:pPr algn="ctr"/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stemflower.weebly.com</a:t>
            </a:r>
          </a:p>
          <a:p>
            <a:pPr algn="ctr"/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@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stemflowerlc</a:t>
            </a:r>
            <a:endParaRPr lang="en-US" altLang="en-US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Back to Basics</a:t>
            </a:r>
            <a:endParaRPr lang="en-US" altLang="en-US" sz="4000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Foundations of Effective 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eaching  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14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“Final exam” on first day</a:t>
            </a:r>
          </a:p>
          <a:p>
            <a:pPr marL="571500" lvl="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Altered per marking period based on FA and SA performances. </a:t>
            </a:r>
            <a:endParaRPr lang="en-US" alt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Copy/paste 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master document for FA’s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49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graphicFrame>
        <p:nvGraphicFramePr>
          <p:cNvPr id="96305" name="Group 49"/>
          <p:cNvGraphicFramePr>
            <a:graphicFrameLocks noGrp="1"/>
          </p:cNvGraphicFramePr>
          <p:nvPr>
            <p:extLst/>
          </p:nvPr>
        </p:nvGraphicFramePr>
        <p:xfrm>
          <a:off x="381000" y="247651"/>
          <a:ext cx="8382000" cy="6096000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676400"/>
                <a:gridCol w="1676400"/>
                <a:gridCol w="1676400"/>
              </a:tblGrid>
              <a:tr h="666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Learning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Target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udy Old Styl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Comprehend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endParaRPr lang="en-US" sz="24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the </a:t>
                      </a:r>
                      <a:r>
                        <a:rPr lang="en-US" sz="20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literal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main 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ideas 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detail of a text </a:t>
                      </a:r>
                      <a:endParaRPr lang="en-US" sz="24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insightfully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author’s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beyond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teacher’s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expectations.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plainly explain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picture” &amp; details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relatively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consistently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just mention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details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and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consistently.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struggle to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 &amp;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r>
                        <a:rPr lang="en-US" sz="1600" u="none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 inaccuracies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and/or need teacher assistance.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  <a:endParaRPr lang="en-US" sz="3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Fiction Reading: R1, R2, R3, R10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Informational Reading: R1, R2, R3, R10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20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Produce writing that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follows convention: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 </a:t>
                      </a:r>
                      <a:r>
                        <a:rPr lang="en-US" sz="20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punctuation, &amp; mechanics</a:t>
                      </a:r>
                      <a:endParaRPr lang="en-US" sz="20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advanced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Standard American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 s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ufficient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Standard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only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inconsistent or partial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have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multiple miscues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punctuation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my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errors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distracted from meaning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  <a:endParaRPr lang="en-US" sz="36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</a:rPr>
                        <a:t>Writing: W1d, W2e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</a:rPr>
                        <a:t>Language: L1a, L1b, L2, L3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50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ormal</a:t>
            </a:r>
            <a:r>
              <a:rPr lang="en-US" sz="4000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Formative 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Assessment: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Writing choices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Three learning targets (1 reading &amp; 2 writing), </a:t>
            </a:r>
            <a:r>
              <a:rPr lang="en-US" sz="4000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Exemplar WITH FEEDBACK</a:t>
            </a:r>
          </a:p>
          <a:p>
            <a:pPr algn="ctr"/>
            <a:endParaRPr lang="en-US" sz="40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i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hlinkClick r:id="rId2"/>
              </a:rPr>
              <a:t>Lord of the Flies 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hlinkClick r:id="rId2"/>
              </a:rPr>
              <a:t>Chapter 3 Response</a:t>
            </a:r>
            <a:endParaRPr lang="en-US" sz="40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(pages 3-4)</a:t>
            </a:r>
            <a:endParaRPr lang="en-US" sz="40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</a:t>
            </a:r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Create </a:t>
            </a: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Assessments</a:t>
            </a:r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</a:t>
            </a:r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Exemplars with feedback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Kept tally so all are “covered”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8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</a:t>
            </a:r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</a:t>
            </a:r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Exemplars with feedback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Kept 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tally so all are “covered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”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online: armadafoster.weebly.com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37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  <a:endParaRPr lang="en-US" altLang="en-US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 (best in chunks)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4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 alone assessment with new text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3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 alone assessment with new text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Differentiated instruction “show me you know it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”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(pages 5-6)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9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2015-16 Amendments</a:t>
            </a:r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lvl="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Amendments for new SAT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Summative Assessments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Formative 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Keep “Summative First” mentality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600" dirty="0" smtClean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Goudy Old Style" pitchFamily="18" charset="0"/>
              </a:rPr>
              <a:t>That’s nice, but how do you calculate a student’s final grade?</a:t>
            </a:r>
            <a:endParaRPr lang="en-US" altLang="en-US" sz="3600" dirty="0"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3829878" y="0"/>
            <a:ext cx="5181600" cy="1889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Why did I do this?</a:t>
            </a:r>
          </a:p>
          <a:p>
            <a:endParaRPr lang="en-US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“Missy O.” &amp; “J. Day”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“Students” vs. “Learners”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                             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What does an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82% 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    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mean in my class?</a:t>
            </a:r>
          </a:p>
          <a:p>
            <a:pPr algn="ctr"/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r="436" b="-21095"/>
          <a:stretch/>
        </p:blipFill>
        <p:spPr>
          <a:xfrm rot="5400000">
            <a:off x="-2127803" y="814181"/>
            <a:ext cx="6828183" cy="51998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Goudy Old Style" pitchFamily="18" charset="0"/>
              </a:rPr>
              <a:t>That’s nice, but how do you calculate a student’s final grade?</a:t>
            </a:r>
          </a:p>
          <a:p>
            <a:pPr>
              <a:spcBef>
                <a:spcPct val="50000"/>
              </a:spcBef>
            </a:pPr>
            <a:endParaRPr lang="en-US" altLang="en-US" sz="3600" dirty="0" smtClean="0">
              <a:solidFill>
                <a:srgbClr val="000000"/>
              </a:solidFill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latin typeface="Goudy Old Style" pitchFamily="18" charset="0"/>
              </a:rPr>
              <a:t>Average of a student’s performance in all standards on summative</a:t>
            </a:r>
            <a:endParaRPr lang="en-US" altLang="en-US" sz="3600" dirty="0">
              <a:solidFill>
                <a:srgbClr val="FF0000"/>
              </a:solidFill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2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Principles</a:t>
            </a:r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is proficiency on standards and THAT IS IT. Separate proficiency from behavior.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7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6760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100" y="59436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Fair Isn’t Always Equal </a:t>
            </a:r>
            <a:r>
              <a:rPr lang="en-US" sz="3200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by Rick </a:t>
            </a:r>
            <a:r>
              <a:rPr lang="en-US" sz="3200" dirty="0" err="1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Wormeli</a:t>
            </a:r>
            <a:endParaRPr lang="en-US" sz="3200" dirty="0">
              <a:solidFill>
                <a:srgbClr val="FF99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Principles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is proficiency on standards and THAT IS IT. Separate proficiency from behavior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Late work, missing work, work habits, employability, participation, citizenship, etc. ARE important and deserve feedback and need to be reported…separately.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7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Citizenship district-wide </a:t>
            </a:r>
            <a:b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should have consistency and “teeth”</a:t>
            </a:r>
            <a:endParaRPr lang="en-US" b="1" dirty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“Cardinal Code” in Davison, MI</a:t>
            </a:r>
          </a:p>
          <a:p>
            <a:r>
              <a:rPr lang="en-US" sz="40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“Creek Code” in Swartz Creek, MI</a:t>
            </a:r>
          </a:p>
          <a:p>
            <a:r>
              <a:rPr lang="en-US" sz="4000" b="1" dirty="0" smtClean="0">
                <a:solidFill>
                  <a:srgbClr val="008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Similar code in Grosse Ile, MI</a:t>
            </a:r>
          </a:p>
          <a:p>
            <a:r>
              <a:rPr lang="en-US" sz="4000" b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Armada: no code and two poor scores per marking period = ineligible (</a:t>
            </a:r>
            <a:r>
              <a:rPr lang="en-US" sz="4000" b="1" dirty="0" err="1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kinda</a:t>
            </a:r>
            <a:r>
              <a:rPr lang="en-US" sz="4000" b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)</a:t>
            </a:r>
            <a:endParaRPr lang="en-US" sz="4000" b="1" dirty="0">
              <a:solidFill>
                <a:srgbClr val="FF99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72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</a:t>
            </a:r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Grade 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logged/published/highlighted in PowerSchool, Seesaw, and/or on paper.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9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32" y="0"/>
            <a:ext cx="4907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 in PowerSchool, Seesaw and on paper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Only performance on summative counts.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9968"/>
              </p:ext>
            </p:extLst>
          </p:nvPr>
        </p:nvGraphicFramePr>
        <p:xfrm>
          <a:off x="1143000" y="76200"/>
          <a:ext cx="6781799" cy="66683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65487"/>
                <a:gridCol w="2516312"/>
              </a:tblGrid>
              <a:tr h="838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Average of all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4.0 Learning Targets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scores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on summative assessments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Letter Grade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4.0-3.75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A+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3.74-3.5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3.49-3.25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A-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3.24-3.0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B+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2.99-2.75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B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2.74-2.5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B-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2.49-2.25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C+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2.24-2.0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1.99-1.75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C-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1.74-1.5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D+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1.49-1.25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1.24-1.0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D-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0.99-0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Calibri" panose="020F0502020204030204" pitchFamily="34" charset="0"/>
                          <a:cs typeface="Aparajita" panose="020B0604020202020204" pitchFamily="34" charset="0"/>
                        </a:rPr>
                        <a:t>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Aparajita" panose="020B0604020202020204" pitchFamily="34" charset="0"/>
                        </a:rPr>
                        <a:t>Did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Aparajita" panose="020B0604020202020204" pitchFamily="34" charset="0"/>
                        </a:rPr>
                        <a:t> not complete 100% of Summative Assessment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Aparajita" panose="020B0604020202020204" pitchFamily="34" charset="0"/>
                        </a:rPr>
                        <a:t>I (Incomplete)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parajita" panose="020B0604020202020204" pitchFamily="34" charset="0"/>
                        <a:ea typeface="Times New Roman" panose="02020603050405020304" pitchFamily="18" charset="0"/>
                        <a:cs typeface="Aparajit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8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5" y="274638"/>
            <a:ext cx="6621230" cy="6278563"/>
          </a:xfrm>
        </p:spPr>
      </p:pic>
    </p:spTree>
    <p:extLst>
      <p:ext uri="{BB962C8B-B14F-4D97-AF65-F5344CB8AC3E}">
        <p14:creationId xmlns:p14="http://schemas.microsoft.com/office/powerpoint/2010/main" val="2628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-1" y="0"/>
            <a:ext cx="6934201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Missy O. earned</a:t>
            </a:r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2, 3, 3, 4 in “Grammar”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Averaging </a:t>
            </a: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over time: </a:t>
            </a:r>
            <a:r>
              <a:rPr lang="en-US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</a:t>
            </a:r>
          </a:p>
          <a:p>
            <a:pPr algn="ctr"/>
            <a:endParaRPr lang="en-US" altLang="en-US" sz="44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performance on summative: 4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-1111" r="36033" b="-1"/>
          <a:stretch/>
        </p:blipFill>
        <p:spPr>
          <a:xfrm>
            <a:off x="7000461" y="-66261"/>
            <a:ext cx="2133600" cy="693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803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 in PowerSchool, Seesaw and on paper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Only performance on summative counts. 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Can revise summative if all formatives are completed. Formatives = “Retake Ticket”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1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33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SBG student:</a:t>
            </a:r>
          </a:p>
          <a:p>
            <a:pPr algn="ctr"/>
            <a:endParaRPr lang="en-US" altLang="en-US" sz="3600" b="1" u="sng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Teacher: “How are those two words similar?”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“The suffixes are the same – makes them the same part of speech.” </a:t>
            </a:r>
          </a:p>
          <a:p>
            <a:endParaRPr lang="en-US" altLang="en-US" sz="24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“I should know what uniformity means, shouldn’t I?”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Teacher: “Maybe. What makes you think that you should know it?”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“Cuz it has word parts and you will probably make me figure it out on my own.”</a:t>
            </a:r>
          </a:p>
          <a:p>
            <a:endParaRPr lang="en-US" altLang="en-US" sz="24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This shows that the kids are understanding the skills </a:t>
            </a:r>
          </a:p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not just “doing a work sheet.”</a:t>
            </a:r>
          </a:p>
          <a:p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43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 reflections about SBG:</a:t>
            </a:r>
          </a:p>
          <a:p>
            <a:pPr algn="ctr"/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“Now our grade is only based on our skills in English”</a:t>
            </a:r>
          </a:p>
          <a:p>
            <a:pPr algn="ctr"/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“The only downfall is that other teachers don’t do it. We have been brainwashed to do school one way, and now I have to think differently about it in your class.”</a:t>
            </a:r>
          </a:p>
          <a:p>
            <a:pPr algn="ctr"/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“Grades aren’t based on just turning stuff in.”</a:t>
            </a:r>
          </a:p>
          <a:p>
            <a:pPr algn="ctr"/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“This </a:t>
            </a:r>
            <a:r>
              <a:rPr lang="en-US" altLang="en-US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kinda</a:t>
            </a:r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forces us to learn.”</a:t>
            </a:r>
          </a:p>
          <a:p>
            <a:pPr algn="ctr"/>
            <a:r>
              <a:rPr lang="en-US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 was getting easy A’s, then your class came along, </a:t>
            </a:r>
            <a:endParaRPr lang="en-US" altLang="en-US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</a:t>
            </a:r>
            <a:r>
              <a:rPr lang="en-US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 can’t play school anymore.” </a:t>
            </a:r>
          </a:p>
          <a:p>
            <a:pPr algn="ctr"/>
            <a:r>
              <a:rPr lang="en-US" altLang="en-US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</a:t>
            </a:r>
            <a:r>
              <a:rPr lang="en-US" altLang="en-US" sz="26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It easier to keep your grade </a:t>
            </a:r>
            <a:r>
              <a:rPr lang="en-US" altLang="en-US" sz="2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up; you </a:t>
            </a:r>
            <a:r>
              <a:rPr lang="en-US" altLang="en-US" sz="26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can always do better.”</a:t>
            </a:r>
          </a:p>
          <a:p>
            <a:pPr algn="ctr"/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“How do you fail this class?” </a:t>
            </a:r>
            <a:endParaRPr lang="en-US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“This year was way harder than last year, but I learned more</a:t>
            </a:r>
            <a:r>
              <a:rPr lang="en-US" altLang="en-US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.”</a:t>
            </a:r>
          </a:p>
          <a:p>
            <a:pPr algn="ctr"/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“You can’t fail unless you really try to.”</a:t>
            </a:r>
          </a:p>
          <a:p>
            <a:pPr algn="ctr"/>
            <a:r>
              <a:rPr lang="en-US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“The best part of this class was the (SBL) grading.”</a:t>
            </a:r>
          </a:p>
          <a:p>
            <a:endParaRPr lang="en-US" altLang="en-US" sz="24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1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792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u="sng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Shameless Plug</a:t>
            </a: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 vs. “Flower” classes </a:t>
            </a: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are very different</a:t>
            </a:r>
          </a:p>
          <a:p>
            <a:pPr marL="0" indent="0" algn="ctr">
              <a:buNone/>
            </a:pPr>
            <a:endParaRPr lang="en-US" sz="44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Stemflower.weebly.com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</a:t>
            </a:r>
            <a:r>
              <a:rPr lang="en-US" sz="4400" dirty="0" err="1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stemflowerlc</a:t>
            </a:r>
            <a:endParaRPr lang="en-US" sz="4400" dirty="0" smtClean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stemflowerlc@gmail.com</a:t>
            </a:r>
          </a:p>
          <a:p>
            <a:pPr marL="0" indent="0" algn="ctr">
              <a:buNone/>
            </a:pPr>
            <a:endParaRPr lang="en-US" sz="4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/>
              <a:t>Five question google form to help me grow as a professional: </a:t>
            </a:r>
            <a:r>
              <a:rPr lang="en-US" sz="4400" u="sng" dirty="0">
                <a:hlinkClick r:id="rId2"/>
              </a:rPr>
              <a:t>http://goo.gl/forms/7Ii2RcFYTR</a:t>
            </a:r>
            <a:r>
              <a:rPr lang="en-US" sz="4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WWE Interlude</a:t>
            </a:r>
            <a:endParaRPr lang="en-US" dirty="0"/>
          </a:p>
        </p:txBody>
      </p:sp>
      <p:pic>
        <p:nvPicPr>
          <p:cNvPr id="4" name="WWE Moore Fo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853" y="1600200"/>
            <a:ext cx="8190947" cy="46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-1" y="0"/>
            <a:ext cx="6934201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Wait…Students get zero extrinsic final grade motivation to do “homework”? They won’t do it if it’s not for points!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Oh really? 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BUILD A CULTURE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-144" r="50948"/>
          <a:stretch/>
        </p:blipFill>
        <p:spPr>
          <a:xfrm>
            <a:off x="7010399" y="-9939"/>
            <a:ext cx="2133601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What if there were NO GRADES? No numbers, percentages, or indicators?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Discuss at your table and pick one “pro” and one “con” group member to share out in three minutes.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</a:rPr>
              <a:t>I realized that eventually, if kids understand growth mindset, culture of learning, and are “in,” then they don’t need numbers.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2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</a:t>
            </a:r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</a:t>
            </a: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Lakeshore </a:t>
            </a:r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Model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Endurance: relevant in profession</a:t>
            </a: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Leverage: relevant in other classes</a:t>
            </a: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Readiness: relevant in next class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First 3 years = 15 standards = too many</a:t>
            </a: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E11: 10 per 12 week trimester</a:t>
            </a: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AP: 12, 6, 0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5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“Good job”</a:t>
            </a:r>
          </a:p>
          <a:p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2.0 in focus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1.5 in speed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3.0 in aesthetics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2.0 in splashing</a:t>
            </a:r>
          </a:p>
          <a:p>
            <a:endParaRPr lang="en-US" sz="3200" dirty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660066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“Too slow; try again”</a:t>
            </a:r>
            <a:endParaRPr lang="en-US" sz="2800" dirty="0" smtClean="0">
              <a:solidFill>
                <a:srgbClr val="660066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endParaRPr lang="en-US" sz="3200" b="1" dirty="0" smtClean="0">
              <a:solidFill>
                <a:srgbClr val="008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8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“I see you running. Is it challenging to run in the water? Why? What are you doing with your feet? What do you notice? I notice that the faster you run, the more you splash. Show me again. I can’t wait to see you run in the water again.”</a:t>
            </a:r>
            <a:endParaRPr lang="en-US" sz="3200" b="1" dirty="0">
              <a:solidFill>
                <a:srgbClr val="008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#TTOG = Teachers Throwing out grades</a:t>
            </a:r>
          </a:p>
          <a:p>
            <a:endParaRPr lang="en-US" sz="28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Star </a:t>
            </a:r>
            <a:r>
              <a:rPr lang="en-US" sz="3200" dirty="0" err="1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Sackstein</a:t>
            </a:r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@</a:t>
            </a:r>
            <a:r>
              <a:rPr lang="en-US" sz="3200" dirty="0" err="1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mssackstein</a:t>
            </a:r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Mark Barnes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@markbarnes19</a:t>
            </a:r>
          </a:p>
          <a:p>
            <a:r>
              <a:rPr lang="en-US" sz="3200" i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Assessment 3.0: Throw out your gradebook and inspire learning</a:t>
            </a:r>
            <a:endParaRPr lang="en-US" sz="3200" i="1" dirty="0" smtClean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8880" b="8437"/>
          <a:stretch/>
        </p:blipFill>
        <p:spPr>
          <a:xfrm rot="5400000">
            <a:off x="1622821" y="1463279"/>
            <a:ext cx="5898358" cy="3733800"/>
          </a:xfrm>
        </p:spPr>
      </p:pic>
    </p:spTree>
    <p:extLst>
      <p:ext uri="{BB962C8B-B14F-4D97-AF65-F5344CB8AC3E}">
        <p14:creationId xmlns:p14="http://schemas.microsoft.com/office/powerpoint/2010/main" val="38805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4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4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44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Bold </a:t>
            </a:r>
            <a:r>
              <a:rPr lang="en-US" sz="44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Bold</a:t>
            </a:r>
          </a:p>
          <a:p>
            <a:r>
              <a:rPr lang="en-US" sz="4400" i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Italics  Italics</a:t>
            </a:r>
          </a:p>
          <a:p>
            <a:r>
              <a:rPr lang="en-US" sz="4400" u="sng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Underline</a:t>
            </a:r>
            <a:r>
              <a:rPr lang="en-US" sz="44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en-US" sz="4400" u="sng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Underline</a:t>
            </a:r>
            <a:endParaRPr lang="en-US" sz="4400" u="sng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8)</a:t>
            </a:r>
            <a:endParaRPr lang="en-US" sz="44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SE2R: Summarize, Explain, Redirect, Resubmit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876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didn’t see, how addresses specific standard, extra practice, resubmission”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9)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49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5" y="152400"/>
            <a:ext cx="8835429" cy="495575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54285" y="1828800"/>
            <a:ext cx="87611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0" y="3810000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4286" y="4724400"/>
            <a:ext cx="88354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63000" cy="64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6" y="1752600"/>
            <a:ext cx="9030264" cy="268934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3736" y="2819400"/>
            <a:ext cx="9030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6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2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457200" lvl="1" indent="0"/>
            <a:r>
              <a:rPr lang="en-US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4.0 = Beyond expectations in quantity and 			complexity and maturity, 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YES+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3.0 = Proficient, “I got this” 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YES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2.0 = Inconsistent, “</a:t>
            </a:r>
            <a:r>
              <a:rPr lang="en-US" alt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Kinda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got this” “I get the basic 		parts &amp; struggle with tough parts” 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YES, but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1.0 = Emerging, “I need teacher help to do this” </a:t>
            </a:r>
            <a:r>
              <a:rPr lang="en-US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NO</a:t>
            </a:r>
          </a:p>
          <a:p>
            <a:pPr algn="ctr"/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 students)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203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22201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Physical Binder with dividers (11)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83" y="274638"/>
            <a:ext cx="7965017" cy="5973763"/>
          </a:xfrm>
        </p:spPr>
      </p:pic>
    </p:spTree>
    <p:extLst>
      <p:ext uri="{BB962C8B-B14F-4D97-AF65-F5344CB8AC3E}">
        <p14:creationId xmlns:p14="http://schemas.microsoft.com/office/powerpoint/2010/main" val="36485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4638"/>
            <a:ext cx="4516636" cy="6022182"/>
          </a:xfrm>
        </p:spPr>
      </p:pic>
    </p:spTree>
    <p:extLst>
      <p:ext uri="{BB962C8B-B14F-4D97-AF65-F5344CB8AC3E}">
        <p14:creationId xmlns:p14="http://schemas.microsoft.com/office/powerpoint/2010/main" val="34261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996" r="846" b="16305"/>
          <a:stretch/>
        </p:blipFill>
        <p:spPr>
          <a:xfrm>
            <a:off x="1905000" y="152400"/>
            <a:ext cx="5486400" cy="6324600"/>
          </a:xfrm>
        </p:spPr>
      </p:pic>
    </p:spTree>
    <p:extLst>
      <p:ext uri="{BB962C8B-B14F-4D97-AF65-F5344CB8AC3E}">
        <p14:creationId xmlns:p14="http://schemas.microsoft.com/office/powerpoint/2010/main" val="33121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683" r="2859" b="10769"/>
          <a:stretch/>
        </p:blipFill>
        <p:spPr>
          <a:xfrm>
            <a:off x="1981200" y="29817"/>
            <a:ext cx="5562600" cy="6887029"/>
          </a:xfrm>
        </p:spPr>
      </p:pic>
    </p:spTree>
    <p:extLst>
      <p:ext uri="{BB962C8B-B14F-4D97-AF65-F5344CB8AC3E}">
        <p14:creationId xmlns:p14="http://schemas.microsoft.com/office/powerpoint/2010/main" val="3731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1683" r="7348" b="5717"/>
          <a:stretch/>
        </p:blipFill>
        <p:spPr>
          <a:xfrm>
            <a:off x="2667000" y="381000"/>
            <a:ext cx="4038600" cy="6003325"/>
          </a:xfrm>
        </p:spPr>
      </p:pic>
    </p:spTree>
    <p:extLst>
      <p:ext uri="{BB962C8B-B14F-4D97-AF65-F5344CB8AC3E}">
        <p14:creationId xmlns:p14="http://schemas.microsoft.com/office/powerpoint/2010/main" val="28938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3470" r="2017" b="20870"/>
          <a:stretch/>
        </p:blipFill>
        <p:spPr>
          <a:xfrm>
            <a:off x="457200" y="1414325"/>
            <a:ext cx="8315567" cy="4267199"/>
          </a:xfrm>
        </p:spPr>
      </p:pic>
    </p:spTree>
    <p:extLst>
      <p:ext uri="{BB962C8B-B14F-4D97-AF65-F5344CB8AC3E}">
        <p14:creationId xmlns:p14="http://schemas.microsoft.com/office/powerpoint/2010/main" val="30505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366" r="2860" b="7401"/>
          <a:stretch/>
        </p:blipFill>
        <p:spPr>
          <a:xfrm>
            <a:off x="2286000" y="297829"/>
            <a:ext cx="4648200" cy="5865584"/>
          </a:xfrm>
        </p:spPr>
      </p:pic>
    </p:spTree>
    <p:extLst>
      <p:ext uri="{BB962C8B-B14F-4D97-AF65-F5344CB8AC3E}">
        <p14:creationId xmlns:p14="http://schemas.microsoft.com/office/powerpoint/2010/main" val="21141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638"/>
            <a:ext cx="4858385" cy="6072982"/>
          </a:xfrm>
        </p:spPr>
      </p:pic>
    </p:spTree>
    <p:extLst>
      <p:ext uri="{BB962C8B-B14F-4D97-AF65-F5344CB8AC3E}">
        <p14:creationId xmlns:p14="http://schemas.microsoft.com/office/powerpoint/2010/main" val="38688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589" r="17520" b="2881"/>
          <a:stretch/>
        </p:blipFill>
        <p:spPr>
          <a:xfrm rot="5400000">
            <a:off x="1527465" y="225135"/>
            <a:ext cx="6400801" cy="6255332"/>
          </a:xfrm>
        </p:spPr>
      </p:pic>
    </p:spTree>
    <p:extLst>
      <p:ext uri="{BB962C8B-B14F-4D97-AF65-F5344CB8AC3E}">
        <p14:creationId xmlns:p14="http://schemas.microsoft.com/office/powerpoint/2010/main" val="25284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2835" r="9102" b="2882"/>
          <a:stretch/>
        </p:blipFill>
        <p:spPr>
          <a:xfrm rot="5400000">
            <a:off x="1275445" y="439055"/>
            <a:ext cx="6593109" cy="6019799"/>
          </a:xfrm>
        </p:spPr>
      </p:pic>
    </p:spTree>
    <p:extLst>
      <p:ext uri="{BB962C8B-B14F-4D97-AF65-F5344CB8AC3E}">
        <p14:creationId xmlns:p14="http://schemas.microsoft.com/office/powerpoint/2010/main" val="1442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Physical Binder with dividers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>
                <a:solidFill>
                  <a:schemeClr val="bg1"/>
                </a:solidFill>
              </a:rPr>
              <a:t>Apfoster.wordpress.com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graphs, binders, blogs</a:t>
            </a:r>
          </a:p>
          <a:p>
            <a:r>
              <a:rPr lang="en-US" sz="3200" dirty="0" err="1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Weebly</a:t>
            </a: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site (8)</a:t>
            </a:r>
          </a:p>
          <a:p>
            <a:pPr marL="0" lvl="1"/>
            <a:r>
              <a:rPr lang="en-US" sz="2800" dirty="0">
                <a:solidFill>
                  <a:schemeClr val="bg1"/>
                </a:solidFill>
              </a:rPr>
              <a:t>Rachelsfeedback.weebly.com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Whole Class Feedback</a:t>
            </a:r>
            <a:endParaRPr lang="en-US" sz="4800" b="1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833" b="25556"/>
          <a:stretch/>
        </p:blipFill>
        <p:spPr>
          <a:xfrm>
            <a:off x="457200" y="2376350"/>
            <a:ext cx="8229600" cy="29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mini-conferences, one final</a:t>
            </a:r>
          </a:p>
          <a:p>
            <a:pPr lvl="0"/>
            <a:r>
              <a:rPr lang="en-US" sz="32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10-11)</a:t>
            </a:r>
            <a:endParaRPr lang="en-US" sz="32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mini-conferences, one final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down, </a:t>
            </a: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five up</a:t>
            </a:r>
            <a:endParaRPr lang="en-US" sz="32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“Final exam” on first day 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(page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2)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9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feedback: </a:t>
            </a:r>
          </a:p>
          <a:p>
            <a:endParaRPr lang="en-US" sz="36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l. is the inspiration for the title of this presentation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Same amount (if not less) 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Same amount (if not less) work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Strong rapport, “felt” like learning, authentic assessment</a:t>
            </a:r>
            <a:endParaRPr lang="en-US" sz="36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exam” on first day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Altered per marking period based on FA and SA performances. 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4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Literal, Craft, Theme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Vocab skills not words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Infer poor, switch to 1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&amp; 2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Writing: </a:t>
            </a:r>
            <a:r>
              <a:rPr lang="en-US" sz="2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Purpose, Org, Support, Mechanics, Style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Old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Standards: 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Research, Use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Technology, 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Follow Directions, Group Work, Present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Information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Publish.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720186</TotalTime>
  <Words>2265</Words>
  <Application>Microsoft Office PowerPoint</Application>
  <PresentationFormat>On-screen Show (4:3)</PresentationFormat>
  <Paragraphs>552</Paragraphs>
  <Slides>73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Aparajita</vt:lpstr>
      <vt:lpstr>Arial</vt:lpstr>
      <vt:lpstr>Calibri</vt:lpstr>
      <vt:lpstr>Goudy Old Style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Citizenship district-wide  should have consistency and “teeth”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WWE Interlude</vt:lpstr>
      <vt:lpstr>PowerPoint Presentation</vt:lpstr>
      <vt:lpstr>What if there were NO GRADES? No numbers, percentages, or indicators?</vt:lpstr>
      <vt:lpstr>I realized that eventually, if kids understand growth mindset, culture of learning, and are “in,” then they don’t need numbers.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Class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Armada Area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 10</dc:title>
  <dc:creator>Aric Foster</dc:creator>
  <cp:lastModifiedBy>aricfoster</cp:lastModifiedBy>
  <cp:revision>2802</cp:revision>
  <dcterms:created xsi:type="dcterms:W3CDTF">2007-04-03T20:19:52Z</dcterms:created>
  <dcterms:modified xsi:type="dcterms:W3CDTF">2015-07-14T19:50:20Z</dcterms:modified>
</cp:coreProperties>
</file>