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  <p:sldMasterId id="2147483698" r:id="rId4"/>
  </p:sldMasterIdLst>
  <p:notesMasterIdLst>
    <p:notesMasterId r:id="rId112"/>
  </p:notesMasterIdLst>
  <p:sldIdLst>
    <p:sldId id="284" r:id="rId5"/>
    <p:sldId id="446" r:id="rId6"/>
    <p:sldId id="454" r:id="rId7"/>
    <p:sldId id="453" r:id="rId8"/>
    <p:sldId id="452" r:id="rId9"/>
    <p:sldId id="451" r:id="rId10"/>
    <p:sldId id="450" r:id="rId11"/>
    <p:sldId id="449" r:id="rId12"/>
    <p:sldId id="448" r:id="rId13"/>
    <p:sldId id="447" r:id="rId14"/>
    <p:sldId id="544" r:id="rId15"/>
    <p:sldId id="455" r:id="rId16"/>
    <p:sldId id="491" r:id="rId17"/>
    <p:sldId id="490" r:id="rId18"/>
    <p:sldId id="489" r:id="rId19"/>
    <p:sldId id="488" r:id="rId20"/>
    <p:sldId id="487" r:id="rId21"/>
    <p:sldId id="494" r:id="rId22"/>
    <p:sldId id="545" r:id="rId23"/>
    <p:sldId id="497" r:id="rId24"/>
    <p:sldId id="499" r:id="rId25"/>
    <p:sldId id="500" r:id="rId26"/>
    <p:sldId id="506" r:id="rId27"/>
    <p:sldId id="505" r:id="rId28"/>
    <p:sldId id="504" r:id="rId29"/>
    <p:sldId id="503" r:id="rId30"/>
    <p:sldId id="501" r:id="rId31"/>
    <p:sldId id="507" r:id="rId32"/>
    <p:sldId id="511" r:id="rId33"/>
    <p:sldId id="510" r:id="rId34"/>
    <p:sldId id="512" r:id="rId35"/>
    <p:sldId id="513" r:id="rId36"/>
    <p:sldId id="546" r:id="rId37"/>
    <p:sldId id="514" r:id="rId38"/>
    <p:sldId id="519" r:id="rId39"/>
    <p:sldId id="518" r:id="rId40"/>
    <p:sldId id="517" r:id="rId41"/>
    <p:sldId id="516" r:id="rId42"/>
    <p:sldId id="515" r:id="rId43"/>
    <p:sldId id="520" r:id="rId44"/>
    <p:sldId id="521" r:id="rId45"/>
    <p:sldId id="528" r:id="rId46"/>
    <p:sldId id="527" r:id="rId47"/>
    <p:sldId id="526" r:id="rId48"/>
    <p:sldId id="525" r:id="rId49"/>
    <p:sldId id="524" r:id="rId50"/>
    <p:sldId id="529" r:id="rId51"/>
    <p:sldId id="530" r:id="rId52"/>
    <p:sldId id="547" r:id="rId53"/>
    <p:sldId id="531" r:id="rId54"/>
    <p:sldId id="536" r:id="rId55"/>
    <p:sldId id="535" r:id="rId56"/>
    <p:sldId id="534" r:id="rId57"/>
    <p:sldId id="533" r:id="rId58"/>
    <p:sldId id="532" r:id="rId59"/>
    <p:sldId id="541" r:id="rId60"/>
    <p:sldId id="540" r:id="rId61"/>
    <p:sldId id="539" r:id="rId62"/>
    <p:sldId id="542" r:id="rId63"/>
    <p:sldId id="543" r:id="rId64"/>
    <p:sldId id="299" r:id="rId65"/>
    <p:sldId id="560" r:id="rId66"/>
    <p:sldId id="357" r:id="rId67"/>
    <p:sldId id="548" r:id="rId68"/>
    <p:sldId id="313" r:id="rId69"/>
    <p:sldId id="337" r:id="rId70"/>
    <p:sldId id="549" r:id="rId71"/>
    <p:sldId id="551" r:id="rId72"/>
    <p:sldId id="550" r:id="rId73"/>
    <p:sldId id="552" r:id="rId74"/>
    <p:sldId id="553" r:id="rId75"/>
    <p:sldId id="554" r:id="rId76"/>
    <p:sldId id="555" r:id="rId77"/>
    <p:sldId id="556" r:id="rId78"/>
    <p:sldId id="557" r:id="rId79"/>
    <p:sldId id="558" r:id="rId80"/>
    <p:sldId id="559" r:id="rId81"/>
    <p:sldId id="358" r:id="rId82"/>
    <p:sldId id="359" r:id="rId83"/>
    <p:sldId id="361" r:id="rId84"/>
    <p:sldId id="338" r:id="rId85"/>
    <p:sldId id="339" r:id="rId86"/>
    <p:sldId id="360" r:id="rId87"/>
    <p:sldId id="362" r:id="rId88"/>
    <p:sldId id="443" r:id="rId89"/>
    <p:sldId id="302" r:id="rId90"/>
    <p:sldId id="363" r:id="rId91"/>
    <p:sldId id="495" r:id="rId92"/>
    <p:sldId id="496" r:id="rId93"/>
    <p:sldId id="411" r:id="rId94"/>
    <p:sldId id="372" r:id="rId95"/>
    <p:sldId id="370" r:id="rId96"/>
    <p:sldId id="373" r:id="rId97"/>
    <p:sldId id="468" r:id="rId98"/>
    <p:sldId id="469" r:id="rId99"/>
    <p:sldId id="470" r:id="rId100"/>
    <p:sldId id="471" r:id="rId101"/>
    <p:sldId id="472" r:id="rId102"/>
    <p:sldId id="473" r:id="rId103"/>
    <p:sldId id="474" r:id="rId104"/>
    <p:sldId id="475" r:id="rId105"/>
    <p:sldId id="476" r:id="rId106"/>
    <p:sldId id="477" r:id="rId107"/>
    <p:sldId id="478" r:id="rId108"/>
    <p:sldId id="479" r:id="rId109"/>
    <p:sldId id="484" r:id="rId110"/>
    <p:sldId id="485" r:id="rId1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3300"/>
    <a:srgbClr val="FF9900"/>
    <a:srgbClr val="008000"/>
    <a:srgbClr val="0000FF"/>
    <a:srgbClr val="FF0000"/>
    <a:srgbClr val="FFFFFF"/>
    <a:srgbClr val="660066"/>
    <a:srgbClr val="0066FF"/>
    <a:srgbClr val="FFFF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87016" autoAdjust="0"/>
  </p:normalViewPr>
  <p:slideViewPr>
    <p:cSldViewPr>
      <p:cViewPr varScale="1">
        <p:scale>
          <a:sx n="95" d="100"/>
          <a:sy n="95" d="100"/>
        </p:scale>
        <p:origin x="-4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slide" Target="slides/slide106.xml"/><Relationship Id="rId115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51613B-0D2A-4D0F-B9CD-5EB75B21F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139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EBCA2-9325-4DD7-ADFC-1A115CE5D66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283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22E5A-44C7-4CA7-9655-875ABDEC1451}" type="slidenum">
              <a:rPr lang="en-US" altLang="en-US">
                <a:solidFill>
                  <a:srgbClr val="000000"/>
                </a:solidFill>
              </a:rPr>
              <a:pPr/>
              <a:t>78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281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22E5A-44C7-4CA7-9655-875ABDEC1451}" type="slidenum">
              <a:rPr lang="en-US" altLang="en-US">
                <a:solidFill>
                  <a:srgbClr val="000000"/>
                </a:solidFill>
              </a:rPr>
              <a:pPr/>
              <a:t>79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812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22E5A-44C7-4CA7-9655-875ABDEC1451}" type="slidenum">
              <a:rPr lang="en-US" altLang="en-US">
                <a:solidFill>
                  <a:srgbClr val="000000"/>
                </a:solidFill>
              </a:rPr>
              <a:pPr/>
              <a:t>81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958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22E5A-44C7-4CA7-9655-875ABDEC1451}" type="slidenum">
              <a:rPr lang="en-US" altLang="en-US">
                <a:solidFill>
                  <a:srgbClr val="000000"/>
                </a:solidFill>
              </a:rPr>
              <a:pPr/>
              <a:t>82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079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22E5A-44C7-4CA7-9655-875ABDEC1451}" type="slidenum">
              <a:rPr lang="en-US" altLang="en-US">
                <a:solidFill>
                  <a:srgbClr val="000000"/>
                </a:solidFill>
              </a:rPr>
              <a:pPr/>
              <a:t>84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72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B169F-FE36-4D5F-93D5-EABDE19D3749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526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22E5A-44C7-4CA7-9655-875ABDEC1451}" type="slidenum">
              <a:rPr lang="en-US" altLang="en-US">
                <a:solidFill>
                  <a:srgbClr val="000000"/>
                </a:solidFill>
              </a:rPr>
              <a:pPr/>
              <a:t>87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109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B169F-FE36-4D5F-93D5-EABDE19D3749}" type="slidenum">
              <a:rPr lang="en-US" altLang="en-US">
                <a:solidFill>
                  <a:srgbClr val="000000"/>
                </a:solidFill>
              </a:rPr>
              <a:pPr/>
              <a:t>90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19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0730B-5BFF-4950-99B8-7F3C61C1BEF4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034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0730B-5BFF-4950-99B8-7F3C61C1BEF4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55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26055-8704-4072-A448-AEAF8D4EF8D7}" type="slidenum">
              <a:rPr lang="en-US" altLang="en-US">
                <a:solidFill>
                  <a:srgbClr val="000000"/>
                </a:solidFill>
              </a:rPr>
              <a:pPr/>
              <a:t>62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57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355E8-C55E-4E91-A20F-4D40B83AF3E2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453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355E8-C55E-4E91-A20F-4D40B83AF3E2}" type="slidenum">
              <a:rPr lang="en-US" altLang="en-US">
                <a:solidFill>
                  <a:srgbClr val="000000"/>
                </a:solidFill>
              </a:rPr>
              <a:pPr/>
              <a:t>66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98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355E8-C55E-4E91-A20F-4D40B83AF3E2}" type="slidenum">
              <a:rPr lang="en-US" altLang="en-US">
                <a:solidFill>
                  <a:srgbClr val="000000"/>
                </a:solidFill>
              </a:rPr>
              <a:pPr/>
              <a:t>67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983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355E8-C55E-4E91-A20F-4D40B83AF3E2}" type="slidenum">
              <a:rPr lang="en-US" altLang="en-US">
                <a:solidFill>
                  <a:srgbClr val="000000"/>
                </a:solidFill>
              </a:rPr>
              <a:pPr/>
              <a:t>68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983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EBCA2-9325-4DD7-ADFC-1A115CE5D666}" type="slidenum">
              <a:rPr lang="en-US" altLang="en-US">
                <a:solidFill>
                  <a:srgbClr val="000000"/>
                </a:solidFill>
              </a:rPr>
              <a:pPr/>
              <a:t>76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35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1E9D0-538B-4E48-A3A7-9EAA17B5B6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02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C129F-C6C7-4A58-962B-980D11349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79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DAA61-74C7-469A-80F4-B5760D636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77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1E9D0-538B-4E48-A3A7-9EAA17B5B6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4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24118-DEC8-4214-AC03-4F4550B938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55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A064B-B78C-4F2F-9141-2CA28EE9D9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7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2614E-B3C7-47E4-B366-D9848301DB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07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47948-9F09-435E-BB55-64A44E6983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40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AF08F-EEFF-4BE0-837E-CD7491585E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08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1BED2-6F0A-497A-8A1E-F68EF8CB83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18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F3C85-8AB4-4B86-97AC-44D0D059A8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4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24118-DEC8-4214-AC03-4F4550B938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195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18679-B10A-45ED-BD23-FE5C628654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76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C129F-C6C7-4A58-962B-980D113493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4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DAA61-74C7-469A-80F4-B5760D6369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20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1E9D0-538B-4E48-A3A7-9EAA17B5B6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67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24118-DEC8-4214-AC03-4F4550B938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60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A064B-B78C-4F2F-9141-2CA28EE9D9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22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2614E-B3C7-47E4-B366-D9848301DB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41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47948-9F09-435E-BB55-64A44E6983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4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AF08F-EEFF-4BE0-837E-CD7491585E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45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1BED2-6F0A-497A-8A1E-F68EF8CB83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3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A064B-B78C-4F2F-9141-2CA28EE9D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486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F3C85-8AB4-4B86-97AC-44D0D059A8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82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18679-B10A-45ED-BD23-FE5C628654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79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C129F-C6C7-4A58-962B-980D113493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63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DAA61-74C7-469A-80F4-B5760D6369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64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1E9D0-538B-4E48-A3A7-9EAA17B5B6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6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24118-DEC8-4214-AC03-4F4550B938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43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A064B-B78C-4F2F-9141-2CA28EE9D9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35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2614E-B3C7-47E4-B366-D9848301DB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90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47948-9F09-435E-BB55-64A44E6983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81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AF08F-EEFF-4BE0-837E-CD7491585E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6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2614E-B3C7-47E4-B366-D9848301D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80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1BED2-6F0A-497A-8A1E-F68EF8CB83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F3C85-8AB4-4B86-97AC-44D0D059A8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58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18679-B10A-45ED-BD23-FE5C628654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50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C129F-C6C7-4A58-962B-980D113493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709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DAA61-74C7-469A-80F4-B5760D6369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2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47948-9F09-435E-BB55-64A44E698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6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AF08F-EEFF-4BE0-837E-CD7491585E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41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1BED2-6F0A-497A-8A1E-F68EF8CB8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95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F3C85-8AB4-4B86-97AC-44D0D059A8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65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18679-B10A-45ED-BD23-FE5C62865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88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E6F772-C62A-4DA6-8C7D-F41184A53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E6F772-C62A-4DA6-8C7D-F41184A53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5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E6F772-C62A-4DA6-8C7D-F41184A53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4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E6F772-C62A-4DA6-8C7D-F41184A53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weroficu.com/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weroficu.com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forms/7Ii2RcFYTR" TargetMode="External"/><Relationship Id="rId1" Type="http://schemas.openxmlformats.org/officeDocument/2006/relationships/slideLayout" Target="../slideLayouts/slideLayout3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latin typeface="Goudy Old Style" pitchFamily="18" charset="0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0" y="333375"/>
            <a:ext cx="9144000" cy="1415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Foundations of Education</a:t>
            </a: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Aric Foster</a:t>
            </a:r>
          </a:p>
          <a:p>
            <a:pPr algn="ctr"/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&amp;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Flower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Learning Consultants</a:t>
            </a: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Stemandflowerlearning.com</a:t>
            </a:r>
          </a:p>
          <a:p>
            <a:pPr algn="ctr"/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stemflowerlc@gmail.com</a:t>
            </a:r>
          </a:p>
          <a:p>
            <a:pPr algn="ctr"/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@</a:t>
            </a:r>
            <a:r>
              <a:rPr lang="en-US" alt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stemflowerlc</a:t>
            </a: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40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0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Standards and Assessment</a:t>
            </a:r>
            <a:endParaRPr lang="en-US" altLang="en-US" sz="4000" u="sng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How do we really know what our kids know?</a:t>
            </a: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Nature vs. Nurture</a:t>
            </a:r>
            <a:r>
              <a:rPr lang="en-US" dirty="0">
                <a:latin typeface="Cambria" panose="02040503050406030204" pitchFamily="18" charset="0"/>
              </a:rPr>
              <a:t>:</a:t>
            </a:r>
            <a:r>
              <a:rPr lang="en-US" dirty="0" smtClean="0">
                <a:latin typeface="Cambria" panose="02040503050406030204" pitchFamily="18" charset="0"/>
              </a:rPr>
              <a:t> Is teaching innate or learned?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Spectrum: access student prior knowledge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Nurture: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You are taking this 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class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Constant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PD is 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required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Twittershpere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r>
              <a:rPr lang="en-US" sz="24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#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edchat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#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COLchat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#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sblchat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#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miched</a:t>
            </a:r>
            <a:endParaRPr lang="en-US" sz="24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Nature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Why did you get into this? Taekwondo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Do you “go to work” or “go to school”?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What do you talk about in your free time?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Passion pays for itself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Never give up!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Feedback/scores are TIMELY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 in all standards = off list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Stand at the door  and increase consequences: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Guilt &amp; Remind 101 Everyday!</a:t>
            </a:r>
          </a:p>
          <a:p>
            <a:pPr algn="ctr"/>
            <a:endParaRPr lang="en-US" sz="40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Work in hall until you address feedback 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 revise to proficiency. 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(I usually bring them back in after 10 minutes-</a:t>
            </a:r>
            <a:r>
              <a:rPr lang="en-US" sz="4000" dirty="0" err="1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ish</a:t>
            </a:r>
            <a:r>
              <a:rPr lang="en-US" sz="4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72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Never give up!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Feedback/scores are TIMELY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 in all standards = off list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Stand at the door  and increase consequences: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Guilt &amp; Remind 101 &amp; Work in hall</a:t>
            </a:r>
          </a:p>
          <a:p>
            <a:pPr algn="ctr"/>
            <a:endParaRPr lang="en-US" sz="28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endParaRPr lang="en-US" sz="28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4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Donate your time: before school, after, lunch with “Name on the board” </a:t>
            </a:r>
            <a:r>
              <a:rPr lang="en-US" sz="4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44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Never give up!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Feedback/scores are TIMELY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 in all standards = off list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Stand at the door  and increase consequences: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Guilt &amp; Remind 101 &amp; </a:t>
            </a:r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Work </a:t>
            </a:r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hall &amp; Donate your time</a:t>
            </a:r>
          </a:p>
          <a:p>
            <a:pPr algn="ctr"/>
            <a:endParaRPr lang="en-US" sz="28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4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Home contact: phone call, email, </a:t>
            </a:r>
          </a:p>
          <a:p>
            <a:pPr algn="ctr"/>
            <a:r>
              <a:rPr lang="en-US" sz="4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paper letter that student writes</a:t>
            </a:r>
          </a:p>
        </p:txBody>
      </p:sp>
    </p:spTree>
    <p:extLst>
      <p:ext uri="{BB962C8B-B14F-4D97-AF65-F5344CB8AC3E}">
        <p14:creationId xmlns:p14="http://schemas.microsoft.com/office/powerpoint/2010/main" val="12922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Never give up!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Feedback/scores are TIMELY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 in all standards = off list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Stand at the door  and increase consequences: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Guilt &amp; Remind 101 &amp; Hall &amp; Time &amp; Home contact</a:t>
            </a:r>
          </a:p>
          <a:p>
            <a:pPr algn="ctr"/>
            <a:endParaRPr lang="en-US" sz="28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Explain how and why you are 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on the ICU list to the principal</a:t>
            </a:r>
          </a:p>
        </p:txBody>
      </p:sp>
    </p:spTree>
    <p:extLst>
      <p:ext uri="{BB962C8B-B14F-4D97-AF65-F5344CB8AC3E}">
        <p14:creationId xmlns:p14="http://schemas.microsoft.com/office/powerpoint/2010/main" val="15854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Never give up!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Feedback/scores are TIMELY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 in all standards = off list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Stand at the door  and increase consequences: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Guilt &amp; Remind 101 &amp; Hall &amp; Time &amp; Home </a:t>
            </a:r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&amp; Principal</a:t>
            </a:r>
            <a:endParaRPr lang="en-US" sz="28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endParaRPr lang="en-US" sz="28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4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 “recess” = </a:t>
            </a:r>
            <a:r>
              <a:rPr lang="en-US" sz="4400" dirty="0" err="1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Dpop</a:t>
            </a:r>
            <a:r>
              <a:rPr lang="en-US" sz="4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auditorium, outside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Never give up!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Feedback/scores are TIMELY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 in all standards = off list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Stand at the door  and increase consequences: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Guilt &amp; Remind 101 &amp; Hall &amp; Time &amp; Home </a:t>
            </a:r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&amp; Principal &amp; Recess</a:t>
            </a:r>
          </a:p>
          <a:p>
            <a:pPr algn="ctr"/>
            <a:endParaRPr lang="en-US" sz="2800" b="1" dirty="0" smtClean="0">
              <a:solidFill>
                <a:srgbClr val="FFFFFF"/>
              </a:solidFill>
              <a:latin typeface="Aparajita" panose="020B0604020202020204" pitchFamily="34" charset="0"/>
              <a:cs typeface="Aparajita" panose="020B0604020202020204" pitchFamily="34" charset="0"/>
              <a:hlinkClick r:id="rId2"/>
            </a:endParaRPr>
          </a:p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  <a:hlinkClick r:id="rId2"/>
              </a:rPr>
              <a:t>www.poweroficu.com</a:t>
            </a:r>
            <a:endParaRPr lang="en-US" sz="2800" b="1" dirty="0">
              <a:solidFill>
                <a:srgbClr val="FFFFFF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Danny Hill &amp; Jason Nave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@</a:t>
            </a:r>
            <a:r>
              <a:rPr lang="en-US" sz="2800" b="1" dirty="0" err="1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PowerofICU</a:t>
            </a:r>
            <a:endParaRPr lang="en-US" sz="2800" b="1" dirty="0">
              <a:solidFill>
                <a:srgbClr val="FFFFFF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Brickhouse</a:t>
            </a:r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Culture: Defeat Student Apathy</a:t>
            </a:r>
            <a:endParaRPr lang="en-US" sz="2800" b="1" dirty="0">
              <a:solidFill>
                <a:srgbClr val="FFFFFF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1443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Does it work?</a:t>
            </a:r>
          </a:p>
          <a:p>
            <a:endParaRPr lang="en-US" sz="2400" dirty="0">
              <a:solidFill>
                <a:srgbClr val="00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100 Armada Juniors in four classes of English 11 per trimester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300 English 11 junior final grades and FIVE final trimester grades were E’s. </a:t>
            </a:r>
          </a:p>
          <a:p>
            <a:endParaRPr lang="en-US" sz="2000" u="sng" dirty="0">
              <a:solidFill>
                <a:srgbClr val="00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r>
              <a:rPr lang="en-US" sz="2000" u="sng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First trimester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:  1,449 total student tasks proficient/1,550 total = 93.5%</a:t>
            </a:r>
          </a:p>
          <a:p>
            <a:r>
              <a:rPr lang="en-US" sz="2000" u="sng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Second trimester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: 1,460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total student tasks 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proficient/1,536 total = 95%</a:t>
            </a:r>
            <a:endParaRPr lang="en-US" sz="2000" dirty="0">
              <a:solidFill>
                <a:srgbClr val="00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r>
              <a:rPr lang="en-US" sz="2000" u="sng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Third trimester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: 984 total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student tasks 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proficient/1,057 total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= 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93.1%</a:t>
            </a:r>
            <a:endParaRPr lang="en-US" sz="2000" dirty="0">
              <a:solidFill>
                <a:srgbClr val="00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algn="ctr"/>
            <a:endParaRPr lang="en-US" sz="2400" u="sng" dirty="0" smtClean="0">
              <a:solidFill>
                <a:srgbClr val="00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algn="ctr"/>
            <a:r>
              <a:rPr lang="en-US" sz="2400" u="sng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Total all year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4,143 total student tasks on the ICU list. 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3,893 student tasks completed proficiently with timely, narrative, descriptive, standards-based feedback,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which is </a:t>
            </a:r>
            <a:r>
              <a:rPr lang="en-US" sz="2800" b="1" dirty="0" smtClean="0">
                <a:solidFill>
                  <a:srgbClr val="FFFFFF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94% completion proficiently with zero numerical contribution to their final grade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. 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  <a:sym typeface="Wingdings" panose="05000000000000000000" pitchFamily="2" charset="2"/>
              </a:rPr>
              <a:t> </a:t>
            </a:r>
            <a:endParaRPr lang="en-US" sz="2800" b="1" dirty="0" smtClean="0">
              <a:solidFill>
                <a:srgbClr val="00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algn="ctr"/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failed. All </a:t>
            </a:r>
            <a:r>
              <a:rPr lang="en-US" sz="2400" dirty="0" err="1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yearmeet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at door to check (About 70% of students turn it in)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Give feedback &amp; numbers. If student is proficient in all learning targets on the first try, they are off the ICU list. If not, they are given specific direction on how to revise. </a:t>
            </a:r>
          </a:p>
          <a:p>
            <a:r>
              <a:rPr lang="en-US" sz="2400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 day late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door check and disappointment. Exit reminder. Remind 101 (85%)</a:t>
            </a:r>
          </a:p>
          <a:p>
            <a:r>
              <a:rPr lang="en-US" sz="2400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2 days </a:t>
            </a:r>
            <a:r>
              <a:rPr lang="en-US" sz="2400" u="sng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late</a:t>
            </a:r>
            <a:r>
              <a:rPr lang="en-US" sz="24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door 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check and more disappointment. Exit reminder. Remind 101 (90%)</a:t>
            </a:r>
          </a:p>
          <a:p>
            <a:r>
              <a:rPr lang="en-US" sz="2400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3 days late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door check, wait in hall and work on it until it is done. (96%)</a:t>
            </a:r>
          </a:p>
          <a:p>
            <a:r>
              <a:rPr lang="en-US" sz="2200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4 days late</a:t>
            </a:r>
            <a:r>
              <a:rPr lang="en-US" sz="22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door check, students pick which chunk of their time they want to donate (99%)</a:t>
            </a:r>
          </a:p>
          <a:p>
            <a:r>
              <a:rPr lang="en-US" sz="2200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Other methods</a:t>
            </a:r>
            <a:r>
              <a:rPr lang="en-US" sz="22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call home, email home, paper letter home, send student to other teachers/principal to explain ICU list and that they are on it, they can’t go to “recess” until it is done, do it in gym, etc.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@</a:t>
            </a:r>
            <a:r>
              <a:rPr lang="en-US" sz="3200" b="1" dirty="0" err="1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PowerofICU</a:t>
            </a:r>
            <a:r>
              <a:rPr lang="en-US" sz="32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Brickhouse</a:t>
            </a:r>
            <a:r>
              <a:rPr lang="en-US" sz="32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	Defeating Student Apathy</a:t>
            </a:r>
            <a:endParaRPr lang="en-US" sz="3200" b="1" dirty="0">
              <a:solidFill>
                <a:srgbClr val="FFFFFF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792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u="sng" dirty="0" smtClean="0">
                <a:solidFill>
                  <a:srgbClr val="FFFF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Let me </a:t>
            </a:r>
            <a:r>
              <a:rPr lang="en-US" sz="5400" u="sng" smtClean="0">
                <a:solidFill>
                  <a:srgbClr val="FFFF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share more</a:t>
            </a:r>
            <a:endParaRPr lang="en-US" sz="5400" u="sng" dirty="0" smtClean="0">
              <a:solidFill>
                <a:srgbClr val="FFFF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FF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STEM vs. “Flower” classes 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FF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are very different</a:t>
            </a:r>
          </a:p>
          <a:p>
            <a:pPr marL="0" indent="0" algn="ctr">
              <a:buNone/>
            </a:pPr>
            <a:endParaRPr lang="en-US" sz="4400" dirty="0" smtClean="0">
              <a:solidFill>
                <a:srgbClr val="FFFF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FF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Stemandflowerlearning.com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FF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@</a:t>
            </a:r>
            <a:r>
              <a:rPr lang="en-US" sz="4400" dirty="0" err="1" smtClean="0">
                <a:solidFill>
                  <a:srgbClr val="FFFF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stemflowerlc</a:t>
            </a:r>
            <a:endParaRPr lang="en-US" sz="4400" dirty="0" smtClean="0">
              <a:solidFill>
                <a:srgbClr val="FFFF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FF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stemflowerlc@gmail.com</a:t>
            </a:r>
          </a:p>
          <a:p>
            <a:pPr marL="0" indent="0" algn="ctr">
              <a:buNone/>
            </a:pPr>
            <a:endParaRPr lang="en-US" sz="4000" dirty="0">
              <a:solidFill>
                <a:srgbClr val="FFFF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7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sz="3200" dirty="0" smtClean="0">
                <a:latin typeface="Cambria" panose="02040503050406030204" pitchFamily="18" charset="0"/>
              </a:rPr>
              <a:t>How do we really know what our kids know?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3000"/>
            <a:ext cx="8305800" cy="5287963"/>
          </a:xfrm>
        </p:spPr>
        <p:txBody>
          <a:bodyPr/>
          <a:lstStyle/>
          <a:p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sz="3200" dirty="0" smtClean="0">
                <a:latin typeface="Cambria" panose="02040503050406030204" pitchFamily="18" charset="0"/>
              </a:rPr>
              <a:t>How do we really know what our kids know?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3000"/>
            <a:ext cx="8305800" cy="5287963"/>
          </a:xfrm>
        </p:spPr>
        <p:txBody>
          <a:bodyPr/>
          <a:lstStyle/>
          <a:p>
            <a:pPr marL="0" indent="0">
              <a:buNone/>
            </a:pPr>
            <a:endParaRPr lang="en-US" sz="80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TEACH THE PATH</a:t>
            </a:r>
            <a:endParaRPr lang="en-US" sz="8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sz="3200" dirty="0" smtClean="0">
                <a:latin typeface="Cambria" panose="02040503050406030204" pitchFamily="18" charset="0"/>
              </a:rPr>
              <a:t>How do we really know what our kids know?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3000"/>
            <a:ext cx="8305800" cy="5287963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Standards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, Objectives, Learning Targets, etc.</a:t>
            </a:r>
          </a:p>
        </p:txBody>
      </p:sp>
    </p:spTree>
    <p:extLst>
      <p:ext uri="{BB962C8B-B14F-4D97-AF65-F5344CB8AC3E}">
        <p14:creationId xmlns:p14="http://schemas.microsoft.com/office/powerpoint/2010/main" val="23745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sz="3200" dirty="0" smtClean="0">
                <a:latin typeface="Cambria" panose="02040503050406030204" pitchFamily="18" charset="0"/>
              </a:rPr>
              <a:t>How do we really know what our kids know?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3000"/>
            <a:ext cx="8305800" cy="5287963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Standards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, Objectives, Learning Targets, etc.</a:t>
            </a:r>
          </a:p>
          <a:p>
            <a:r>
              <a:rPr lang="en-US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Activities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: texts, questions, productions, formative assessments (both formal and informal), etc.</a:t>
            </a:r>
          </a:p>
        </p:txBody>
      </p:sp>
    </p:spTree>
    <p:extLst>
      <p:ext uri="{BB962C8B-B14F-4D97-AF65-F5344CB8AC3E}">
        <p14:creationId xmlns:p14="http://schemas.microsoft.com/office/powerpoint/2010/main" val="23135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sz="3200" dirty="0" smtClean="0">
                <a:latin typeface="Cambria" panose="02040503050406030204" pitchFamily="18" charset="0"/>
              </a:rPr>
              <a:t>How do we really know what our kids know?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3000"/>
            <a:ext cx="8305800" cy="5287963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Standards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, Objectives, Learning Targets, etc.</a:t>
            </a:r>
          </a:p>
          <a:p>
            <a:r>
              <a:rPr lang="en-US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Activities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: texts, questions, productions, formative assessments (both formal and informal), etc.</a:t>
            </a:r>
          </a:p>
          <a:p>
            <a:r>
              <a:rPr lang="en-US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Assessment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: projects, summative assessments, unit tests, etc. </a:t>
            </a:r>
          </a:p>
        </p:txBody>
      </p:sp>
    </p:spTree>
    <p:extLst>
      <p:ext uri="{BB962C8B-B14F-4D97-AF65-F5344CB8AC3E}">
        <p14:creationId xmlns:p14="http://schemas.microsoft.com/office/powerpoint/2010/main" val="16381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sz="3200" dirty="0" smtClean="0">
                <a:latin typeface="Cambria" panose="02040503050406030204" pitchFamily="18" charset="0"/>
              </a:rPr>
              <a:t>How do we really know what our kids know?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3000"/>
            <a:ext cx="8305800" cy="5287963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Standards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, Objectives, Learning Targets, etc.</a:t>
            </a:r>
          </a:p>
          <a:p>
            <a:r>
              <a:rPr lang="en-US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Activities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: texts, questions, productions, formative assessments (both formal and informal), etc.</a:t>
            </a:r>
          </a:p>
          <a:p>
            <a:r>
              <a:rPr lang="en-US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Assessment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: projects, summative assessments, unit tests, etc. 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The path MUST be clear, transparent, consistent. 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sz="3200" dirty="0" smtClean="0">
                <a:latin typeface="Cambria" panose="02040503050406030204" pitchFamily="18" charset="0"/>
              </a:rPr>
              <a:t>How do we really know what our kids know?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3000"/>
            <a:ext cx="8305800" cy="5287963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Standards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, Objectives, Learning Targets, etc.</a:t>
            </a:r>
          </a:p>
          <a:p>
            <a:r>
              <a:rPr lang="en-US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Activities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: texts, questions, productions, formative assessments (both formal and informal), etc.</a:t>
            </a:r>
          </a:p>
          <a:p>
            <a:r>
              <a:rPr lang="en-US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Assessment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: projects, summative assessments, unit tests, etc. 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The path MUST be clear, transparent, consistent. 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mbria" panose="02040503050406030204" pitchFamily="18" charset="0"/>
              </a:rPr>
              <a:t>Standardized tests? Whole different can of worms that we can discuss later if time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5037" y="854241"/>
            <a:ext cx="6833925" cy="5125443"/>
          </a:xfrm>
        </p:spPr>
      </p:pic>
    </p:spTree>
    <p:extLst>
      <p:ext uri="{BB962C8B-B14F-4D97-AF65-F5344CB8AC3E}">
        <p14:creationId xmlns:p14="http://schemas.microsoft.com/office/powerpoint/2010/main" val="22422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Nature vs. Nurture</a:t>
            </a:r>
            <a:r>
              <a:rPr lang="en-US" dirty="0">
                <a:latin typeface="Cambria" panose="02040503050406030204" pitchFamily="18" charset="0"/>
              </a:rPr>
              <a:t>:</a:t>
            </a:r>
            <a:r>
              <a:rPr lang="en-US" dirty="0" smtClean="0">
                <a:latin typeface="Cambria" panose="02040503050406030204" pitchFamily="18" charset="0"/>
              </a:rPr>
              <a:t> Is teaching innate or learned?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sz="3200" dirty="0" smtClean="0">
                <a:latin typeface="Cambria" panose="02040503050406030204" pitchFamily="18" charset="0"/>
              </a:rPr>
              <a:t>How do we really know what our kids know?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165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ambria" panose="02040503050406030204" pitchFamily="18" charset="0"/>
              </a:rPr>
              <a:t>Teaching 101 Path: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4000" dirty="0" smtClean="0"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4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Activities</a:t>
            </a:r>
            <a:r>
              <a:rPr lang="en-US" sz="4000" dirty="0" smtClean="0"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4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Assessment</a:t>
            </a:r>
          </a:p>
          <a:p>
            <a:pPr marL="0" indent="0" algn="ctr">
              <a:buNone/>
            </a:pPr>
            <a:endParaRPr lang="en-US" sz="40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sz="3200" dirty="0" smtClean="0">
                <a:latin typeface="Cambria" panose="02040503050406030204" pitchFamily="18" charset="0"/>
              </a:rPr>
              <a:t>How do we really know what our kids know?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165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ambria" panose="02040503050406030204" pitchFamily="18" charset="0"/>
              </a:rPr>
              <a:t>Teaching 101 Path: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4000" dirty="0" smtClean="0"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4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Activities</a:t>
            </a:r>
            <a:r>
              <a:rPr lang="en-US" sz="4000" dirty="0" smtClean="0"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4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Assessment</a:t>
            </a:r>
          </a:p>
          <a:p>
            <a:pPr marL="0" indent="0" algn="ctr">
              <a:buNone/>
            </a:pPr>
            <a:endParaRPr lang="en-US" sz="40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Cambria" panose="02040503050406030204" pitchFamily="18" charset="0"/>
              </a:rPr>
              <a:t>Teaching 2.0 Path: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4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Assessment</a:t>
            </a:r>
            <a:r>
              <a:rPr lang="en-US" sz="4000" dirty="0" smtClean="0">
                <a:latin typeface="Cambria" panose="02040503050406030204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Activities 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40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Teaching 2.0 Path</a:t>
            </a:r>
            <a:r>
              <a:rPr lang="en-US" sz="3200" dirty="0" smtClean="0">
                <a:latin typeface="Cambria" panose="02040503050406030204" pitchFamily="18" charset="0"/>
              </a:rPr>
              <a:t>: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Standards </a:t>
            </a:r>
            <a:r>
              <a:rPr 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165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Teaching 2.0 Path</a:t>
            </a:r>
            <a:r>
              <a:rPr lang="en-US" sz="3200" dirty="0" smtClean="0">
                <a:latin typeface="Cambria" panose="02040503050406030204" pitchFamily="18" charset="0"/>
              </a:rPr>
              <a:t>: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Standards </a:t>
            </a:r>
            <a:r>
              <a:rPr 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16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Standards need to be aligned per department/grade level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Teaching 2.0 Path</a:t>
            </a:r>
            <a:r>
              <a:rPr lang="en-US" sz="3200" dirty="0" smtClean="0">
                <a:latin typeface="Cambria" panose="02040503050406030204" pitchFamily="18" charset="0"/>
              </a:rPr>
              <a:t>: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Standards </a:t>
            </a:r>
            <a:r>
              <a:rPr 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16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Standards need to be aligned per department/grade level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“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Synthesize” them in your school/district. 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Teaching 2.0 Path</a:t>
            </a:r>
            <a:r>
              <a:rPr lang="en-US" sz="3200" dirty="0" smtClean="0">
                <a:latin typeface="Cambria" panose="02040503050406030204" pitchFamily="18" charset="0"/>
              </a:rPr>
              <a:t>: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Standards </a:t>
            </a:r>
            <a:r>
              <a:rPr 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16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Standards need to be aligned per department/grade level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“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Synthesize” them in your school/district. 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CCSS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is a guide, but too voluminous ⇒ “Power Standards”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Teaching 2.0 Path</a:t>
            </a:r>
            <a:r>
              <a:rPr lang="en-US" sz="3200" dirty="0" smtClean="0">
                <a:latin typeface="Cambria" panose="02040503050406030204" pitchFamily="18" charset="0"/>
              </a:rPr>
              <a:t>: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Standards </a:t>
            </a:r>
            <a:r>
              <a:rPr 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16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Standards need to be aligned per department/grade level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“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Synthesize” them in your school/district. 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CCSS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is a guide, but too voluminous ⇒ “Power Standards”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Standardized tests are certainly a factor, such as ACT’s “infer” focus in ELA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2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Teaching 2.0 Path</a:t>
            </a:r>
            <a:r>
              <a:rPr lang="en-US" sz="3200" dirty="0" smtClean="0">
                <a:latin typeface="Cambria" panose="02040503050406030204" pitchFamily="18" charset="0"/>
              </a:rPr>
              <a:t>: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Standards </a:t>
            </a:r>
            <a:r>
              <a:rPr 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16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Standards need to be aligned per department/grade level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“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Synthesize” them in your school/district. 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CCSS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is a guide, but too voluminous ⇒ “Power Standards”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Standardized tests are certainly a factor, such as ACT’s “infer” focus in ELA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STEM and Flower classes are different: 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sequential vs. recursive, respectively </a:t>
            </a:r>
            <a:endParaRPr 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Teaching 2.0 Path</a:t>
            </a:r>
            <a:r>
              <a:rPr lang="en-US" sz="3200" dirty="0" smtClean="0">
                <a:latin typeface="Cambria" panose="02040503050406030204" pitchFamily="18" charset="0"/>
              </a:rPr>
              <a:t>: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Standards </a:t>
            </a:r>
            <a:r>
              <a:rPr 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16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What Aric did: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Highlighted CCSS for Endurance (job), Leverage (other classes) and Readiness (next level)</a:t>
            </a:r>
          </a:p>
        </p:txBody>
      </p:sp>
    </p:spTree>
    <p:extLst>
      <p:ext uri="{BB962C8B-B14F-4D97-AF65-F5344CB8AC3E}">
        <p14:creationId xmlns:p14="http://schemas.microsoft.com/office/powerpoint/2010/main" val="15863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Teaching 2.0 Path</a:t>
            </a:r>
            <a:r>
              <a:rPr lang="en-US" sz="3200" dirty="0" smtClean="0">
                <a:latin typeface="Cambria" panose="02040503050406030204" pitchFamily="18" charset="0"/>
              </a:rPr>
              <a:t>: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Standards </a:t>
            </a:r>
            <a:r>
              <a:rPr 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16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What Aric did: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Highlighted CCSS for Endurance (job), Leverage (other classes) and Readiness (next level)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Synthesized 10ish standards per trimester</a:t>
            </a:r>
          </a:p>
        </p:txBody>
      </p:sp>
    </p:spTree>
    <p:extLst>
      <p:ext uri="{BB962C8B-B14F-4D97-AF65-F5344CB8AC3E}">
        <p14:creationId xmlns:p14="http://schemas.microsoft.com/office/powerpoint/2010/main" val="1254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Nature vs. Nurture</a:t>
            </a:r>
            <a:r>
              <a:rPr lang="en-US" dirty="0">
                <a:latin typeface="Cambria" panose="02040503050406030204" pitchFamily="18" charset="0"/>
              </a:rPr>
              <a:t>:</a:t>
            </a:r>
            <a:r>
              <a:rPr lang="en-US" dirty="0" smtClean="0">
                <a:latin typeface="Cambria" panose="02040503050406030204" pitchFamily="18" charset="0"/>
              </a:rPr>
              <a:t> Is teaching innate or learned?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Spectrum: access student prior knowledge</a:t>
            </a:r>
          </a:p>
        </p:txBody>
      </p:sp>
    </p:spTree>
    <p:extLst>
      <p:ext uri="{BB962C8B-B14F-4D97-AF65-F5344CB8AC3E}">
        <p14:creationId xmlns:p14="http://schemas.microsoft.com/office/powerpoint/2010/main" val="35020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Teaching 2.0 Path</a:t>
            </a:r>
            <a:r>
              <a:rPr lang="en-US" sz="3200" dirty="0" smtClean="0">
                <a:latin typeface="Cambria" panose="02040503050406030204" pitchFamily="18" charset="0"/>
              </a:rPr>
              <a:t>: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Standards </a:t>
            </a:r>
            <a:r>
              <a:rPr 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16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What Aric did: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Highlighted CCSS for Endurance (job), Leverage (other classes) and Readiness (next level)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Synthesized 10ish standards per trimester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Revised each grading period based on proficiency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Main ideas + details = Comprehension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No infer third trimester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Put diction in first trimester </a:t>
            </a:r>
            <a:endParaRPr 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sz="3200" dirty="0" smtClean="0">
                <a:latin typeface="Cambria" panose="02040503050406030204" pitchFamily="18" charset="0"/>
              </a:rPr>
              <a:t>How do we really know what our kids know?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16563"/>
          </a:xfrm>
        </p:spPr>
        <p:txBody>
          <a:bodyPr/>
          <a:lstStyle/>
          <a:p>
            <a:pPr marL="0" indent="0" algn="ctr">
              <a:buNone/>
            </a:pPr>
            <a:endParaRPr lang="en-US" sz="40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ambria" panose="02040503050406030204" pitchFamily="18" charset="0"/>
              </a:rPr>
              <a:t>Teaching </a:t>
            </a:r>
            <a:r>
              <a:rPr lang="en-US" sz="4000" dirty="0">
                <a:latin typeface="Cambria" panose="02040503050406030204" pitchFamily="18" charset="0"/>
              </a:rPr>
              <a:t>2.0 Path: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4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Assessment</a:t>
            </a:r>
            <a:r>
              <a:rPr lang="en-US" sz="4000" dirty="0" smtClean="0">
                <a:latin typeface="Cambria" panose="02040503050406030204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Activities 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4000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Look </a:t>
            </a:r>
            <a:r>
              <a:rPr lang="en-US" sz="4000" dirty="0">
                <a:solidFill>
                  <a:srgbClr val="0000FF"/>
                </a:solidFill>
                <a:latin typeface="Cambria" panose="02040503050406030204" pitchFamily="18" charset="0"/>
              </a:rPr>
              <a:t>at page one and write your own standard for your subject major. </a:t>
            </a:r>
          </a:p>
          <a:p>
            <a:pPr marL="0" indent="0" algn="ctr">
              <a:buNone/>
            </a:pPr>
            <a:endParaRPr lang="en-US" sz="40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sz="3200" dirty="0" smtClean="0">
                <a:latin typeface="Cambria" panose="02040503050406030204" pitchFamily="18" charset="0"/>
              </a:rPr>
              <a:t>How do we really know what our kids know?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165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ambria" panose="02040503050406030204" pitchFamily="18" charset="0"/>
              </a:rPr>
              <a:t>Teaching 101 Path: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4000" dirty="0" smtClean="0"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4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Activities</a:t>
            </a:r>
            <a:r>
              <a:rPr lang="en-US" sz="4000" dirty="0" smtClean="0"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4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Assessment</a:t>
            </a:r>
          </a:p>
          <a:p>
            <a:pPr marL="0" indent="0" algn="ctr">
              <a:buNone/>
            </a:pPr>
            <a:endParaRPr lang="en-US" sz="40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Cambria" panose="02040503050406030204" pitchFamily="18" charset="0"/>
              </a:rPr>
              <a:t>Teaching 2.0 Path: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4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Assessment</a:t>
            </a:r>
            <a:r>
              <a:rPr lang="en-US" sz="4000" dirty="0" smtClean="0">
                <a:latin typeface="Cambria" panose="02040503050406030204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Activities 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40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180182"/>
            <a:ext cx="5278636" cy="7038182"/>
          </a:xfrm>
        </p:spPr>
      </p:pic>
    </p:spTree>
    <p:extLst>
      <p:ext uri="{BB962C8B-B14F-4D97-AF65-F5344CB8AC3E}">
        <p14:creationId xmlns:p14="http://schemas.microsoft.com/office/powerpoint/2010/main" val="33695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Teaching 2.0 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Path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32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Assessment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Teaching 2.0 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Path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32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Assessment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Summative: start with the end in mind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Teaching 2.0 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Path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32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Assessment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Summative: start with the end in mind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Summative assessments to measure standards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Teaching 2.0 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Path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32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Assessment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Summative: start with the end in mind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Summative assessments to measure standards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STEM = 3 per unit; Flower = 10 per six weeks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Teaching 2.0 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Path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32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Assessment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Summative: start with the end in mind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Summative assessments to measure standards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STEM = 3 per unit; Flower = 10 per six weeks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Final grade calculation is 100% summative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Teaching 2.0 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Path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32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Assessment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Summative: start with the end in mind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Summative assessments to measure standards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STEM = 3 per unit; Flower = 10 per six weeks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Final grade calculation is 100% summative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Not a “test” but a performance based task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Nature vs. Nurture</a:t>
            </a:r>
            <a:r>
              <a:rPr lang="en-US" dirty="0">
                <a:latin typeface="Cambria" panose="02040503050406030204" pitchFamily="18" charset="0"/>
              </a:rPr>
              <a:t>:</a:t>
            </a:r>
            <a:r>
              <a:rPr lang="en-US" dirty="0" smtClean="0">
                <a:latin typeface="Cambria" panose="02040503050406030204" pitchFamily="18" charset="0"/>
              </a:rPr>
              <a:t> Is teaching innate or learned?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Spectrum: access student prior knowledge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Nurture: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You are taking this 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13857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Teaching 2.0 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Path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32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Assessment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Summative: start with the end in mind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Summative assessments to measure standards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STEM = 3 per unit; Flower = 10 per six weeks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Final grade calculation is 100% summative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Not a “test” but a performance based task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Can be “performed” in parts or one sitting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Teaching 2.0 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Path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32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Assessment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What Aric did: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Made standards in June &amp; summative in July</a:t>
            </a:r>
          </a:p>
          <a:p>
            <a:pPr>
              <a:buBlip>
                <a:blip r:embed="rId2"/>
              </a:buBlip>
            </a:pPr>
            <a:endParaRPr lang="en-US" dirty="0" smtClean="0">
              <a:latin typeface="Cambria" panose="02040503050406030204" pitchFamily="18" charset="0"/>
            </a:endParaRPr>
          </a:p>
          <a:p>
            <a:pPr>
              <a:buBlip>
                <a:blip r:embed="rId2"/>
              </a:buBlip>
            </a:pPr>
            <a:endParaRPr 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Teaching 2.0 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Path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32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Assessment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What Aric did: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Made standards in June &amp; summative in July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Summative performance task measuring all 10 standards.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See pages 3-10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>
              <a:buBlip>
                <a:blip r:embed="rId2"/>
              </a:buBlip>
            </a:pPr>
            <a:endParaRPr 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Teaching 2.0 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Path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32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Assessment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What Aric did: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Made standards in June &amp; summative in July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Summative performance task measuring all 10 standards. 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See pages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3-4</a:t>
            </a:r>
            <a:endParaRPr lang="en-US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Two days in library and a weekend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>
              <a:buBlip>
                <a:blip r:embed="rId2"/>
              </a:buBlip>
            </a:pPr>
            <a:endParaRPr 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Teaching 2.0 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Path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32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Assessment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What Aric did: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Made standards in June &amp; summative in July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Summative performance task measuring all 10 standards. 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See pages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3-4</a:t>
            </a:r>
            <a:endParaRPr lang="en-US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Two days in library and a weekend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“Repeat offenders” = show me all 10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>
              <a:buBlip>
                <a:blip r:embed="rId2"/>
              </a:buBlip>
            </a:pPr>
            <a:endParaRPr 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Teaching 2.0 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Path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32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Assessment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What Aric did: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Made standards in June &amp; summative in July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Summative performance task measuring all 10 standards. 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See pages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3-4</a:t>
            </a:r>
            <a:endParaRPr lang="en-US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Two days in library and a weekend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“Repeat offenders” = show me all 10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Feedback: timely, narrative, descriptive, standards referenced and action-oriented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>
              <a:buBlip>
                <a:blip r:embed="rId2"/>
              </a:buBlip>
            </a:pPr>
            <a:endParaRPr 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Teaching 2.0 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Path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32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Assessment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What Aric did: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Made standards in June &amp; summative in July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Summative performance task measuring all 10 standards. 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See pages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3-4</a:t>
            </a:r>
            <a:endParaRPr lang="en-US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Two days in library and a weekend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“Repeat offenders” = show me all 10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Feedback: timely, narrative, descriptive, standards referenced and action-oriented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Revisions = see me to explain aloud or Voxer</a:t>
            </a:r>
          </a:p>
          <a:p>
            <a:pPr>
              <a:buBlip>
                <a:blip r:embed="rId2"/>
              </a:buBlip>
            </a:pPr>
            <a:endParaRPr lang="en-US" dirty="0" smtClean="0">
              <a:latin typeface="Cambria" panose="02040503050406030204" pitchFamily="18" charset="0"/>
            </a:endParaRPr>
          </a:p>
          <a:p>
            <a:pPr>
              <a:buBlip>
                <a:blip r:embed="rId2"/>
              </a:buBlip>
            </a:pPr>
            <a:endParaRPr 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sz="3200" dirty="0" smtClean="0">
                <a:latin typeface="Cambria" panose="02040503050406030204" pitchFamily="18" charset="0"/>
              </a:rPr>
              <a:t>How do we really know what our kids know?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16563"/>
          </a:xfrm>
        </p:spPr>
        <p:txBody>
          <a:bodyPr/>
          <a:lstStyle/>
          <a:p>
            <a:pPr marL="0" indent="0" algn="ctr">
              <a:buNone/>
            </a:pPr>
            <a:endParaRPr lang="en-US" sz="40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ambria" panose="02040503050406030204" pitchFamily="18" charset="0"/>
              </a:rPr>
              <a:t>Teaching </a:t>
            </a:r>
            <a:r>
              <a:rPr lang="en-US" sz="4000" dirty="0">
                <a:latin typeface="Cambria" panose="02040503050406030204" pitchFamily="18" charset="0"/>
              </a:rPr>
              <a:t>2.0 Path: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4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Assessment</a:t>
            </a:r>
            <a:r>
              <a:rPr lang="en-US" sz="4000" dirty="0" smtClean="0">
                <a:latin typeface="Cambria" panose="02040503050406030204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Activities 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4000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ambria" panose="02040503050406030204" pitchFamily="18" charset="0"/>
              </a:rPr>
              <a:t>Look </a:t>
            </a:r>
            <a:r>
              <a:rPr lang="en-US" sz="4000" dirty="0">
                <a:latin typeface="Cambria" panose="02040503050406030204" pitchFamily="18" charset="0"/>
              </a:rPr>
              <a:t>at </a:t>
            </a:r>
            <a:r>
              <a:rPr lang="en-US" sz="4000" dirty="0" smtClean="0">
                <a:latin typeface="Cambria" panose="02040503050406030204" pitchFamily="18" charset="0"/>
              </a:rPr>
              <a:t>pages </a:t>
            </a:r>
            <a:r>
              <a:rPr lang="en-US" sz="4000" dirty="0" smtClean="0">
                <a:latin typeface="Cambria" panose="02040503050406030204" pitchFamily="18" charset="0"/>
              </a:rPr>
              <a:t>3-4. </a:t>
            </a:r>
            <a:r>
              <a:rPr lang="en-US" sz="4000" dirty="0" smtClean="0">
                <a:latin typeface="Cambria" panose="02040503050406030204" pitchFamily="18" charset="0"/>
              </a:rPr>
              <a:t>How would you </a:t>
            </a:r>
            <a:r>
              <a:rPr lang="en-US" sz="4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assess</a:t>
            </a:r>
            <a:r>
              <a:rPr lang="en-US" sz="4000" dirty="0" smtClean="0">
                <a:latin typeface="Cambria" panose="02040503050406030204" pitchFamily="18" charset="0"/>
              </a:rPr>
              <a:t> the </a:t>
            </a:r>
            <a:r>
              <a:rPr lang="en-US" sz="40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</a:t>
            </a:r>
            <a:r>
              <a:rPr lang="en-US" sz="4000" dirty="0" smtClean="0">
                <a:latin typeface="Cambria" panose="02040503050406030204" pitchFamily="18" charset="0"/>
              </a:rPr>
              <a:t> you wrote? </a:t>
            </a:r>
            <a:endParaRPr lang="en-US" sz="40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40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sz="3200" dirty="0" smtClean="0">
                <a:latin typeface="Cambria" panose="02040503050406030204" pitchFamily="18" charset="0"/>
              </a:rPr>
              <a:t>How do we really know what our kids know?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165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ambria" panose="02040503050406030204" pitchFamily="18" charset="0"/>
              </a:rPr>
              <a:t>Teaching 101 Path: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4000" dirty="0" smtClean="0"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4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Activities</a:t>
            </a:r>
            <a:r>
              <a:rPr lang="en-US" sz="4000" dirty="0" smtClean="0"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4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Assessment</a:t>
            </a:r>
          </a:p>
          <a:p>
            <a:pPr marL="0" indent="0" algn="ctr">
              <a:buNone/>
            </a:pPr>
            <a:endParaRPr lang="en-US" sz="40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Cambria" panose="02040503050406030204" pitchFamily="18" charset="0"/>
              </a:rPr>
              <a:t>Teaching 2.0 Path: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4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Assessment</a:t>
            </a:r>
            <a:r>
              <a:rPr lang="en-US" sz="4000" dirty="0" smtClean="0">
                <a:latin typeface="Cambria" panose="02040503050406030204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Activities 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40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2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0759" y="549441"/>
            <a:ext cx="7443525" cy="5582643"/>
          </a:xfrm>
        </p:spPr>
      </p:pic>
    </p:spTree>
    <p:extLst>
      <p:ext uri="{BB962C8B-B14F-4D97-AF65-F5344CB8AC3E}">
        <p14:creationId xmlns:p14="http://schemas.microsoft.com/office/powerpoint/2010/main" val="27578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Nature vs. Nurture</a:t>
            </a:r>
            <a:r>
              <a:rPr lang="en-US" dirty="0">
                <a:latin typeface="Cambria" panose="02040503050406030204" pitchFamily="18" charset="0"/>
              </a:rPr>
              <a:t>:</a:t>
            </a:r>
            <a:r>
              <a:rPr lang="en-US" dirty="0" smtClean="0">
                <a:latin typeface="Cambria" panose="02040503050406030204" pitchFamily="18" charset="0"/>
              </a:rPr>
              <a:t> Is teaching innate or learned?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Spectrum: access student prior knowledge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Nurture: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You are taking this 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class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Constant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PD is 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11208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2800" dirty="0">
                <a:latin typeface="Cambria" panose="02040503050406030204" pitchFamily="18" charset="0"/>
              </a:rPr>
              <a:t>Teaching 2.0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Path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 smtClean="0">
                <a:solidFill>
                  <a:srgbClr val="008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Assessment 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 smtClean="0">
                <a:solidFill>
                  <a:srgbClr val="008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Activities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Formative: “back-filling” learning</a:t>
            </a:r>
          </a:p>
        </p:txBody>
      </p:sp>
    </p:spTree>
    <p:extLst>
      <p:ext uri="{BB962C8B-B14F-4D97-AF65-F5344CB8AC3E}">
        <p14:creationId xmlns:p14="http://schemas.microsoft.com/office/powerpoint/2010/main" val="36729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2800" dirty="0">
                <a:latin typeface="Cambria" panose="02040503050406030204" pitchFamily="18" charset="0"/>
              </a:rPr>
              <a:t>Teaching 2.0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Path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 smtClean="0">
                <a:solidFill>
                  <a:srgbClr val="008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Assessment 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 smtClean="0">
                <a:solidFill>
                  <a:srgbClr val="008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Activities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Formative: “back-filling”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If it doesn’t practice what and how kids need to perform on “game day,” don’t do it.</a:t>
            </a:r>
          </a:p>
        </p:txBody>
      </p:sp>
    </p:spTree>
    <p:extLst>
      <p:ext uri="{BB962C8B-B14F-4D97-AF65-F5344CB8AC3E}">
        <p14:creationId xmlns:p14="http://schemas.microsoft.com/office/powerpoint/2010/main" val="22490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2800" dirty="0">
                <a:latin typeface="Cambria" panose="02040503050406030204" pitchFamily="18" charset="0"/>
              </a:rPr>
              <a:t>Teaching 2.0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Path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 smtClean="0">
                <a:solidFill>
                  <a:srgbClr val="008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Assessment 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 smtClean="0">
                <a:solidFill>
                  <a:srgbClr val="008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Activities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Formative: “back-filling”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If it doesn’t practice what and how kids need to perform on “game day,” don’t do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But this activity is really fun…</a:t>
            </a:r>
          </a:p>
        </p:txBody>
      </p:sp>
    </p:spTree>
    <p:extLst>
      <p:ext uri="{BB962C8B-B14F-4D97-AF65-F5344CB8AC3E}">
        <p14:creationId xmlns:p14="http://schemas.microsoft.com/office/powerpoint/2010/main" val="37504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2800" dirty="0">
                <a:latin typeface="Cambria" panose="02040503050406030204" pitchFamily="18" charset="0"/>
              </a:rPr>
              <a:t>Teaching 2.0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Path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 smtClean="0">
                <a:solidFill>
                  <a:srgbClr val="008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Assessment 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 smtClean="0">
                <a:solidFill>
                  <a:srgbClr val="008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Activities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Formative: “back-filling”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If it doesn’t practice what and how kids need to perform on “game day,” don’t do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But this activity is really fun…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Teach the standards, not the content</a:t>
            </a:r>
          </a:p>
        </p:txBody>
      </p:sp>
    </p:spTree>
    <p:extLst>
      <p:ext uri="{BB962C8B-B14F-4D97-AF65-F5344CB8AC3E}">
        <p14:creationId xmlns:p14="http://schemas.microsoft.com/office/powerpoint/2010/main" val="12770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2800" dirty="0">
                <a:latin typeface="Cambria" panose="02040503050406030204" pitchFamily="18" charset="0"/>
              </a:rPr>
              <a:t>Teaching 2.0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Path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 smtClean="0">
                <a:solidFill>
                  <a:srgbClr val="008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Assessment 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 smtClean="0">
                <a:solidFill>
                  <a:srgbClr val="008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Activities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Formative: “back-filling”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If it doesn’t practice what and how kids need to perform on “game day,” don’t do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But this activity is really fun…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Teach the standards, not the content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What if I don’t “cover” everything?</a:t>
            </a:r>
          </a:p>
        </p:txBody>
      </p:sp>
    </p:spTree>
    <p:extLst>
      <p:ext uri="{BB962C8B-B14F-4D97-AF65-F5344CB8AC3E}">
        <p14:creationId xmlns:p14="http://schemas.microsoft.com/office/powerpoint/2010/main" val="5937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2800" dirty="0">
                <a:latin typeface="Cambria" panose="02040503050406030204" pitchFamily="18" charset="0"/>
              </a:rPr>
              <a:t>Teaching 2.0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Path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 smtClean="0">
                <a:solidFill>
                  <a:srgbClr val="008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Assessment 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 smtClean="0">
                <a:solidFill>
                  <a:srgbClr val="008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Activities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What Aric did:</a:t>
            </a:r>
          </a:p>
          <a:p>
            <a:pPr>
              <a:buBlip>
                <a:blip r:embed="rId2"/>
              </a:buBlip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Reviewed old tasks and modified them to address standards</a:t>
            </a:r>
          </a:p>
        </p:txBody>
      </p:sp>
    </p:spTree>
    <p:extLst>
      <p:ext uri="{BB962C8B-B14F-4D97-AF65-F5344CB8AC3E}">
        <p14:creationId xmlns:p14="http://schemas.microsoft.com/office/powerpoint/2010/main" val="25924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2800" dirty="0">
                <a:latin typeface="Cambria" panose="02040503050406030204" pitchFamily="18" charset="0"/>
              </a:rPr>
              <a:t>Teaching 2.0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Path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 smtClean="0">
                <a:solidFill>
                  <a:srgbClr val="008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Assessment 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 smtClean="0">
                <a:solidFill>
                  <a:srgbClr val="008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Activities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What Aric did:</a:t>
            </a:r>
          </a:p>
          <a:p>
            <a:pPr>
              <a:buBlip>
                <a:blip r:embed="rId2"/>
              </a:buBlip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Reviewed old tasks and modified them to address standards</a:t>
            </a:r>
          </a:p>
          <a:p>
            <a:pPr>
              <a:buBlip>
                <a:blip r:embed="rId2"/>
              </a:buBlip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Graphed which standards got addressed in a unit</a:t>
            </a:r>
          </a:p>
        </p:txBody>
      </p:sp>
    </p:spTree>
    <p:extLst>
      <p:ext uri="{BB962C8B-B14F-4D97-AF65-F5344CB8AC3E}">
        <p14:creationId xmlns:p14="http://schemas.microsoft.com/office/powerpoint/2010/main" val="15996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2800" dirty="0">
                <a:latin typeface="Cambria" panose="02040503050406030204" pitchFamily="18" charset="0"/>
              </a:rPr>
              <a:t>Teaching 2.0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Path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 smtClean="0">
                <a:solidFill>
                  <a:srgbClr val="008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Assessment 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 smtClean="0">
                <a:solidFill>
                  <a:srgbClr val="008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Activities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What Aric did:</a:t>
            </a:r>
          </a:p>
          <a:p>
            <a:pPr>
              <a:buBlip>
                <a:blip r:embed="rId2"/>
              </a:buBlip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Reviewed old tasks and modified them to address standards</a:t>
            </a:r>
          </a:p>
          <a:p>
            <a:pPr>
              <a:buBlip>
                <a:blip r:embed="rId2"/>
              </a:buBlip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Graphed which standards got addressed in a unit</a:t>
            </a:r>
          </a:p>
          <a:p>
            <a:pPr>
              <a:buBlip>
                <a:blip r:embed="rId2"/>
              </a:buBlip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Amended tasks for equal practice of all 10 standards</a:t>
            </a:r>
          </a:p>
        </p:txBody>
      </p:sp>
    </p:spTree>
    <p:extLst>
      <p:ext uri="{BB962C8B-B14F-4D97-AF65-F5344CB8AC3E}">
        <p14:creationId xmlns:p14="http://schemas.microsoft.com/office/powerpoint/2010/main" val="26523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r>
              <a:rPr lang="en-US" sz="2800" dirty="0">
                <a:latin typeface="Cambria" panose="02040503050406030204" pitchFamily="18" charset="0"/>
              </a:rPr>
              <a:t>Teaching 2.0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Path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 smtClean="0">
                <a:solidFill>
                  <a:srgbClr val="008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Assessment 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 smtClean="0">
                <a:solidFill>
                  <a:srgbClr val="008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Activities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What Aric did:</a:t>
            </a:r>
          </a:p>
          <a:p>
            <a:pPr>
              <a:buBlip>
                <a:blip r:embed="rId2"/>
              </a:buBlip>
            </a:pP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Reviewed old tasks and modified them to address standards</a:t>
            </a:r>
          </a:p>
          <a:p>
            <a:pPr>
              <a:buBlip>
                <a:blip r:embed="rId2"/>
              </a:buBlip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Graphed which standards got addressed in a unit</a:t>
            </a:r>
          </a:p>
          <a:p>
            <a:pPr>
              <a:buBlip>
                <a:blip r:embed="rId2"/>
              </a:buBlip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Amended tasks for equal practice of all 10 standards</a:t>
            </a:r>
          </a:p>
          <a:p>
            <a:pPr>
              <a:buBlip>
                <a:blip r:embed="rId2"/>
              </a:buBlip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Deleted “Beowulf monomyth” task 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</a:t>
            </a:r>
            <a:endParaRPr lang="en-US" sz="40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sz="3200" dirty="0" smtClean="0">
                <a:latin typeface="Cambria" panose="02040503050406030204" pitchFamily="18" charset="0"/>
              </a:rPr>
              <a:t>How do we really know what our kids know?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16563"/>
          </a:xfrm>
        </p:spPr>
        <p:txBody>
          <a:bodyPr/>
          <a:lstStyle/>
          <a:p>
            <a:pPr marL="0" indent="0" algn="ctr">
              <a:buNone/>
            </a:pPr>
            <a:endParaRPr lang="en-US" sz="40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ambria" panose="02040503050406030204" pitchFamily="18" charset="0"/>
              </a:rPr>
              <a:t>Teaching </a:t>
            </a:r>
            <a:r>
              <a:rPr lang="en-US" sz="4000" dirty="0">
                <a:latin typeface="Cambria" panose="02040503050406030204" pitchFamily="18" charset="0"/>
              </a:rPr>
              <a:t>2.0 Path: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00FF"/>
                </a:solidFill>
                <a:latin typeface="Cambria" panose="02040503050406030204" pitchFamily="18" charset="0"/>
              </a:rPr>
              <a:t>Standards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4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Assessment</a:t>
            </a:r>
            <a:r>
              <a:rPr lang="en-US" sz="4000" dirty="0" smtClean="0">
                <a:latin typeface="Cambria" panose="02040503050406030204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Activities 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4000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ambria" panose="02040503050406030204" pitchFamily="18" charset="0"/>
              </a:rPr>
              <a:t>Look </a:t>
            </a:r>
            <a:r>
              <a:rPr lang="en-US" sz="4000" dirty="0">
                <a:latin typeface="Cambria" panose="02040503050406030204" pitchFamily="18" charset="0"/>
              </a:rPr>
              <a:t>at </a:t>
            </a:r>
            <a:r>
              <a:rPr lang="en-US" sz="4000" dirty="0" smtClean="0">
                <a:latin typeface="Cambria" panose="02040503050406030204" pitchFamily="18" charset="0"/>
              </a:rPr>
              <a:t>page 5. </a:t>
            </a:r>
            <a:r>
              <a:rPr lang="en-US" sz="4000" dirty="0" smtClean="0">
                <a:latin typeface="Cambria" panose="02040503050406030204" pitchFamily="18" charset="0"/>
              </a:rPr>
              <a:t>How would you </a:t>
            </a:r>
            <a:r>
              <a:rPr lang="en-US" sz="4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practice</a:t>
            </a:r>
            <a:r>
              <a:rPr lang="en-US" sz="4000" dirty="0" smtClean="0">
                <a:latin typeface="Cambria" panose="02040503050406030204" pitchFamily="18" charset="0"/>
              </a:rPr>
              <a:t> the </a:t>
            </a:r>
            <a:r>
              <a:rPr lang="en-US" sz="40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standard</a:t>
            </a:r>
            <a:r>
              <a:rPr lang="en-US" sz="4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latin typeface="Cambria" panose="02040503050406030204" pitchFamily="18" charset="0"/>
              </a:rPr>
              <a:t>you wrote so learners would be prepared for </a:t>
            </a:r>
            <a:r>
              <a:rPr lang="en-US" sz="4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summative assessment </a:t>
            </a:r>
            <a:r>
              <a:rPr lang="en-US" sz="4000" dirty="0" smtClean="0">
                <a:latin typeface="Cambria" panose="02040503050406030204" pitchFamily="18" charset="0"/>
              </a:rPr>
              <a:t>day? </a:t>
            </a:r>
            <a:endParaRPr lang="en-US" sz="40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40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Nature vs. Nurture</a:t>
            </a:r>
            <a:r>
              <a:rPr lang="en-US" dirty="0">
                <a:latin typeface="Cambria" panose="02040503050406030204" pitchFamily="18" charset="0"/>
              </a:rPr>
              <a:t>:</a:t>
            </a:r>
            <a:r>
              <a:rPr lang="en-US" dirty="0" smtClean="0">
                <a:latin typeface="Cambria" panose="02040503050406030204" pitchFamily="18" charset="0"/>
              </a:rPr>
              <a:t> Is teaching innate or learned?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Spectrum: access student prior knowledge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Nurture: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You are taking this 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class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Constant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PD is 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required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Twittershpere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#</a:t>
            </a:r>
            <a:r>
              <a:rPr lang="en-US" sz="24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edchat</a:t>
            </a:r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#</a:t>
            </a:r>
            <a:r>
              <a:rPr lang="en-US" sz="24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COLchat</a:t>
            </a:r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#</a:t>
            </a:r>
            <a:r>
              <a:rPr lang="en-US" sz="24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sblchat</a:t>
            </a:r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#</a:t>
            </a:r>
            <a:r>
              <a:rPr lang="en-US" sz="24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miched</a:t>
            </a:r>
            <a:endParaRPr lang="en-US" sz="24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latin typeface="Goudy Old Style" pitchFamily="18" charset="0"/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3829878" y="0"/>
            <a:ext cx="5181600" cy="1692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36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Discussion</a:t>
            </a: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                             </a:t>
            </a: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 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What 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does an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82% </a:t>
            </a: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    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mean in my class?</a:t>
            </a:r>
          </a:p>
          <a:p>
            <a:pPr algn="ctr"/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1" r="436" b="-21095"/>
          <a:stretch/>
        </p:blipFill>
        <p:spPr>
          <a:xfrm rot="5400000">
            <a:off x="-2127803" y="814181"/>
            <a:ext cx="6828183" cy="519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5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latin typeface="Goudy Old Style" pitchFamily="18" charset="0"/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3829878" y="0"/>
            <a:ext cx="5181600" cy="194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Do our grades match learners’ proficiency?</a:t>
            </a:r>
            <a:endParaRPr lang="en-US" alt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“Missy O.” &amp; “J. Day”</a:t>
            </a: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“Students” vs. “Learners”</a:t>
            </a: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     </a:t>
            </a:r>
          </a:p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Standards Based Learning </a:t>
            </a: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1" r="436" b="-21095"/>
          <a:stretch/>
        </p:blipFill>
        <p:spPr>
          <a:xfrm rot="5400000">
            <a:off x="-2127803" y="814181"/>
            <a:ext cx="6828183" cy="51998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solidFill>
                <a:srgbClr val="000000"/>
              </a:solidFill>
              <a:latin typeface="Goudy Old Style" pitchFamily="18" charset="0"/>
            </a:endParaRP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0" y="333375"/>
            <a:ext cx="9144000" cy="1434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Student reflections about SBG:</a:t>
            </a:r>
          </a:p>
          <a:p>
            <a:pPr algn="ctr"/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“Now our grade is only based on our skills in English”</a:t>
            </a:r>
          </a:p>
          <a:p>
            <a:pPr algn="ctr"/>
            <a:r>
              <a:rPr lang="en-US" alt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“The only downfall is that other teachers don’t do it. We have been brainwashed to do school one way, and now I have to think differently about it in your class.”</a:t>
            </a:r>
          </a:p>
          <a:p>
            <a:pPr algn="ctr"/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“Grades aren’t based on just turning stuff in.”</a:t>
            </a:r>
          </a:p>
          <a:p>
            <a:pPr algn="ctr"/>
            <a:r>
              <a:rPr lang="en-US" alt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“This </a:t>
            </a:r>
            <a:r>
              <a:rPr lang="en-US" alt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kinda</a:t>
            </a:r>
            <a:r>
              <a:rPr lang="en-US" alt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forces us to learn.”</a:t>
            </a:r>
          </a:p>
          <a:p>
            <a:pPr algn="ctr"/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“I was getting easy A’s, then your class came along, </a:t>
            </a: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and 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I can’t play school anymore.” </a:t>
            </a:r>
          </a:p>
          <a:p>
            <a:pPr algn="ctr"/>
            <a:r>
              <a:rPr lang="en-US" altLang="en-US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“</a:t>
            </a:r>
            <a:r>
              <a:rPr lang="en-US" altLang="en-US" sz="26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It easier to keep your grade </a:t>
            </a:r>
            <a:r>
              <a:rPr lang="en-US" altLang="en-US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up; you </a:t>
            </a:r>
            <a:r>
              <a:rPr lang="en-US" altLang="en-US" sz="26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can always do better.”</a:t>
            </a:r>
          </a:p>
          <a:p>
            <a:pPr algn="ctr"/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“How do you fail this class?” </a:t>
            </a:r>
            <a:endParaRPr lang="en-US" alt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“This year was way harder than last year, but I learned more</a:t>
            </a:r>
            <a:r>
              <a:rPr lang="en-US" alt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.”</a:t>
            </a:r>
          </a:p>
          <a:p>
            <a:pPr algn="ctr"/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“You can’t fail unless you really try to.”</a:t>
            </a:r>
          </a:p>
          <a:p>
            <a:pPr algn="ctr"/>
            <a:r>
              <a:rPr lang="en-US" alt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“The best part of this class was the (SBL) grading.”</a:t>
            </a:r>
          </a:p>
          <a:p>
            <a:endParaRPr lang="en-US" alt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24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85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85" y="274638"/>
            <a:ext cx="6621230" cy="6278563"/>
          </a:xfrm>
        </p:spPr>
      </p:pic>
    </p:spTree>
    <p:extLst>
      <p:ext uri="{BB962C8B-B14F-4D97-AF65-F5344CB8AC3E}">
        <p14:creationId xmlns:p14="http://schemas.microsoft.com/office/powerpoint/2010/main" val="262831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1115521"/>
            <a:ext cx="5319832" cy="7973521"/>
          </a:xfrm>
        </p:spPr>
      </p:pic>
    </p:spTree>
    <p:extLst>
      <p:ext uri="{BB962C8B-B14F-4D97-AF65-F5344CB8AC3E}">
        <p14:creationId xmlns:p14="http://schemas.microsoft.com/office/powerpoint/2010/main" val="798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latin typeface="Goudy Old Style" pitchFamily="18" charset="0"/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50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  <p:sp>
        <p:nvSpPr>
          <p:cNvPr id="147482" name="Text Box 26"/>
          <p:cNvSpPr txBox="1">
            <a:spLocks noChangeArrowheads="1"/>
          </p:cNvSpPr>
          <p:nvPr/>
        </p:nvSpPr>
        <p:spPr bwMode="auto">
          <a:xfrm>
            <a:off x="5257800" y="0"/>
            <a:ext cx="38862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 dirty="0" smtClean="0">
              <a:latin typeface="Goudy Old Style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3600" dirty="0">
              <a:latin typeface="Goudy Old Style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 dirty="0" smtClean="0">
                <a:latin typeface="Goudy Old Style" pitchFamily="18" charset="0"/>
              </a:rPr>
              <a:t>That’s nice, but </a:t>
            </a:r>
            <a:r>
              <a:rPr lang="en-US" altLang="en-US" sz="3600" dirty="0" smtClean="0">
                <a:latin typeface="Goudy Old Style" pitchFamily="18" charset="0"/>
              </a:rPr>
              <a:t>how do we cultivate a culture of learning in class?</a:t>
            </a:r>
            <a:endParaRPr lang="en-US" altLang="en-US" sz="3600" dirty="0">
              <a:latin typeface="Goudy Old Styl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7999" cy="5143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solidFill>
                <a:srgbClr val="000000"/>
              </a:solidFill>
              <a:latin typeface="Goudy Old Style" pitchFamily="18" charset="0"/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50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2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  <p:sp>
        <p:nvSpPr>
          <p:cNvPr id="147482" name="Text Box 26"/>
          <p:cNvSpPr txBox="1">
            <a:spLocks noChangeArrowheads="1"/>
          </p:cNvSpPr>
          <p:nvPr/>
        </p:nvSpPr>
        <p:spPr bwMode="auto">
          <a:xfrm>
            <a:off x="5257800" y="0"/>
            <a:ext cx="38862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Goudy Old Style" pitchFamily="18" charset="0"/>
              </a:rPr>
              <a:t>That’s nice, but how do you calculate a student’s final grade?</a:t>
            </a:r>
          </a:p>
          <a:p>
            <a:pPr>
              <a:spcBef>
                <a:spcPct val="50000"/>
              </a:spcBef>
            </a:pPr>
            <a:endParaRPr lang="en-US" altLang="en-US" sz="3600" dirty="0" smtClean="0">
              <a:solidFill>
                <a:srgbClr val="000000"/>
              </a:solidFill>
              <a:latin typeface="Goudy Old Style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Goudy Old Style" pitchFamily="18" charset="0"/>
              </a:rPr>
              <a:t>Feedback: timely, narrative, descriptive, standards-based and action-oriented</a:t>
            </a:r>
            <a:endParaRPr lang="en-US" altLang="en-US" sz="3600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7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12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solidFill>
                <a:srgbClr val="000000"/>
              </a:solidFill>
              <a:latin typeface="Goudy Old Style" pitchFamily="18" charset="0"/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50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2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  <p:sp>
        <p:nvSpPr>
          <p:cNvPr id="147482" name="Text Box 26"/>
          <p:cNvSpPr txBox="1">
            <a:spLocks noChangeArrowheads="1"/>
          </p:cNvSpPr>
          <p:nvPr/>
        </p:nvSpPr>
        <p:spPr bwMode="auto">
          <a:xfrm>
            <a:off x="5257800" y="0"/>
            <a:ext cx="3886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Goudy Old Style" pitchFamily="18" charset="0"/>
              </a:rPr>
              <a:t>Review the example on page 6. It is given to learners before they attempt the task.</a:t>
            </a:r>
          </a:p>
          <a:p>
            <a:pPr lvl="0">
              <a:spcBef>
                <a:spcPct val="50000"/>
              </a:spcBef>
            </a:pPr>
            <a:endParaRPr lang="en-US" altLang="en-US" sz="3600" dirty="0" smtClean="0">
              <a:solidFill>
                <a:srgbClr val="FF0000"/>
              </a:solidFill>
              <a:latin typeface="Goudy Old Style" pitchFamily="18" charset="0"/>
            </a:endParaRPr>
          </a:p>
          <a:p>
            <a:pPr lvl="0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Goudy Old Style" pitchFamily="18" charset="0"/>
              </a:rPr>
              <a:t>Be ready to share what you notice about the feedback.</a:t>
            </a:r>
            <a:endParaRPr lang="en-US" altLang="en-US" sz="3600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7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41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solidFill>
                <a:srgbClr val="000000"/>
              </a:solidFill>
              <a:latin typeface="Goudy Old Style" pitchFamily="18" charset="0"/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50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2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  <p:sp>
        <p:nvSpPr>
          <p:cNvPr id="147482" name="Text Box 26"/>
          <p:cNvSpPr txBox="1">
            <a:spLocks noChangeArrowheads="1"/>
          </p:cNvSpPr>
          <p:nvPr/>
        </p:nvSpPr>
        <p:spPr bwMode="auto">
          <a:xfrm>
            <a:off x="5257800" y="0"/>
            <a:ext cx="38862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Goudy Old Style" pitchFamily="18" charset="0"/>
              </a:rPr>
              <a:t>That’s nice, but how do you calculate a student’s final grade?</a:t>
            </a:r>
          </a:p>
          <a:p>
            <a:pPr>
              <a:spcBef>
                <a:spcPct val="50000"/>
              </a:spcBef>
            </a:pPr>
            <a:endParaRPr lang="en-US" altLang="en-US" sz="3600" dirty="0" smtClean="0">
              <a:solidFill>
                <a:srgbClr val="000000"/>
              </a:solidFill>
              <a:latin typeface="Goudy Old Style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Goudy Old Style" pitchFamily="18" charset="0"/>
              </a:rPr>
              <a:t>ICU list: Defeating student apathy one task at a time</a:t>
            </a:r>
            <a:endParaRPr lang="en-US" altLang="en-US" sz="3600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7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2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Never give up!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Feedback/scores are TIMELY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 in all standards = off list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Stand at the door  and increase consequences: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Guilt &amp; Remind 101 &amp; Hall &amp; Time &amp; Home </a:t>
            </a:r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&amp; Principal &amp; Recess</a:t>
            </a:r>
          </a:p>
          <a:p>
            <a:pPr algn="ctr"/>
            <a:endParaRPr lang="en-US" sz="2800" b="1" dirty="0" smtClean="0">
              <a:solidFill>
                <a:srgbClr val="FFFFFF"/>
              </a:solidFill>
              <a:latin typeface="Aparajita" panose="020B0604020202020204" pitchFamily="34" charset="0"/>
              <a:cs typeface="Aparajita" panose="020B0604020202020204" pitchFamily="34" charset="0"/>
              <a:hlinkClick r:id="rId2"/>
            </a:endParaRPr>
          </a:p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  <a:hlinkClick r:id="rId2"/>
              </a:rPr>
              <a:t>www.poweroficu.com</a:t>
            </a:r>
            <a:endParaRPr lang="en-US" sz="2800" b="1" dirty="0">
              <a:solidFill>
                <a:srgbClr val="FFFFFF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Danny Hill &amp; Jason Nave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@</a:t>
            </a:r>
            <a:r>
              <a:rPr lang="en-US" sz="2800" b="1" dirty="0" err="1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PowerofICU</a:t>
            </a:r>
            <a:endParaRPr lang="en-US" sz="2800" b="1" dirty="0">
              <a:solidFill>
                <a:srgbClr val="FFFFFF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Brickhouse</a:t>
            </a:r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Culture: Defeat Student Apathy</a:t>
            </a:r>
            <a:endParaRPr lang="en-US" sz="2800" b="1" dirty="0">
              <a:solidFill>
                <a:srgbClr val="FFFFFF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Nature vs. Nurture</a:t>
            </a:r>
            <a:r>
              <a:rPr lang="en-US" dirty="0">
                <a:latin typeface="Cambria" panose="02040503050406030204" pitchFamily="18" charset="0"/>
              </a:rPr>
              <a:t>:</a:t>
            </a:r>
            <a:r>
              <a:rPr lang="en-US" dirty="0" smtClean="0">
                <a:latin typeface="Cambria" panose="02040503050406030204" pitchFamily="18" charset="0"/>
              </a:rPr>
              <a:t> Is teaching innate or learned?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Spectrum: access student prior knowledge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Nurture: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You are taking this 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class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Constant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PD is 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required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Twittershpere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edchat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 #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COLchat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 #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sblchat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 #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miched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Nature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Why did you get into this? Taekwondo</a:t>
            </a:r>
          </a:p>
        </p:txBody>
      </p:sp>
    </p:spTree>
    <p:extLst>
      <p:ext uri="{BB962C8B-B14F-4D97-AF65-F5344CB8AC3E}">
        <p14:creationId xmlns:p14="http://schemas.microsoft.com/office/powerpoint/2010/main" val="24370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1443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Does it work?</a:t>
            </a:r>
          </a:p>
          <a:p>
            <a:endParaRPr lang="en-US" sz="2400" dirty="0">
              <a:solidFill>
                <a:srgbClr val="00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100 Armada Juniors in four classes of English 11 per trimester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300 English 11 junior final grades and FIVE final trimester grades were E’s. </a:t>
            </a:r>
          </a:p>
          <a:p>
            <a:endParaRPr lang="en-US" sz="2000" u="sng" dirty="0">
              <a:solidFill>
                <a:srgbClr val="00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r>
              <a:rPr lang="en-US" sz="2000" u="sng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First trimester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:  1,449 total student tasks proficient/1,550 total = 93.5%</a:t>
            </a:r>
          </a:p>
          <a:p>
            <a:r>
              <a:rPr lang="en-US" sz="2000" u="sng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Second trimester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: 1,460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total student tasks 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proficient/1,536 total = 95%</a:t>
            </a:r>
            <a:endParaRPr lang="en-US" sz="2000" dirty="0">
              <a:solidFill>
                <a:srgbClr val="00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r>
              <a:rPr lang="en-US" sz="2000" u="sng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Third trimester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: 984 total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student tasks 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proficient/1,057 total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= 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93.1%</a:t>
            </a:r>
            <a:endParaRPr lang="en-US" sz="2000" dirty="0">
              <a:solidFill>
                <a:srgbClr val="00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algn="ctr"/>
            <a:endParaRPr lang="en-US" sz="2400" u="sng" dirty="0" smtClean="0">
              <a:solidFill>
                <a:srgbClr val="00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algn="ctr"/>
            <a:r>
              <a:rPr lang="en-US" sz="2400" u="sng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Total all year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4,143 total student tasks on the ICU list. 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3,893 student tasks completed proficiently with timely, narrative, descriptive, standards-based feedback,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which is </a:t>
            </a:r>
            <a:r>
              <a:rPr lang="en-US" sz="2800" b="1" dirty="0" smtClean="0">
                <a:solidFill>
                  <a:srgbClr val="FFFFFF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94% completion proficiently with zero numerical contribution to their final grade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. </a:t>
            </a:r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  <a:sym typeface="Wingdings" panose="05000000000000000000" pitchFamily="2" charset="2"/>
              </a:rPr>
              <a:t> </a:t>
            </a:r>
            <a:endParaRPr lang="en-US" sz="2800" b="1" dirty="0" smtClean="0">
              <a:solidFill>
                <a:srgbClr val="00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algn="ctr"/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failed. All </a:t>
            </a:r>
            <a:r>
              <a:rPr lang="en-US" sz="2400" dirty="0" err="1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yearmeet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at door to check (About 70% of students turn it in)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Give feedback &amp; numbers. If student is proficient in all learning targets on the first try, they are off the ICU list. If not, they are given specific direction on how to revise. </a:t>
            </a:r>
          </a:p>
          <a:p>
            <a:r>
              <a:rPr lang="en-US" sz="2400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 day late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door check and disappointment. Exit reminder. Remind 101 (85%)</a:t>
            </a:r>
          </a:p>
          <a:p>
            <a:r>
              <a:rPr lang="en-US" sz="2400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2 days </a:t>
            </a:r>
            <a:r>
              <a:rPr lang="en-US" sz="2400" u="sng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late</a:t>
            </a:r>
            <a:r>
              <a:rPr lang="en-US" sz="24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door 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check and more disappointment. Exit reminder. Remind 101 (90%)</a:t>
            </a:r>
          </a:p>
          <a:p>
            <a:r>
              <a:rPr lang="en-US" sz="2400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3 days late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door check, wait in hall and work on it until it is done. (96%)</a:t>
            </a:r>
          </a:p>
          <a:p>
            <a:r>
              <a:rPr lang="en-US" sz="2200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4 days late</a:t>
            </a:r>
            <a:r>
              <a:rPr lang="en-US" sz="22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door check, students pick which chunk of their time they want to donate (99%)</a:t>
            </a:r>
          </a:p>
          <a:p>
            <a:r>
              <a:rPr lang="en-US" sz="2200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Other methods</a:t>
            </a:r>
            <a:r>
              <a:rPr lang="en-US" sz="22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call home, email home, paper letter home, send student to other teachers/principal to explain ICU list and that they are on it, they can’t go to “recess” until it is done, do it in gym, etc.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@</a:t>
            </a:r>
            <a:r>
              <a:rPr lang="en-US" sz="3200" b="1" dirty="0" err="1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PowerofICU</a:t>
            </a:r>
            <a:r>
              <a:rPr lang="en-US" sz="32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Brickhouse</a:t>
            </a:r>
            <a:r>
              <a:rPr lang="en-US" sz="32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	Defeating Student Apathy</a:t>
            </a:r>
            <a:endParaRPr lang="en-US" sz="3200" b="1" dirty="0">
              <a:solidFill>
                <a:srgbClr val="FFFFFF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Questions? Comments? Criticisms?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Questions? Comments? Criticisms?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“Sounds great, but it is a lot of time/effort.”</a:t>
            </a:r>
          </a:p>
        </p:txBody>
      </p:sp>
    </p:spTree>
    <p:extLst>
      <p:ext uri="{BB962C8B-B14F-4D97-AF65-F5344CB8AC3E}">
        <p14:creationId xmlns:p14="http://schemas.microsoft.com/office/powerpoint/2010/main" val="15461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Questions? Comments? Criticisms?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“Sounds great, but it is a lot of time/effort.”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“Sounds great, but it is new and challenging.”</a:t>
            </a:r>
          </a:p>
        </p:txBody>
      </p:sp>
    </p:spTree>
    <p:extLst>
      <p:ext uri="{BB962C8B-B14F-4D97-AF65-F5344CB8AC3E}">
        <p14:creationId xmlns:p14="http://schemas.microsoft.com/office/powerpoint/2010/main" val="42218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Questions? Comments? Criticisms?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“Sounds great, but it is a lot of time/effort.”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“Sounds great, but it is new and challenging.”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“Sounds great, but what if my principal won’t let me do this?”</a:t>
            </a:r>
          </a:p>
        </p:txBody>
      </p:sp>
    </p:spTree>
    <p:extLst>
      <p:ext uri="{BB962C8B-B14F-4D97-AF65-F5344CB8AC3E}">
        <p14:creationId xmlns:p14="http://schemas.microsoft.com/office/powerpoint/2010/main" val="13372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Questions? Comments? Criticisms?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“Sounds great, but it is a lot of time/effort.”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“Sounds great, but it is new and challenging.”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“Sounds great, but what if my principal won’t let me do this?”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“Sounds great, but where do I turn for questions?” 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solidFill>
                <a:srgbClr val="000000"/>
              </a:solidFill>
              <a:latin typeface="Goudy Old Style" pitchFamily="18" charset="0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0" y="333375"/>
            <a:ext cx="9144000" cy="1415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Foundations of Education</a:t>
            </a:r>
            <a:endParaRPr lang="en-US" altLang="en-US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Aric Foster</a:t>
            </a:r>
          </a:p>
          <a:p>
            <a:pPr algn="ctr"/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</a:t>
            </a:r>
            <a:r>
              <a:rPr lang="en-US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r>
              <a:rPr lang="en-US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&amp;</a:t>
            </a:r>
            <a:r>
              <a:rPr lang="en-US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Flower </a:t>
            </a:r>
            <a:r>
              <a:rPr lang="en-US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Learning Consultants</a:t>
            </a:r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Stemandflowerlearning.com</a:t>
            </a:r>
          </a:p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stemflowerlc@gmail.com</a:t>
            </a:r>
          </a:p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@</a:t>
            </a:r>
            <a:r>
              <a:rPr lang="en-US" alt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stemflowerlc</a:t>
            </a:r>
            <a:endParaRPr lang="en-US" altLang="en-US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40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0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Standards and Assessment</a:t>
            </a:r>
            <a:endParaRPr lang="en-US" altLang="en-US" sz="4000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How do we really know what our kids know?</a:t>
            </a:r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52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Five question google form to help me grow as a professional: </a:t>
            </a:r>
            <a:r>
              <a:rPr lang="en-US" sz="4400" u="sng" dirty="0">
                <a:hlinkClick r:id="rId2"/>
              </a:rPr>
              <a:t>http://goo.gl/forms/7Ii2RcFYTR</a:t>
            </a:r>
            <a:r>
              <a:rPr lang="en-US" sz="4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solidFill>
                <a:srgbClr val="000000"/>
              </a:solidFill>
              <a:latin typeface="Goudy Old Style" pitchFamily="18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33130"/>
            <a:ext cx="91440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Final Grade </a:t>
            </a:r>
            <a:r>
              <a:rPr lang="en-US" alt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Principles</a:t>
            </a:r>
            <a:endParaRPr lang="en-US" altLang="en-US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marL="571500" indent="-571500">
              <a:buFontTx/>
              <a:buBlip>
                <a:blip r:embed="rId3"/>
              </a:buBlip>
            </a:pPr>
            <a:r>
              <a:rPr lang="en-US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Final grade is proficiency on standards and THAT IS IT. Separate proficiency from behavior. </a:t>
            </a:r>
            <a:endParaRPr lang="en-US" alt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marL="571500" indent="-571500">
              <a:buFontTx/>
              <a:buBlip>
                <a:blip r:embed="rId3"/>
              </a:buBlip>
            </a:pPr>
            <a:endParaRPr lang="en-US" alt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endParaRPr lang="en-US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79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solidFill>
                <a:srgbClr val="000000"/>
              </a:solidFill>
              <a:latin typeface="Goudy Old Style" pitchFamily="18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33130"/>
            <a:ext cx="9144000" cy="74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Final Grade </a:t>
            </a:r>
            <a:r>
              <a:rPr lang="en-US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Principles</a:t>
            </a:r>
          </a:p>
          <a:p>
            <a:pPr marL="571500" indent="-571500">
              <a:buFontTx/>
              <a:buBlip>
                <a:blip r:embed="rId3"/>
              </a:buBlip>
            </a:pP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Final grade is proficiency on standards and THAT IS IT. Separate proficiency from behavior</a:t>
            </a:r>
            <a:r>
              <a:rPr lang="en-US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.</a:t>
            </a:r>
          </a:p>
          <a:p>
            <a:pPr marL="571500" indent="-571500">
              <a:buFontTx/>
              <a:buBlip>
                <a:blip r:embed="rId3"/>
              </a:buBlip>
            </a:pPr>
            <a:r>
              <a:rPr lang="en-US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Late work, missing work, work habits, employability, participation, citizenship, etc. ARE important and deserve feedback and need to be reported…separately. </a:t>
            </a:r>
            <a:endParaRPr lang="en-US" alt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marL="571500" indent="-571500">
              <a:buFontTx/>
              <a:buBlip>
                <a:blip r:embed="rId3"/>
              </a:buBlip>
            </a:pPr>
            <a:endParaRPr lang="en-US" alt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endParaRPr lang="en-US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74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Nature vs. Nurture</a:t>
            </a:r>
            <a:r>
              <a:rPr lang="en-US" dirty="0">
                <a:latin typeface="Cambria" panose="02040503050406030204" pitchFamily="18" charset="0"/>
              </a:rPr>
              <a:t>:</a:t>
            </a:r>
            <a:r>
              <a:rPr lang="en-US" dirty="0" smtClean="0">
                <a:latin typeface="Cambria" panose="02040503050406030204" pitchFamily="18" charset="0"/>
              </a:rPr>
              <a:t> Is teaching innate or learned?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Spectrum: access student prior knowledge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Nurture: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You are taking this 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class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Constant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PD is 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required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Twittershpere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#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edchat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#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COLchat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#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sblchat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#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miched</a:t>
            </a:r>
            <a:endParaRPr lang="en-US" sz="24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Nature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Why did you get into this? Taekwondo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Do you “go to work” or “go to school”?</a:t>
            </a:r>
          </a:p>
        </p:txBody>
      </p:sp>
    </p:spTree>
    <p:extLst>
      <p:ext uri="{BB962C8B-B14F-4D97-AF65-F5344CB8AC3E}">
        <p14:creationId xmlns:p14="http://schemas.microsoft.com/office/powerpoint/2010/main" val="15110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b="1" dirty="0" smtClean="0">
                <a:solidFill>
                  <a:srgbClr val="0066FF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Citizenship district-wide </a:t>
            </a:r>
            <a:br>
              <a:rPr lang="en-US" b="1" dirty="0" smtClean="0">
                <a:solidFill>
                  <a:srgbClr val="0066FF"/>
                </a:solidFill>
                <a:latin typeface="Cambria" panose="02040503050406030204" pitchFamily="18" charset="0"/>
                <a:cs typeface="Aparajita" panose="020B0604020202020204" pitchFamily="34" charset="0"/>
              </a:rPr>
            </a:br>
            <a:r>
              <a:rPr lang="en-US" b="1" dirty="0" smtClean="0">
                <a:solidFill>
                  <a:srgbClr val="0066FF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should have consistency and “teeth”</a:t>
            </a:r>
            <a:endParaRPr lang="en-US" b="1" dirty="0">
              <a:solidFill>
                <a:srgbClr val="0066FF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“Cardinal Code” in Davison, MI</a:t>
            </a:r>
          </a:p>
          <a:p>
            <a:r>
              <a:rPr lang="en-US" sz="4000" b="1" dirty="0" smtClean="0">
                <a:latin typeface="Cambria" panose="02040503050406030204" pitchFamily="18" charset="0"/>
                <a:cs typeface="Aparajita" panose="020B0604020202020204" pitchFamily="34" charset="0"/>
              </a:rPr>
              <a:t>“Creek Code” in Swartz Creek, MI</a:t>
            </a:r>
          </a:p>
          <a:p>
            <a:r>
              <a:rPr lang="en-US" sz="4000" b="1" dirty="0" smtClean="0">
                <a:solidFill>
                  <a:srgbClr val="008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Similar code in Grosse Ile, MI</a:t>
            </a:r>
          </a:p>
          <a:p>
            <a:r>
              <a:rPr lang="en-US" sz="4000" b="1" dirty="0" smtClean="0">
                <a:solidFill>
                  <a:srgbClr val="FF99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Armada: no district code and two poor scores per grading period = ineligible (</a:t>
            </a:r>
            <a:r>
              <a:rPr lang="en-US" sz="4000" b="1" dirty="0" err="1" smtClean="0">
                <a:solidFill>
                  <a:srgbClr val="FF99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kinda</a:t>
            </a:r>
            <a:r>
              <a:rPr lang="en-US" sz="4000" b="1" dirty="0" smtClean="0">
                <a:solidFill>
                  <a:srgbClr val="FF99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)</a:t>
            </a:r>
            <a:endParaRPr lang="en-US" sz="4000" b="1" dirty="0">
              <a:solidFill>
                <a:srgbClr val="FF99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solidFill>
                <a:srgbClr val="000000"/>
              </a:solidFill>
              <a:latin typeface="Goudy Old Style" pitchFamily="18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33130"/>
            <a:ext cx="91440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Final Grade </a:t>
            </a:r>
            <a:r>
              <a:rPr lang="en-US" alt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Specifics</a:t>
            </a:r>
            <a:endParaRPr lang="en-US" altLang="en-US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marL="571500" indent="-571500">
              <a:buFontTx/>
              <a:buBlip>
                <a:blip r:embed="rId3"/>
              </a:buBlip>
            </a:pPr>
            <a:r>
              <a:rPr lang="en-US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Formatives earn students scores and feedback, but don’t count towards final grade.</a:t>
            </a:r>
          </a:p>
          <a:p>
            <a:pPr marL="571500" indent="-571500">
              <a:buFontTx/>
              <a:buBlip>
                <a:blip r:embed="rId3"/>
              </a:buBlip>
            </a:pPr>
            <a:endParaRPr lang="en-US" alt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endParaRPr lang="en-US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72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solidFill>
                <a:srgbClr val="000000"/>
              </a:solidFill>
              <a:latin typeface="Goudy Old Style" pitchFamily="18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33130"/>
            <a:ext cx="91440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Final </a:t>
            </a:r>
            <a:r>
              <a:rPr lang="en-US" alt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Grade Specifics</a:t>
            </a:r>
          </a:p>
          <a:p>
            <a:pPr marL="571500" indent="-571500">
              <a:buFontTx/>
              <a:buBlip>
                <a:blip r:embed="rId3"/>
              </a:buBlip>
            </a:pP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Formatives earn students scores and feedback, but don’t count towards final grade.</a:t>
            </a:r>
          </a:p>
          <a:p>
            <a:pPr marL="571500" indent="-571500">
              <a:buFontTx/>
              <a:buBlip>
                <a:blip r:embed="rId3"/>
              </a:buBlip>
            </a:pPr>
            <a:r>
              <a:rPr lang="en-US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Formative scores &amp; feedback logged/published/highlighted in PowerSchool, Seesaw, Goggle forms, and/or on paper.</a:t>
            </a:r>
            <a:endParaRPr lang="en-US" alt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endParaRPr lang="en-US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869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32" y="0"/>
            <a:ext cx="4907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solidFill>
                <a:srgbClr val="000000"/>
              </a:solidFill>
              <a:latin typeface="Goudy Old Style" pitchFamily="18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33130"/>
            <a:ext cx="91440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Final Grade </a:t>
            </a:r>
            <a:r>
              <a:rPr lang="en-US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Specifics</a:t>
            </a:r>
          </a:p>
          <a:p>
            <a:pPr marL="571500" indent="-571500">
              <a:buFontTx/>
              <a:buBlip>
                <a:blip r:embed="rId3"/>
              </a:buBlip>
            </a:pP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Formatives earn students scores and feedback, but don’t count towards final grade.</a:t>
            </a:r>
          </a:p>
          <a:p>
            <a:pPr marL="571500" indent="-571500">
              <a:buFontTx/>
              <a:buBlip>
                <a:blip r:embed="rId3"/>
              </a:buBlip>
            </a:pP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Formative scores &amp; feedback logged in PowerSchool, Seesaw and on paper</a:t>
            </a:r>
            <a:r>
              <a:rPr lang="en-US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.</a:t>
            </a:r>
          </a:p>
          <a:p>
            <a:pPr marL="571500" indent="-571500">
              <a:buFontTx/>
              <a:buBlip>
                <a:blip r:embed="rId3"/>
              </a:buBlip>
            </a:pPr>
            <a:r>
              <a:rPr lang="en-US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Only performance on summative counts. </a:t>
            </a:r>
            <a:endParaRPr lang="en-US" alt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endParaRPr lang="en-US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29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917005"/>
              </p:ext>
            </p:extLst>
          </p:nvPr>
        </p:nvGraphicFramePr>
        <p:xfrm>
          <a:off x="609600" y="76200"/>
          <a:ext cx="6553199" cy="633463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21707"/>
                <a:gridCol w="2431492"/>
              </a:tblGrid>
              <a:tr h="8009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parajita" panose="020B0604020202020204" pitchFamily="34" charset="0"/>
                        </a:rPr>
                        <a:t>Average of all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parajita" panose="020B0604020202020204" pitchFamily="34" charset="0"/>
                        </a:rPr>
                        <a:t>4.0 Learning Targets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parajita" panose="020B0604020202020204" pitchFamily="34" charset="0"/>
                        </a:rPr>
                        <a:t>scores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parajita" panose="020B0604020202020204" pitchFamily="34" charset="0"/>
                        </a:rPr>
                        <a:t>on summative assessments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parajita" panose="020B0604020202020204" pitchFamily="34" charset="0"/>
                        </a:rPr>
                        <a:t>Letter Grade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parajita" panose="020B0604020202020204" pitchFamily="34" charset="0"/>
                        </a:rPr>
                        <a:t>4.0-3.6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parajita" panose="020B0604020202020204" pitchFamily="34" charset="0"/>
                        </a:rPr>
                        <a:t>A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parajita" panose="020B0604020202020204" pitchFamily="34" charset="0"/>
                        </a:rPr>
                        <a:t>3.59-3.3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parajita" panose="020B0604020202020204" pitchFamily="34" charset="0"/>
                        </a:rPr>
                        <a:t>A-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parajita" panose="020B0604020202020204" pitchFamily="34" charset="0"/>
                        </a:rPr>
                        <a:t>3.29-3.0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parajita" panose="020B0604020202020204" pitchFamily="34" charset="0"/>
                        </a:rPr>
                        <a:t>B+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parajita" panose="020B0604020202020204" pitchFamily="34" charset="0"/>
                        </a:rPr>
                        <a:t>2.99-2.7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parajita" panose="020B0604020202020204" pitchFamily="34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parajita" panose="020B0604020202020204" pitchFamily="34" charset="0"/>
                        </a:rPr>
                        <a:t>2.69-2.4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parajita" panose="020B0604020202020204" pitchFamily="34" charset="0"/>
                        </a:rPr>
                        <a:t>B-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parajita" panose="020B0604020202020204" pitchFamily="34" charset="0"/>
                        </a:rPr>
                        <a:t>2.39-2.1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parajita" panose="020B0604020202020204" pitchFamily="34" charset="0"/>
                        </a:rPr>
                        <a:t>C+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parajita" panose="020B0604020202020204" pitchFamily="34" charset="0"/>
                        </a:rPr>
                        <a:t>2.09-1.8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parajita" panose="020B0604020202020204" pitchFamily="34" charset="0"/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parajita" panose="020B0604020202020204" pitchFamily="34" charset="0"/>
                        </a:rPr>
                        <a:t>1.79-1.5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parajita" panose="020B0604020202020204" pitchFamily="34" charset="0"/>
                        </a:rPr>
                        <a:t>C-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81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parajita" panose="020B0604020202020204" pitchFamily="34" charset="0"/>
                        </a:rPr>
                        <a:t>Why no “D”? D is a “poor man’s E.” Are you comfortable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parajita" panose="020B0604020202020204" pitchFamily="34" charset="0"/>
                        </a:rPr>
                        <a:t> that a learner is prepared for the next level with a D?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parajita" panose="020B0604020202020204" pitchFamily="34" charset="0"/>
                        </a:rPr>
                        <a:t>Did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parajita" panose="020B0604020202020204" pitchFamily="34" charset="0"/>
                        </a:rPr>
                        <a:t> not complete 100% of Summative Assessment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parajita" panose="020B0604020202020204" pitchFamily="34" charset="0"/>
                        </a:rPr>
                        <a:t>I (Incomplete)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39000" y="4038600"/>
            <a:ext cx="1911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Earning less than a 1.5 overall does NOT earn credit for the class. 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latin typeface="Goudy Old Style" pitchFamily="18" charset="0"/>
            </a:endParaRP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-1" y="0"/>
            <a:ext cx="6934201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Missy O. earned</a:t>
            </a:r>
            <a:endParaRPr lang="en-US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2, 3, 3, 4 in “Grammar”</a:t>
            </a:r>
          </a:p>
          <a:p>
            <a:pPr algn="ctr"/>
            <a:endParaRPr lang="en-US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Averaging </a:t>
            </a:r>
          </a:p>
          <a:p>
            <a:pPr algn="ctr"/>
            <a:r>
              <a:rPr lang="en-US" alt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over time: </a:t>
            </a:r>
            <a:r>
              <a:rPr lang="en-US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3</a:t>
            </a:r>
          </a:p>
          <a:p>
            <a:pPr algn="ctr"/>
            <a:endParaRPr lang="en-US" altLang="en-US" sz="4400" b="1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Final performance on summative: 4</a:t>
            </a:r>
            <a:endParaRPr lang="en-US" alt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4" t="-1111" r="36033" b="-1"/>
          <a:stretch/>
        </p:blipFill>
        <p:spPr>
          <a:xfrm>
            <a:off x="7000461" y="-66261"/>
            <a:ext cx="2133600" cy="6934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solidFill>
                <a:srgbClr val="000000"/>
              </a:solidFill>
              <a:latin typeface="Goudy Old Style" pitchFamily="18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33130"/>
            <a:ext cx="9144000" cy="803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Final Grade </a:t>
            </a:r>
            <a:r>
              <a:rPr lang="en-US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Specifics</a:t>
            </a:r>
          </a:p>
          <a:p>
            <a:pPr marL="571500" indent="-571500">
              <a:buFontTx/>
              <a:buBlip>
                <a:blip r:embed="rId3"/>
              </a:buBlip>
            </a:pP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Formatives earn students scores and feedback, but don’t count towards final grade.</a:t>
            </a:r>
          </a:p>
          <a:p>
            <a:pPr marL="571500" indent="-571500">
              <a:buFontTx/>
              <a:buBlip>
                <a:blip r:embed="rId3"/>
              </a:buBlip>
            </a:pP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Formative scores &amp; feedback logged in PowerSchool, Seesaw and on paper</a:t>
            </a:r>
            <a:r>
              <a:rPr lang="en-US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.</a:t>
            </a:r>
          </a:p>
          <a:p>
            <a:pPr marL="571500" indent="-571500">
              <a:buFontTx/>
              <a:buBlip>
                <a:blip r:embed="rId3"/>
              </a:buBlip>
            </a:pPr>
            <a:r>
              <a:rPr lang="en-US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Only performance on summative counts. </a:t>
            </a:r>
          </a:p>
          <a:p>
            <a:pPr marL="571500" indent="-571500">
              <a:buFontTx/>
              <a:buBlip>
                <a:blip r:embed="rId3"/>
              </a:buBlip>
            </a:pPr>
            <a:r>
              <a:rPr lang="en-US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Can revise summative if all formatives are completed. Formatives = “Retake Ticket” </a:t>
            </a:r>
            <a:endParaRPr lang="en-US" alt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endParaRPr lang="en-US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13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Standards Based Learning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Does it work?</a:t>
            </a:r>
          </a:p>
          <a:p>
            <a:pPr algn="ctr"/>
            <a:endParaRPr lang="en-US" sz="2400" b="1" dirty="0" smtClean="0">
              <a:solidFill>
                <a:srgbClr val="00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For the past three years that I have been doing SBL, I have had about 100 Armada Juniors in four classes of English 11 per trimester. This is about </a:t>
            </a:r>
            <a:r>
              <a:rPr lang="en-US" sz="3200" b="1" dirty="0" smtClean="0">
                <a:solidFill>
                  <a:srgbClr val="FFFFFF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80% of all Armada Juniors</a:t>
            </a:r>
            <a:r>
              <a:rPr lang="en-US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. </a:t>
            </a:r>
          </a:p>
          <a:p>
            <a:pPr algn="ctr"/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For the past three years that I have been doing SBL</a:t>
            </a:r>
            <a:r>
              <a:rPr lang="en-US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, Armada’s </a:t>
            </a:r>
            <a:r>
              <a:rPr lang="en-US" sz="3200" b="1" dirty="0" smtClean="0">
                <a:solidFill>
                  <a:srgbClr val="FFFFFF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ACT scores </a:t>
            </a:r>
            <a:r>
              <a:rPr lang="en-US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in English have been the </a:t>
            </a:r>
            <a:r>
              <a:rPr lang="en-US" sz="3200" b="1" dirty="0" smtClean="0">
                <a:solidFill>
                  <a:srgbClr val="FFFFFF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highest in the history of the school</a:t>
            </a:r>
            <a:r>
              <a:rPr lang="en-US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, breaking its own record each year. In 2015, the AHS ACT composite score was the highest in school history. </a:t>
            </a:r>
          </a:p>
          <a:p>
            <a:pPr algn="ctr"/>
            <a:endParaRPr lang="en-US" sz="2400" dirty="0">
              <a:solidFill>
                <a:srgbClr val="000000"/>
              </a:solidFill>
            </a:endParaRPr>
          </a:p>
          <a:p>
            <a:endParaRPr lang="en-US" sz="3200" b="1" dirty="0">
              <a:solidFill>
                <a:srgbClr val="FFFFFF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Standards Based Learning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Does it work?</a:t>
            </a:r>
          </a:p>
          <a:p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100 Armada Juniors in four classes of English 11 per trimester</a:t>
            </a:r>
          </a:p>
          <a:p>
            <a:pPr algn="ctr"/>
            <a:endParaRPr lang="en-US" sz="2400" dirty="0" smtClean="0">
              <a:solidFill>
                <a:srgbClr val="00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300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English 11 junior final grades and </a:t>
            </a:r>
            <a:endParaRPr lang="en-US" sz="3200" b="1" dirty="0" smtClean="0">
              <a:solidFill>
                <a:srgbClr val="00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FIVE final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trimester grades were E’s. </a:t>
            </a:r>
            <a:endParaRPr lang="en-US" sz="3200" b="1" dirty="0" smtClean="0">
              <a:solidFill>
                <a:srgbClr val="00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algn="ctr"/>
            <a:endParaRPr lang="en-US" sz="3200" b="1" dirty="0" smtClean="0">
              <a:solidFill>
                <a:srgbClr val="00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Two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for lack of proficiency and </a:t>
            </a:r>
            <a:endParaRPr lang="en-US" sz="3200" b="1" dirty="0" smtClean="0">
              <a:solidFill>
                <a:srgbClr val="00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t</a:t>
            </a:r>
            <a:r>
              <a:rPr lang="en-US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hree didn’t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complete summative.</a:t>
            </a:r>
          </a:p>
          <a:p>
            <a:endParaRPr lang="en-US" sz="2400" u="sng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Nature vs. Nurture</a:t>
            </a:r>
            <a:r>
              <a:rPr lang="en-US" dirty="0">
                <a:latin typeface="Cambria" panose="02040503050406030204" pitchFamily="18" charset="0"/>
              </a:rPr>
              <a:t>:</a:t>
            </a:r>
            <a:r>
              <a:rPr lang="en-US" dirty="0" smtClean="0">
                <a:latin typeface="Cambria" panose="02040503050406030204" pitchFamily="18" charset="0"/>
              </a:rPr>
              <a:t> Is teaching innate or learned?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Spectrum: access student prior knowledge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Nurture: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You are taking this 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class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Constant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PD is 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required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Twittershpere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#edchat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#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COLchat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#</a:t>
            </a:r>
            <a:r>
              <a:rPr lang="en-US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sblchat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 #</a:t>
            </a:r>
            <a:r>
              <a:rPr lang="en-US" sz="24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miched</a:t>
            </a:r>
            <a:endParaRPr lang="en-US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Nature: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Why did you get into this? Taekwondo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Do you “go to work” or “go to school”?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What do you talk about in your free time?</a:t>
            </a:r>
          </a:p>
        </p:txBody>
      </p:sp>
    </p:spTree>
    <p:extLst>
      <p:ext uri="{BB962C8B-B14F-4D97-AF65-F5344CB8AC3E}">
        <p14:creationId xmlns:p14="http://schemas.microsoft.com/office/powerpoint/2010/main" val="25454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solidFill>
                <a:srgbClr val="000000"/>
              </a:solidFill>
              <a:latin typeface="Goudy Old Style" pitchFamily="18" charset="0"/>
            </a:endParaRP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-1" y="0"/>
            <a:ext cx="6934201" cy="66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3600" b="1" u="sng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Wait…Students get zero extrinsic final grade motivation to do “homework”? They won’t do it if it’s not for points!</a:t>
            </a:r>
          </a:p>
          <a:p>
            <a:pPr algn="ctr"/>
            <a:endParaRPr lang="en-US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Oh really? </a:t>
            </a:r>
          </a:p>
          <a:p>
            <a:pPr algn="ctr"/>
            <a:endParaRPr lang="en-US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BUILD A CULTURE</a:t>
            </a:r>
            <a:endParaRPr lang="en-US" alt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t="-144" r="50948"/>
          <a:stretch/>
        </p:blipFill>
        <p:spPr>
          <a:xfrm>
            <a:off x="7010399" y="-9939"/>
            <a:ext cx="2133601" cy="686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51525"/>
          </a:xfrm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I realized that eventually, if kids understand growth mindset, culture of learning, and are “in,” then they don’t need numbers. 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0" y="-1"/>
            <a:ext cx="4000500" cy="6838121"/>
          </a:xfrm>
        </p:spPr>
        <p:txBody>
          <a:bodyPr/>
          <a:lstStyle/>
          <a:p>
            <a:r>
              <a:rPr lang="en-US" sz="2800" b="1" dirty="0" smtClean="0">
                <a:latin typeface="Cambria" panose="02040503050406030204" pitchFamily="18" charset="0"/>
                <a:cs typeface="Aparajita" panose="020B0604020202020204" pitchFamily="34" charset="0"/>
              </a:rPr>
              <a:t>Which is the most effective feedback for mi </a:t>
            </a:r>
            <a:r>
              <a:rPr lang="en-US" sz="2800" b="1" dirty="0" err="1" smtClean="0">
                <a:latin typeface="Cambria" panose="02040503050406030204" pitchFamily="18" charset="0"/>
                <a:cs typeface="Aparajita" panose="020B0604020202020204" pitchFamily="34" charset="0"/>
              </a:rPr>
              <a:t>hijito</a:t>
            </a:r>
            <a:r>
              <a:rPr lang="en-US" sz="2800" b="1" dirty="0" smtClean="0">
                <a:latin typeface="Cambria" panose="02040503050406030204" pitchFamily="18" charset="0"/>
                <a:cs typeface="Aparajita" panose="020B0604020202020204" pitchFamily="34" charset="0"/>
              </a:rPr>
              <a:t>?</a:t>
            </a:r>
          </a:p>
          <a:p>
            <a:endParaRPr lang="en-US" sz="3200" dirty="0" smtClean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“Good job”</a:t>
            </a:r>
          </a:p>
          <a:p>
            <a:endParaRPr lang="en-US" sz="3200" dirty="0" smtClean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r>
              <a:rPr lang="en-US" sz="3200" dirty="0" smtClean="0">
                <a:solidFill>
                  <a:srgbClr val="0066FF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2.0 in focus</a:t>
            </a:r>
          </a:p>
          <a:p>
            <a:r>
              <a:rPr lang="en-US" sz="3200" dirty="0" smtClean="0">
                <a:solidFill>
                  <a:srgbClr val="0066FF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1.5 in speed</a:t>
            </a:r>
          </a:p>
          <a:p>
            <a:r>
              <a:rPr lang="en-US" sz="3200" dirty="0" smtClean="0">
                <a:solidFill>
                  <a:srgbClr val="0066FF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3.0 in aesthetics</a:t>
            </a:r>
          </a:p>
          <a:p>
            <a:r>
              <a:rPr lang="en-US" sz="3200" dirty="0" smtClean="0">
                <a:solidFill>
                  <a:srgbClr val="0066FF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2.0 in splashing</a:t>
            </a:r>
          </a:p>
          <a:p>
            <a:endParaRPr lang="en-US" sz="3200" dirty="0">
              <a:solidFill>
                <a:srgbClr val="0066FF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r>
              <a:rPr lang="en-US" sz="3200" dirty="0" smtClean="0">
                <a:solidFill>
                  <a:srgbClr val="660066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“Too slow; try again”</a:t>
            </a:r>
            <a:endParaRPr lang="en-US" sz="2800" dirty="0" smtClean="0">
              <a:solidFill>
                <a:srgbClr val="660066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37371"/>
            <a:ext cx="6857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0" y="-1"/>
            <a:ext cx="4000500" cy="6838121"/>
          </a:xfrm>
        </p:spPr>
        <p:txBody>
          <a:bodyPr/>
          <a:lstStyle/>
          <a:p>
            <a:r>
              <a:rPr lang="en-US" sz="2800" b="1" dirty="0" smtClean="0">
                <a:latin typeface="Cambria" panose="02040503050406030204" pitchFamily="18" charset="0"/>
                <a:cs typeface="Aparajita" panose="020B0604020202020204" pitchFamily="34" charset="0"/>
              </a:rPr>
              <a:t>Which is the most effective feedback for mi </a:t>
            </a:r>
            <a:r>
              <a:rPr lang="en-US" sz="2800" b="1" dirty="0" err="1" smtClean="0">
                <a:latin typeface="Cambria" panose="02040503050406030204" pitchFamily="18" charset="0"/>
                <a:cs typeface="Aparajita" panose="020B0604020202020204" pitchFamily="34" charset="0"/>
              </a:rPr>
              <a:t>hijito</a:t>
            </a:r>
            <a:r>
              <a:rPr lang="en-US" sz="2800" b="1" dirty="0" smtClean="0">
                <a:latin typeface="Cambria" panose="02040503050406030204" pitchFamily="18" charset="0"/>
                <a:cs typeface="Aparajita" panose="020B0604020202020204" pitchFamily="34" charset="0"/>
              </a:rPr>
              <a:t>?</a:t>
            </a:r>
          </a:p>
          <a:p>
            <a:endParaRPr lang="en-US" sz="3200" b="1" dirty="0" smtClean="0">
              <a:solidFill>
                <a:srgbClr val="008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008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“I see you running. Is it challenging to run in the water? Why? What are you doing with your feet? What do you notice? I notice that the faster you run, the more you splash. Show me.” again. I can’t </a:t>
            </a:r>
            <a:r>
              <a:rPr lang="en-US" sz="3200" b="1" dirty="0" smtClean="0">
                <a:solidFill>
                  <a:srgbClr val="008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wait to see you run in the water again.”</a:t>
            </a:r>
            <a:endParaRPr lang="en-US" sz="3200" b="1" dirty="0">
              <a:solidFill>
                <a:srgbClr val="008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37371"/>
            <a:ext cx="6857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  <a:r>
              <a:rPr lang="en-US" sz="3600" b="1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= Magical Excel Spreadsheet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(page 7)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</a:t>
            </a:r>
            <a:endParaRPr lang="en-US" sz="40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endParaRPr lang="en-US" sz="40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</p:txBody>
      </p:sp>
    </p:spTree>
    <p:extLst>
      <p:ext uri="{BB962C8B-B14F-4D97-AF65-F5344CB8AC3E}">
        <p14:creationId xmlns:p14="http://schemas.microsoft.com/office/powerpoint/2010/main" val="15616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  <a:p>
            <a:pPr algn="ctr"/>
            <a:endParaRPr lang="en-US" sz="44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endParaRPr lang="en-US" sz="44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4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If I am convinced a task will help a student learn and grow, why would I “give up” on insisting they do it? </a:t>
            </a:r>
          </a:p>
        </p:txBody>
      </p:sp>
    </p:spTree>
    <p:extLst>
      <p:ext uri="{BB962C8B-B14F-4D97-AF65-F5344CB8AC3E}">
        <p14:creationId xmlns:p14="http://schemas.microsoft.com/office/powerpoint/2010/main" val="13112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Never give up!</a:t>
            </a:r>
          </a:p>
          <a:p>
            <a:pPr algn="ctr"/>
            <a:endParaRPr lang="en-US" sz="48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4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Feedback/scores are TIMELY</a:t>
            </a:r>
          </a:p>
        </p:txBody>
      </p:sp>
    </p:spTree>
    <p:extLst>
      <p:ext uri="{BB962C8B-B14F-4D97-AF65-F5344CB8AC3E}">
        <p14:creationId xmlns:p14="http://schemas.microsoft.com/office/powerpoint/2010/main" val="18364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Never give up!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Feedback/scores are TIMELY</a:t>
            </a:r>
          </a:p>
          <a:p>
            <a:pPr algn="ctr"/>
            <a:endParaRPr lang="en-US" sz="28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 in all standards on a given task = off list</a:t>
            </a:r>
          </a:p>
        </p:txBody>
      </p:sp>
    </p:spTree>
    <p:extLst>
      <p:ext uri="{BB962C8B-B14F-4D97-AF65-F5344CB8AC3E}">
        <p14:creationId xmlns:p14="http://schemas.microsoft.com/office/powerpoint/2010/main" val="27448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Never give up!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Feedback/scores are TIMELY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 in all standards = off list</a:t>
            </a:r>
          </a:p>
          <a:p>
            <a:pPr algn="ctr"/>
            <a:endParaRPr lang="en-US" sz="40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Stand at the door and increase consequences: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Guilt and Remind 101 EVERY DAY</a:t>
            </a:r>
          </a:p>
        </p:txBody>
      </p:sp>
    </p:spTree>
    <p:extLst>
      <p:ext uri="{BB962C8B-B14F-4D97-AF65-F5344CB8AC3E}">
        <p14:creationId xmlns:p14="http://schemas.microsoft.com/office/powerpoint/2010/main" val="9039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720902</TotalTime>
  <Words>4339</Words>
  <Application>Microsoft Office PowerPoint</Application>
  <PresentationFormat>On-screen Show (4:3)</PresentationFormat>
  <Paragraphs>736</Paragraphs>
  <Slides>107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107</vt:i4>
      </vt:variant>
    </vt:vector>
  </HeadingPairs>
  <TitlesOfParts>
    <vt:vector size="111" baseType="lpstr">
      <vt:lpstr>Default Design</vt:lpstr>
      <vt:lpstr>1_Default Design</vt:lpstr>
      <vt:lpstr>2_Default Design</vt:lpstr>
      <vt:lpstr>3_Default Design</vt:lpstr>
      <vt:lpstr>PowerPoint Presentation</vt:lpstr>
      <vt:lpstr>Nature vs. Nurture: Is teaching innate or learned?</vt:lpstr>
      <vt:lpstr>Nature vs. Nurture: Is teaching innate or learned?</vt:lpstr>
      <vt:lpstr>Nature vs. Nurture: Is teaching innate or learned?</vt:lpstr>
      <vt:lpstr>Nature vs. Nurture: Is teaching innate or learned?</vt:lpstr>
      <vt:lpstr>Nature vs. Nurture: Is teaching innate or learned?</vt:lpstr>
      <vt:lpstr>Nature vs. Nurture: Is teaching innate or learned?</vt:lpstr>
      <vt:lpstr>Nature vs. Nurture: Is teaching innate or learned?</vt:lpstr>
      <vt:lpstr>Nature vs. Nurture: Is teaching innate or learned?</vt:lpstr>
      <vt:lpstr>Nature vs. Nurture: Is teaching innate or learned?</vt:lpstr>
      <vt:lpstr>PowerPoint Presentation</vt:lpstr>
      <vt:lpstr>How do we really know what our kids know?</vt:lpstr>
      <vt:lpstr>How do we really know what our kids know?</vt:lpstr>
      <vt:lpstr>How do we really know what our kids know?</vt:lpstr>
      <vt:lpstr>How do we really know what our kids know?</vt:lpstr>
      <vt:lpstr>How do we really know what our kids know?</vt:lpstr>
      <vt:lpstr>How do we really know what our kids know?</vt:lpstr>
      <vt:lpstr>How do we really know what our kids know?</vt:lpstr>
      <vt:lpstr>PowerPoint Presentation</vt:lpstr>
      <vt:lpstr>How do we really know what our kids know?</vt:lpstr>
      <vt:lpstr>How do we really know what our kids know?</vt:lpstr>
      <vt:lpstr>Teaching 2.0 Path: Standards </vt:lpstr>
      <vt:lpstr>Teaching 2.0 Path: Standards </vt:lpstr>
      <vt:lpstr>Teaching 2.0 Path: Standards </vt:lpstr>
      <vt:lpstr>Teaching 2.0 Path: Standards </vt:lpstr>
      <vt:lpstr>Teaching 2.0 Path: Standards </vt:lpstr>
      <vt:lpstr>Teaching 2.0 Path: Standards </vt:lpstr>
      <vt:lpstr>Teaching 2.0 Path: Standards </vt:lpstr>
      <vt:lpstr>Teaching 2.0 Path: Standards </vt:lpstr>
      <vt:lpstr>Teaching 2.0 Path: Standards </vt:lpstr>
      <vt:lpstr>How do we really know what our kids know?</vt:lpstr>
      <vt:lpstr>How do we really know what our kids know?</vt:lpstr>
      <vt:lpstr>PowerPoint Presentation</vt:lpstr>
      <vt:lpstr>Teaching 2.0 Path: Standards  Assessment</vt:lpstr>
      <vt:lpstr>Teaching 2.0 Path: Standards  Assessment</vt:lpstr>
      <vt:lpstr>Teaching 2.0 Path: Standards  Assessment</vt:lpstr>
      <vt:lpstr>Teaching 2.0 Path: Standards  Assessment</vt:lpstr>
      <vt:lpstr>Teaching 2.0 Path: Standards  Assessment</vt:lpstr>
      <vt:lpstr>Teaching 2.0 Path: Standards  Assessment</vt:lpstr>
      <vt:lpstr>Teaching 2.0 Path: Standards  Assessment</vt:lpstr>
      <vt:lpstr>Teaching 2.0 Path: Standards  Assessment</vt:lpstr>
      <vt:lpstr>Teaching 2.0 Path: Standards  Assessment</vt:lpstr>
      <vt:lpstr>Teaching 2.0 Path: Standards  Assessment</vt:lpstr>
      <vt:lpstr>Teaching 2.0 Path: Standards  Assessment</vt:lpstr>
      <vt:lpstr>Teaching 2.0 Path: Standards  Assessment</vt:lpstr>
      <vt:lpstr>Teaching 2.0 Path: Standards  Assessment</vt:lpstr>
      <vt:lpstr>How do we really know what our kids know?</vt:lpstr>
      <vt:lpstr>How do we really know what our kids know?</vt:lpstr>
      <vt:lpstr>PowerPoint Presentation</vt:lpstr>
      <vt:lpstr>Teaching 2.0 Path: Standards  Assessment  Activities</vt:lpstr>
      <vt:lpstr>Teaching 2.0 Path: Standards  Assessment  Activities</vt:lpstr>
      <vt:lpstr>Teaching 2.0 Path: Standards  Assessment  Activities</vt:lpstr>
      <vt:lpstr>Teaching 2.0 Path: Standards  Assessment  Activities</vt:lpstr>
      <vt:lpstr>Teaching 2.0 Path: Standards  Assessment  Activities</vt:lpstr>
      <vt:lpstr>Teaching 2.0 Path: Standards  Assessment  Activities</vt:lpstr>
      <vt:lpstr>Teaching 2.0 Path: Standards  Assessment  Activities</vt:lpstr>
      <vt:lpstr>Teaching 2.0 Path: Standards  Assessment  Activities</vt:lpstr>
      <vt:lpstr>Teaching 2.0 Path: Standards  Assessment  Activities</vt:lpstr>
      <vt:lpstr>How do we really know what our kids know?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Comments? Criticisms?</vt:lpstr>
      <vt:lpstr>Questions? Comments? Criticisms?</vt:lpstr>
      <vt:lpstr>Questions? Comments? Criticisms?</vt:lpstr>
      <vt:lpstr>Questions? Comments? Criticisms?</vt:lpstr>
      <vt:lpstr>Questions? Comments? Criticisms?</vt:lpstr>
      <vt:lpstr>PowerPoint Presentation</vt:lpstr>
      <vt:lpstr>PowerPoint Presentation</vt:lpstr>
      <vt:lpstr>PowerPoint Presentation</vt:lpstr>
      <vt:lpstr>PowerPoint Presentation</vt:lpstr>
      <vt:lpstr>Citizenship district-wide  should have consistency and “teeth”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realized that eventually, if kids understand growth mindset, culture of learning, and are “in,” then they don’t need numbers.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Armada Area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10</dc:title>
  <dc:creator>Aric Foster</dc:creator>
  <cp:lastModifiedBy>Foster, Aric</cp:lastModifiedBy>
  <cp:revision>2825</cp:revision>
  <dcterms:created xsi:type="dcterms:W3CDTF">2007-04-03T20:19:52Z</dcterms:created>
  <dcterms:modified xsi:type="dcterms:W3CDTF">2016-03-29T10:03:04Z</dcterms:modified>
</cp:coreProperties>
</file>